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5" r:id="rId1"/>
  </p:sldMasterIdLst>
  <p:sldIdLst>
    <p:sldId id="256" r:id="rId2"/>
    <p:sldId id="262" r:id="rId3"/>
    <p:sldId id="257" r:id="rId4"/>
    <p:sldId id="258" r:id="rId5"/>
    <p:sldId id="269" r:id="rId6"/>
    <p:sldId id="272" r:id="rId7"/>
    <p:sldId id="267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4F68A-2C59-40B1-BD08-0AB4D1285B0A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692C-E82F-436B-8402-85CDFD92A07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9" y="3132290"/>
            <a:ext cx="9567135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4F68A-2C59-40B1-BD08-0AB4D1285B0A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692C-E82F-436B-8402-85CDFD92A0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8344" y="376518"/>
            <a:ext cx="27432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151" y="731520"/>
            <a:ext cx="6439049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4F68A-2C59-40B1-BD08-0AB4D1285B0A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692C-E82F-436B-8402-85CDFD92A0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4F68A-2C59-40B1-BD08-0AB4D1285B0A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692C-E82F-436B-8402-85CDFD92A07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4F68A-2C59-40B1-BD08-0AB4D1285B0A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692C-E82F-436B-8402-85CDFD92A0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4F68A-2C59-40B1-BD08-0AB4D1285B0A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692C-E82F-436B-8402-85CDFD92A07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23999" y="731519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731520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929" y="1400327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403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1399032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4F68A-2C59-40B1-BD08-0AB4D1285B0A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692C-E82F-436B-8402-85CDFD92A07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4F68A-2C59-40B1-BD08-0AB4D1285B0A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692C-E82F-436B-8402-85CDFD92A0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4F68A-2C59-40B1-BD08-0AB4D1285B0A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692C-E82F-436B-8402-85CDFD92A0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94" y="2209801"/>
            <a:ext cx="4848113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688" y="731520"/>
            <a:ext cx="5356113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4354" y="3497802"/>
            <a:ext cx="4518213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4F68A-2C59-40B1-BD08-0AB4D1285B0A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692C-E82F-436B-8402-85CDFD92A0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6900" y="1143000"/>
            <a:ext cx="54864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4F68A-2C59-40B1-BD08-0AB4D1285B0A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692C-E82F-436B-8402-85CDFD92A07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91" y="4464421"/>
            <a:ext cx="8511384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12192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1053" y="4372168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2260"/>
            <a:ext cx="85344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72201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A34F68A-2C59-40B1-BD08-0AB4D1285B0A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172201"/>
            <a:ext cx="4470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0000" y="6172201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C5C692C-E82F-436B-8402-85CDFD92A07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7333" y="609600"/>
            <a:ext cx="10634831" cy="729673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2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 образовательное учреждение  </a:t>
            </a:r>
            <a:br>
              <a:rPr lang="ru-RU" sz="2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«Детский сад № </a:t>
            </a:r>
            <a:r>
              <a:rPr lang="en-US" sz="2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333</a:t>
            </a:r>
            <a:r>
              <a:rPr lang="ru-RU" sz="2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г. Челябинска»</a:t>
            </a:r>
            <a:r>
              <a:rPr lang="ru-RU" sz="2200" dirty="0">
                <a:solidFill>
                  <a:srgbClr val="0070C0"/>
                </a:solidFill>
              </a:rPr>
              <a:t/>
            </a:r>
            <a:br>
              <a:rPr lang="ru-RU" sz="2200" dirty="0">
                <a:solidFill>
                  <a:srgbClr val="0070C0"/>
                </a:solidFill>
              </a:rPr>
            </a:br>
            <a:r>
              <a:rPr lang="ru-RU" sz="40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4000" dirty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677333" y="1487055"/>
            <a:ext cx="11030757" cy="5080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 smtClean="0"/>
          </a:p>
          <a:p>
            <a:pPr marL="45720" indent="0" algn="ctr">
              <a:buNone/>
            </a:pP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как средство экологического воспитания </a:t>
            </a:r>
          </a:p>
          <a:p>
            <a:pPr marL="45720" indent="0" algn="ctr">
              <a:buNone/>
            </a:pP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старших дошкольников</a:t>
            </a:r>
          </a:p>
          <a:p>
            <a:pPr algn="r"/>
            <a:endParaRPr lang="ru-RU" sz="2800" b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800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r">
              <a:buNone/>
            </a:pPr>
            <a:endParaRPr lang="ru-RU" sz="28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r">
              <a:buNone/>
            </a:pP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воспитатель:</a:t>
            </a:r>
          </a:p>
          <a:p>
            <a:pPr marL="45720" indent="0" algn="r">
              <a:buNone/>
            </a:pP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Баталова Елена </a:t>
            </a:r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вановна</a:t>
            </a:r>
          </a:p>
          <a:p>
            <a:pPr algn="ctr"/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885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18474" y="339365"/>
            <a:ext cx="11067068" cy="6070862"/>
          </a:xfrm>
        </p:spPr>
        <p:txBody>
          <a:bodyPr/>
          <a:lstStyle/>
          <a:p>
            <a:pPr marL="0" indent="0" algn="l">
              <a:buNone/>
            </a:pPr>
            <a:r>
              <a:rPr lang="ru-RU" sz="2000" u="sng" dirty="0" smtClean="0">
                <a:solidFill>
                  <a:srgbClr val="00B050"/>
                </a:solidFill>
                <a:effectLst/>
              </a:rPr>
              <a:t>Актуальность:</a:t>
            </a:r>
            <a:r>
              <a:rPr lang="ru-RU" sz="2000" dirty="0">
                <a:solidFill>
                  <a:srgbClr val="00B050"/>
                </a:solidFill>
                <a:effectLst/>
              </a:rPr>
              <a:t/>
            </a:r>
            <a:br>
              <a:rPr lang="ru-RU" sz="2000" dirty="0">
                <a:solidFill>
                  <a:srgbClr val="00B050"/>
                </a:solidFill>
                <a:effectLst/>
              </a:rPr>
            </a:br>
            <a:r>
              <a:rPr lang="ru-RU" sz="2000" dirty="0">
                <a:solidFill>
                  <a:srgbClr val="00B050"/>
                </a:solidFill>
                <a:effectLst/>
              </a:rPr>
              <a:t>        Экологическое воспитание детей дошкольного возраста — процесс ознакомления ребенка с природой, это относительно новое направление педагогики, складывающееся в последние годы и сменившее, традиционно представленное в программах, ознакомление детей с природой.</a:t>
            </a:r>
            <a:br>
              <a:rPr lang="ru-RU" sz="2000" dirty="0">
                <a:solidFill>
                  <a:srgbClr val="00B050"/>
                </a:solidFill>
                <a:effectLst/>
              </a:rPr>
            </a:br>
            <a:r>
              <a:rPr lang="ru-RU" sz="2000" dirty="0">
                <a:solidFill>
                  <a:srgbClr val="00B050"/>
                </a:solidFill>
                <a:effectLst/>
              </a:rPr>
              <a:t>        В основе экологического воспитания детей заложен экологический подход, когда процесс поведения человека в природе опирается на основополагающие идеи и понятия экологии. </a:t>
            </a:r>
            <a:br>
              <a:rPr lang="ru-RU" sz="2000" dirty="0">
                <a:solidFill>
                  <a:srgbClr val="00B050"/>
                </a:solidFill>
                <a:effectLst/>
              </a:rPr>
            </a:br>
            <a:r>
              <a:rPr lang="ru-RU" sz="2000" dirty="0">
                <a:effectLst/>
              </a:rPr>
              <a:t> </a:t>
            </a:r>
            <a:br>
              <a:rPr lang="ru-RU" sz="2000" dirty="0">
                <a:effectLst/>
              </a:rPr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637900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925" y="292231"/>
            <a:ext cx="11331019" cy="6306532"/>
          </a:xfrm>
        </p:spPr>
        <p:txBody>
          <a:bodyPr/>
          <a:lstStyle/>
          <a:p>
            <a:pPr marL="0" indent="0" algn="l">
              <a:buNone/>
            </a:pPr>
            <a:r>
              <a:rPr lang="ru-RU" sz="2000" u="sng" dirty="0" smtClean="0">
                <a:solidFill>
                  <a:srgbClr val="00B050"/>
                </a:solidFill>
              </a:rPr>
              <a:t>Цель:</a:t>
            </a:r>
            <a:r>
              <a:rPr lang="ru-RU" sz="2000" dirty="0" smtClean="0">
                <a:solidFill>
                  <a:srgbClr val="00B050"/>
                </a:solidFill>
              </a:rPr>
              <a:t> </a:t>
            </a:r>
            <a:br>
              <a:rPr lang="ru-RU" sz="2000" dirty="0" smtClean="0">
                <a:solidFill>
                  <a:srgbClr val="00B050"/>
                </a:solidFill>
              </a:rPr>
            </a:br>
            <a:r>
              <a:rPr lang="ru-RU" sz="2000" dirty="0" smtClean="0">
                <a:solidFill>
                  <a:srgbClr val="00B050"/>
                </a:solidFill>
              </a:rPr>
              <a:t>1. Формирование у детей элементов экологического сознания (знаний экологического содержания, отражающих ведущие взаимосвязи природных явлений).</a:t>
            </a:r>
            <a:br>
              <a:rPr lang="ru-RU" sz="2000" dirty="0" smtClean="0">
                <a:solidFill>
                  <a:srgbClr val="00B050"/>
                </a:solidFill>
              </a:rPr>
            </a:br>
            <a:r>
              <a:rPr lang="ru-RU" sz="2000" dirty="0" smtClean="0">
                <a:solidFill>
                  <a:srgbClr val="00B050"/>
                </a:solidFill>
              </a:rPr>
              <a:t>2. Развитие интеллектуальных способностей детей старшего возраста.</a:t>
            </a:r>
            <a:br>
              <a:rPr lang="ru-RU" sz="2000" dirty="0" smtClean="0">
                <a:solidFill>
                  <a:srgbClr val="00B050"/>
                </a:solidFill>
              </a:rPr>
            </a:br>
            <a:r>
              <a:rPr lang="ru-RU" sz="2000" u="sng" dirty="0" smtClean="0">
                <a:solidFill>
                  <a:srgbClr val="00B050"/>
                </a:solidFill>
              </a:rPr>
              <a:t>Задачи:</a:t>
            </a:r>
            <a:r>
              <a:rPr lang="ru-RU" sz="2000" dirty="0" smtClean="0">
                <a:solidFill>
                  <a:srgbClr val="00B050"/>
                </a:solidFill>
              </a:rPr>
              <a:t/>
            </a:r>
            <a:br>
              <a:rPr lang="ru-RU" sz="2000" dirty="0" smtClean="0">
                <a:solidFill>
                  <a:srgbClr val="00B050"/>
                </a:solidFill>
              </a:rPr>
            </a:br>
            <a:r>
              <a:rPr lang="ru-RU" sz="2000" dirty="0">
                <a:solidFill>
                  <a:srgbClr val="00B050"/>
                </a:solidFill>
                <a:effectLst/>
              </a:rPr>
              <a:t>- изучить эффективность использования дидактических игр в процессе формирования экологических представлений дошкольника;</a:t>
            </a:r>
            <a:br>
              <a:rPr lang="ru-RU" sz="2000" dirty="0">
                <a:solidFill>
                  <a:srgbClr val="00B050"/>
                </a:solidFill>
                <a:effectLst/>
              </a:rPr>
            </a:br>
            <a:r>
              <a:rPr lang="ru-RU" sz="2000" dirty="0">
                <a:solidFill>
                  <a:srgbClr val="00B050"/>
                </a:solidFill>
                <a:effectLst/>
              </a:rPr>
              <a:t>- формировать и обогащать систему экологических представлений, знаний, умений и навыков средствами дидактических игр;</a:t>
            </a:r>
            <a:r>
              <a:rPr lang="ru-RU" sz="2800" dirty="0">
                <a:solidFill>
                  <a:srgbClr val="00B050"/>
                </a:solidFill>
                <a:effectLst/>
              </a:rPr>
              <a:t/>
            </a:r>
            <a:br>
              <a:rPr lang="ru-RU" sz="2800" dirty="0">
                <a:solidFill>
                  <a:srgbClr val="00B050"/>
                </a:solidFill>
                <a:effectLst/>
              </a:rPr>
            </a:br>
            <a:r>
              <a:rPr lang="ru-RU" sz="2000" dirty="0">
                <a:solidFill>
                  <a:srgbClr val="00B050"/>
                </a:solidFill>
                <a:effectLst/>
              </a:rPr>
              <a:t>- формировать у детей практические навыки и умения в разнообразной деятельности в природе;</a:t>
            </a:r>
            <a:br>
              <a:rPr lang="ru-RU" sz="2000" dirty="0">
                <a:solidFill>
                  <a:srgbClr val="00B050"/>
                </a:solidFill>
                <a:effectLst/>
              </a:rPr>
            </a:br>
            <a:r>
              <a:rPr lang="ru-RU" sz="2000" dirty="0">
                <a:solidFill>
                  <a:srgbClr val="00B050"/>
                </a:solidFill>
                <a:effectLst/>
              </a:rPr>
              <a:t>- учить детей оценивать свои поступки и поступки сверстников, взрослых в процессе общения с природой;</a:t>
            </a:r>
            <a:br>
              <a:rPr lang="ru-RU" sz="2000" dirty="0">
                <a:solidFill>
                  <a:srgbClr val="00B050"/>
                </a:solidFill>
                <a:effectLst/>
              </a:rPr>
            </a:br>
            <a:r>
              <a:rPr lang="ru-RU" sz="2000" dirty="0">
                <a:solidFill>
                  <a:srgbClr val="00B050"/>
                </a:solidFill>
                <a:effectLst/>
              </a:rPr>
              <a:t>- формировать чувство ответственности за сохранение родной природы;</a:t>
            </a:r>
            <a:br>
              <a:rPr lang="ru-RU" sz="2000" dirty="0">
                <a:solidFill>
                  <a:srgbClr val="00B050"/>
                </a:solidFill>
                <a:effectLst/>
              </a:rPr>
            </a:br>
            <a:r>
              <a:rPr lang="ru-RU" sz="2000" dirty="0">
                <a:solidFill>
                  <a:srgbClr val="00B050"/>
                </a:solidFill>
                <a:effectLst/>
              </a:rPr>
              <a:t>- развивать речевое творчество, развивать память, внимание, любознательность, мышление, творческую активность.</a:t>
            </a:r>
            <a:br>
              <a:rPr lang="ru-RU" sz="2000" dirty="0">
                <a:solidFill>
                  <a:srgbClr val="00B050"/>
                </a:solidFill>
                <a:effectLst/>
              </a:rPr>
            </a:br>
            <a:r>
              <a:rPr lang="ru-RU" sz="2000" dirty="0">
                <a:solidFill>
                  <a:srgbClr val="00B050"/>
                </a:solidFill>
                <a:effectLst/>
              </a:rPr>
              <a:t>- собрать картотеку дидактических игр экологической направленности (в сотрудничестве с педагогами, учитывая предпочтения дошкольников);</a:t>
            </a:r>
            <a:br>
              <a:rPr lang="ru-RU" sz="2000" dirty="0">
                <a:solidFill>
                  <a:srgbClr val="00B050"/>
                </a:solidFill>
                <a:effectLst/>
              </a:rPr>
            </a:br>
            <a:r>
              <a:rPr lang="ru-RU" sz="2000" dirty="0">
                <a:solidFill>
                  <a:srgbClr val="00B050"/>
                </a:solidFill>
                <a:effectLst/>
              </a:rPr>
              <a:t>- провести просветительскую работу с </a:t>
            </a:r>
            <a:r>
              <a:rPr lang="ru-RU" sz="2000" dirty="0" smtClean="0">
                <a:solidFill>
                  <a:srgbClr val="00B050"/>
                </a:solidFill>
                <a:effectLst/>
              </a:rPr>
              <a:t>родителями</a:t>
            </a:r>
            <a:endParaRPr lang="ru-RU" sz="2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91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072" y="475488"/>
            <a:ext cx="11368726" cy="5779008"/>
          </a:xfrm>
        </p:spPr>
        <p:txBody>
          <a:bodyPr/>
          <a:lstStyle/>
          <a:p>
            <a:pPr marL="0" indent="0" algn="l">
              <a:buNone/>
            </a:pPr>
            <a:r>
              <a:rPr lang="ru-RU" sz="2000" u="sng" dirty="0">
                <a:solidFill>
                  <a:srgbClr val="00B050"/>
                </a:solidFill>
                <a:effectLst/>
              </a:rPr>
              <a:t>Методы и формы работы:</a:t>
            </a:r>
            <a:br>
              <a:rPr lang="ru-RU" sz="2000" u="sng" dirty="0">
                <a:solidFill>
                  <a:srgbClr val="00B050"/>
                </a:solidFill>
                <a:effectLst/>
              </a:rPr>
            </a:br>
            <a:r>
              <a:rPr lang="ru-RU" sz="2000" dirty="0">
                <a:solidFill>
                  <a:srgbClr val="00B050"/>
                </a:solidFill>
                <a:effectLst/>
              </a:rPr>
              <a:t>- метод обследования, наглядности (рассматривание иллюстраций, альбомов и др.);</a:t>
            </a:r>
            <a:br>
              <a:rPr lang="ru-RU" sz="2000" dirty="0">
                <a:solidFill>
                  <a:srgbClr val="00B050"/>
                </a:solidFill>
                <a:effectLst/>
              </a:rPr>
            </a:br>
            <a:r>
              <a:rPr lang="ru-RU" sz="2000" dirty="0">
                <a:solidFill>
                  <a:srgbClr val="00B050"/>
                </a:solidFill>
                <a:effectLst/>
              </a:rPr>
              <a:t>- словесный (беседа, использование художественного слова, пояснения);</a:t>
            </a:r>
            <a:br>
              <a:rPr lang="ru-RU" sz="2000" dirty="0">
                <a:solidFill>
                  <a:srgbClr val="00B050"/>
                </a:solidFill>
                <a:effectLst/>
              </a:rPr>
            </a:br>
            <a:r>
              <a:rPr lang="ru-RU" sz="2000" dirty="0">
                <a:solidFill>
                  <a:srgbClr val="00B050"/>
                </a:solidFill>
                <a:effectLst/>
              </a:rPr>
              <a:t>- практический (самостоятельное выполнение детьми работы, использование различных материалов для осуществления дидактических </a:t>
            </a:r>
            <a:r>
              <a:rPr lang="ru-RU" sz="2000">
                <a:solidFill>
                  <a:srgbClr val="00B050"/>
                </a:solidFill>
                <a:effectLst/>
              </a:rPr>
              <a:t>игр</a:t>
            </a:r>
            <a:r>
              <a:rPr lang="ru-RU" sz="2000" smtClean="0">
                <a:solidFill>
                  <a:srgbClr val="00B050"/>
                </a:solidFill>
                <a:effectLst/>
              </a:rPr>
              <a:t>);</a:t>
            </a:r>
            <a:r>
              <a:rPr lang="ru-RU" sz="2000" dirty="0">
                <a:solidFill>
                  <a:srgbClr val="00B050"/>
                </a:solidFill>
                <a:effectLst/>
              </a:rPr>
              <a:t/>
            </a:r>
            <a:br>
              <a:rPr lang="ru-RU" sz="2000" dirty="0">
                <a:solidFill>
                  <a:srgbClr val="00B050"/>
                </a:solidFill>
                <a:effectLst/>
              </a:rPr>
            </a:br>
            <a:r>
              <a:rPr lang="ru-RU" sz="2000" dirty="0">
                <a:solidFill>
                  <a:srgbClr val="00B050"/>
                </a:solidFill>
                <a:effectLst/>
              </a:rPr>
              <a:t>- сотворчество (взаимодействие педагога и ребенка в едином творческом процессе</a:t>
            </a:r>
            <a:r>
              <a:rPr lang="ru-RU" sz="2000" dirty="0" smtClean="0">
                <a:solidFill>
                  <a:srgbClr val="00B050"/>
                </a:solidFill>
                <a:effectLst/>
              </a:rPr>
              <a:t>).</a:t>
            </a:r>
            <a:r>
              <a:rPr lang="ru-RU" sz="2000" smtClean="0">
                <a:solidFill>
                  <a:srgbClr val="00B050"/>
                </a:solidFill>
                <a:effectLst/>
              </a:rPr>
              <a:t/>
            </a:r>
            <a:br>
              <a:rPr lang="ru-RU" sz="2000" smtClean="0">
                <a:solidFill>
                  <a:srgbClr val="00B050"/>
                </a:solidFill>
                <a:effectLst/>
              </a:rPr>
            </a:br>
            <a:r>
              <a:rPr lang="ru-RU" sz="2000" smtClean="0">
                <a:solidFill>
                  <a:srgbClr val="00B050"/>
                </a:solidFill>
                <a:effectLst/>
              </a:rPr>
              <a:t/>
            </a:r>
            <a:br>
              <a:rPr lang="ru-RU" sz="2000" smtClean="0">
                <a:solidFill>
                  <a:srgbClr val="00B050"/>
                </a:solidFill>
                <a:effectLst/>
              </a:rPr>
            </a:br>
            <a:r>
              <a:rPr lang="ru-RU" sz="2000" dirty="0">
                <a:solidFill>
                  <a:srgbClr val="00B050"/>
                </a:solidFill>
                <a:effectLst/>
              </a:rPr>
              <a:t/>
            </a:r>
            <a:br>
              <a:rPr lang="ru-RU" sz="2000" dirty="0">
                <a:solidFill>
                  <a:srgbClr val="00B050"/>
                </a:solidFill>
                <a:effectLst/>
              </a:rPr>
            </a:br>
            <a:r>
              <a:rPr lang="ru-RU" sz="2000" u="sng" dirty="0">
                <a:solidFill>
                  <a:srgbClr val="00B050"/>
                </a:solidFill>
                <a:effectLst/>
              </a:rPr>
              <a:t>Предполагаемые итоги:</a:t>
            </a:r>
            <a:br>
              <a:rPr lang="ru-RU" sz="2000" u="sng" dirty="0">
                <a:solidFill>
                  <a:srgbClr val="00B050"/>
                </a:solidFill>
                <a:effectLst/>
              </a:rPr>
            </a:br>
            <a:r>
              <a:rPr lang="ru-RU" sz="2000" dirty="0">
                <a:solidFill>
                  <a:srgbClr val="00B050"/>
                </a:solidFill>
                <a:effectLst/>
              </a:rPr>
              <a:t>1. Развитие эмоциональной отзывчивости, самостоятельности, познания посредствам дидактических игр.</a:t>
            </a:r>
            <a:br>
              <a:rPr lang="ru-RU" sz="2000" dirty="0">
                <a:solidFill>
                  <a:srgbClr val="00B050"/>
                </a:solidFill>
                <a:effectLst/>
              </a:rPr>
            </a:br>
            <a:r>
              <a:rPr lang="ru-RU" sz="2000" dirty="0">
                <a:solidFill>
                  <a:srgbClr val="00B050"/>
                </a:solidFill>
                <a:effectLst/>
              </a:rPr>
              <a:t>2. Обогащение системы экологических представлений.</a:t>
            </a:r>
            <a:br>
              <a:rPr lang="ru-RU" sz="2000" dirty="0">
                <a:solidFill>
                  <a:srgbClr val="00B050"/>
                </a:solidFill>
                <a:effectLst/>
              </a:rPr>
            </a:br>
            <a:r>
              <a:rPr lang="ru-RU" sz="2000" dirty="0">
                <a:solidFill>
                  <a:srgbClr val="00B050"/>
                </a:solidFill>
                <a:effectLst/>
              </a:rPr>
              <a:t>3. Повышение уровня мотивации у детей к дидактическим играм по экологическому воспитанию.</a:t>
            </a:r>
            <a:br>
              <a:rPr lang="ru-RU" sz="2000" dirty="0">
                <a:solidFill>
                  <a:srgbClr val="00B050"/>
                </a:solidFill>
                <a:effectLst/>
              </a:rPr>
            </a:br>
            <a:r>
              <a:rPr lang="ru-RU" sz="2000" dirty="0">
                <a:solidFill>
                  <a:srgbClr val="00B050"/>
                </a:solidFill>
                <a:effectLst/>
              </a:rPr>
              <a:t>4. Развитие у детей памяти, внимания, речи, мышления, любознательности; стремление проявлять творческую активность.</a:t>
            </a:r>
            <a:br>
              <a:rPr lang="ru-RU" sz="2000" dirty="0">
                <a:solidFill>
                  <a:srgbClr val="00B050"/>
                </a:solidFill>
                <a:effectLst/>
              </a:rPr>
            </a:br>
            <a:r>
              <a:rPr lang="ru-RU" sz="2000" dirty="0">
                <a:solidFill>
                  <a:srgbClr val="00B050"/>
                </a:solidFill>
                <a:effectLst/>
              </a:rPr>
              <a:t>5. Картотека дидактических игр по экологическому воспитанию детей 5-7 лет.</a:t>
            </a:r>
            <a:br>
              <a:rPr lang="ru-RU" sz="2000" dirty="0">
                <a:solidFill>
                  <a:srgbClr val="00B050"/>
                </a:solidFill>
                <a:effectLst/>
              </a:rPr>
            </a:br>
            <a:r>
              <a:rPr lang="ru-RU" sz="2000" dirty="0">
                <a:solidFill>
                  <a:srgbClr val="00B050"/>
                </a:solidFill>
                <a:effectLst/>
              </a:rPr>
              <a:t>6. Обобщение и распространение опыта (для родителей и педагогов).</a:t>
            </a:r>
            <a:br>
              <a:rPr lang="ru-RU" sz="2000" dirty="0">
                <a:solidFill>
                  <a:srgbClr val="00B050"/>
                </a:solidFill>
                <a:effectLst/>
              </a:rPr>
            </a:br>
            <a:endParaRPr lang="ru-RU" sz="2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48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1053" y="182880"/>
            <a:ext cx="8683348" cy="9144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>
                <a:solidFill>
                  <a:srgbClr val="00B050"/>
                </a:solidFill>
              </a:rPr>
              <a:t>Картотека дидактических игр по экологии</a:t>
            </a:r>
            <a:endParaRPr lang="ru-RU" sz="2000" dirty="0">
              <a:solidFill>
                <a:srgbClr val="00B05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42" y="830578"/>
            <a:ext cx="4086227" cy="544830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930473" y="271268"/>
            <a:ext cx="3093614" cy="412481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262620" y="2928620"/>
            <a:ext cx="3368040" cy="449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603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60285" y="-486584"/>
            <a:ext cx="3360420" cy="44805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727359" y="2959225"/>
            <a:ext cx="3301108" cy="440147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100291" y="-499170"/>
            <a:ext cx="3435928" cy="458123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029949" y="3001286"/>
            <a:ext cx="3265055" cy="4353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6479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21673"/>
            <a:ext cx="11425382" cy="6271491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>
                <a:solidFill>
                  <a:srgbClr val="00B050"/>
                </a:solidFill>
              </a:rPr>
              <a:t>Благодарю за внимание</a:t>
            </a:r>
            <a:endParaRPr lang="ru-RU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00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3210</TotalTime>
  <Words>33</Words>
  <Application>Microsoft Office PowerPoint</Application>
  <PresentationFormat>Широкоэкранный</PresentationFormat>
  <Paragraphs>15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Georgia</vt:lpstr>
      <vt:lpstr>Times New Roman</vt:lpstr>
      <vt:lpstr>Trebuchet MS</vt:lpstr>
      <vt:lpstr>Воздушный поток</vt:lpstr>
      <vt:lpstr>Муниципальное бюджетное дошкольное  образовательное учреждение   «Детский сад № 333 г. Челябинска»  </vt:lpstr>
      <vt:lpstr>Актуальность:         Экологическое воспитание детей дошкольного возраста — процесс ознакомления ребенка с природой, это относительно новое направление педагогики, складывающееся в последние годы и сменившее, традиционно представленное в программах, ознакомление детей с природой.         В основе экологического воспитания детей заложен экологический подход, когда процесс поведения человека в природе опирается на основополагающие идеи и понятия экологии.    </vt:lpstr>
      <vt:lpstr>Цель:  1. Формирование у детей элементов экологического сознания (знаний экологического содержания, отражающих ведущие взаимосвязи природных явлений). 2. Развитие интеллектуальных способностей детей старшего возраста. Задачи: - изучить эффективность использования дидактических игр в процессе формирования экологических представлений дошкольника; - формировать и обогащать систему экологических представлений, знаний, умений и навыков средствами дидактических игр; - формировать у детей практические навыки и умения в разнообразной деятельности в природе; - учить детей оценивать свои поступки и поступки сверстников, взрослых в процессе общения с природой; - формировать чувство ответственности за сохранение родной природы; - развивать речевое творчество, развивать память, внимание, любознательность, мышление, творческую активность. - собрать картотеку дидактических игр экологической направленности (в сотрудничестве с педагогами, учитывая предпочтения дошкольников); - провести просветительскую работу с родителями</vt:lpstr>
      <vt:lpstr>Методы и формы работы: - метод обследования, наглядности (рассматривание иллюстраций, альбомов и др.); - словесный (беседа, использование художественного слова, пояснения); - практический (самостоятельное выполнение детьми работы, использование различных материалов для осуществления дидактических игр); - сотворчество (взаимодействие педагога и ребенка в едином творческом процессе).   Предполагаемые итоги: 1. Развитие эмоциональной отзывчивости, самостоятельности, познания посредствам дидактических игр. 2. Обогащение системы экологических представлений. 3. Повышение уровня мотивации у детей к дидактическим играм по экологическому воспитанию. 4. Развитие у детей памяти, внимания, речи, мышления, любознательности; стремление проявлять творческую активность. 5. Картотека дидактических игр по экологическому воспитанию детей 5-7 лет. 6. Обобщение и распространение опыта (для родителей и педагогов). </vt:lpstr>
      <vt:lpstr>Картотека дидактических игр по экологии</vt:lpstr>
      <vt:lpstr>Презентация PowerPoint</vt:lpstr>
      <vt:lpstr>   Благодарю за внимание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</cp:lastModifiedBy>
  <cp:revision>33</cp:revision>
  <dcterms:created xsi:type="dcterms:W3CDTF">2023-01-17T10:46:41Z</dcterms:created>
  <dcterms:modified xsi:type="dcterms:W3CDTF">2023-06-26T04:18:09Z</dcterms:modified>
</cp:coreProperties>
</file>