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7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3.jpg" id="4" name="Рисунок 3"/>
          <p:cNvPicPr>
            <a:picLocks noChangeAspect="1"/>
          </p:cNvPicPr>
          <p:nvPr/>
        </p:nvPicPr>
        <p:blipFill>
          <a:blip cstate="print" r:embed="rId2"/>
          <a:srcRect b="14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1412776"/>
            <a:ext cx="6336704" cy="36009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800">
                <a:solidFill>
                  <a:schemeClr val="accent3">
                    <a:lumMod val="50000"/>
                  </a:schemeClr>
                </a:solidFill>
                <a:latin charset="0" pitchFamily="66" typeface="Monotype Corsiva"/>
                <a:cs charset="0" pitchFamily="18" typeface="Times New Roman"/>
              </a:rPr>
              <a:t>Познавательно-творческий </a:t>
            </a:r>
            <a:r>
              <a:rPr b="1" dirty="0" lang="ru-RU" smtClean="0" sz="3800">
                <a:solidFill>
                  <a:schemeClr val="accent3">
                    <a:lumMod val="50000"/>
                  </a:schemeClr>
                </a:solidFill>
                <a:latin charset="0" pitchFamily="66" typeface="Monotype Corsiva"/>
              </a:rPr>
              <a:t>проект в </a:t>
            </a:r>
            <a:r>
              <a:rPr b="1" dirty="0" lang="ru-RU" smtClean="0" sz="3800">
                <a:solidFill>
                  <a:schemeClr val="accent3">
                    <a:lumMod val="50000"/>
                  </a:schemeClr>
                </a:solidFill>
                <a:latin charset="0" pitchFamily="66" typeface="Monotype Corsiva"/>
              </a:rPr>
              <a:t>средней </a:t>
            </a:r>
            <a:r>
              <a:rPr b="1" dirty="0" lang="ru-RU" smtClean="0" sz="3800">
                <a:solidFill>
                  <a:schemeClr val="accent3">
                    <a:lumMod val="50000"/>
                  </a:schemeClr>
                </a:solidFill>
                <a:latin charset="0" pitchFamily="66" typeface="Monotype Corsiva"/>
              </a:rPr>
              <a:t>группе</a:t>
            </a:r>
          </a:p>
          <a:p>
            <a:pPr algn="ctr"/>
            <a:r>
              <a:rPr b="1" dirty="0" lang="ru-RU" smtClean="0" sz="3800">
                <a:solidFill>
                  <a:schemeClr val="accent3">
                    <a:lumMod val="50000"/>
                  </a:schemeClr>
                </a:solidFill>
                <a:latin charset="0" pitchFamily="66" typeface="Monotype Corsiva"/>
              </a:rPr>
              <a:t>«Наши маленькие друзья (насекомые)»</a:t>
            </a:r>
          </a:p>
          <a:p>
            <a:pPr algn="ctr"/>
            <a:endParaRPr b="1" dirty="0" lang="ru-RU" smtClean="0" sz="4000">
              <a:solidFill>
                <a:schemeClr val="accent3">
                  <a:lumMod val="50000"/>
                </a:schemeClr>
              </a:solidFill>
              <a:latin charset="0" pitchFamily="66" typeface="Monotype Corsiva"/>
            </a:endParaRPr>
          </a:p>
          <a:p>
            <a:pPr algn="ctr"/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Авторы: Нефедьева А.Ю.,</a:t>
            </a:r>
          </a:p>
          <a:p>
            <a:pPr algn="ctr"/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Гаранина С.В.</a:t>
            </a:r>
            <a:endParaRPr b="1" dirty="0" lang="ru-RU" smtClean="0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3184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Муниципальное</a:t>
            </a:r>
            <a:r>
              <a:rPr b="1" dirty="0" lang="en-US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бюджетное дошкольное образовательное учреждение</a:t>
            </a:r>
            <a:br>
              <a:rPr b="1" dirty="0" lang="ru-RU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lang="ru-RU" smtClean="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«Детский</a:t>
            </a:r>
            <a:r>
              <a:rPr b="1" dirty="0" lang="en-US" smtClean="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сад общеразвивающего вида №6 г. Слюдянки»</a:t>
            </a:r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7432738" cy="46474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 sz="2400" u="sng">
                <a:latin charset="0" pitchFamily="18" typeface="Times New Roman"/>
                <a:cs charset="0" pitchFamily="18" typeface="Times New Roman"/>
              </a:rPr>
              <a:t>Чтение художественной литературы:</a:t>
            </a:r>
            <a:endParaRPr dirty="0" i="1" lang="ru-RU" smtClean="0" sz="2400" u="sng">
              <a:latin charset="0" pitchFamily="18" typeface="Times New Roman"/>
              <a:cs charset="0" pitchFamily="18" typeface="Times New Roman"/>
            </a:endParaRPr>
          </a:p>
          <a:p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- Чтение и заучивание стихов о насекомых, загадок, считалок, пословиц.</a:t>
            </a:r>
          </a:p>
          <a:p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-Чтение и обсуждение произведений: К. Чуковского «Муха-Цокотуха»</a:t>
            </a:r>
          </a:p>
          <a:p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«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Тараканище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», И. А. Крылова «Стрекоза и муравей»,  В.Степанова «Стрекоза», Д.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Мамина-Сибиряка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«Сказка про Комара Комаровича — длинный нос и мохнатого Мишу — короткий хвост», В.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Сутеева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«Под грибом»</a:t>
            </a:r>
          </a:p>
          <a:p>
            <a:pPr>
              <a:buFontTx/>
              <a:buChar char="-"/>
            </a:pP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Просмотр мультфильмов: «Муха-Цокотуха», «Стрекоза и муравей», «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Дюймовочка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» и т.д.</a:t>
            </a:r>
          </a:p>
          <a:p>
            <a:pPr>
              <a:buFontTx/>
              <a:buChar char="-"/>
            </a:pPr>
            <a:endParaRPr dirty="0" lang="ru-RU" smtClean="0">
              <a:latin charset="0" pitchFamily="18" typeface="Times New Roman"/>
              <a:cs charset="0" pitchFamily="18" typeface="Times New Roman"/>
            </a:endParaRPr>
          </a:p>
          <a:p>
            <a:endParaRPr dirty="0" lang="ru-RU" smtClean="0">
              <a:latin charset="0" pitchFamily="18" typeface="Times New Roman"/>
              <a:cs charset="0" pitchFamily="18" typeface="Times New Roman"/>
            </a:endParaRPr>
          </a:p>
          <a:p>
            <a:pPr>
              <a:buFontTx/>
              <a:buChar char="-"/>
            </a:pPr>
            <a:endParaRPr dirty="0" lang="ru-RU" smtClean="0">
              <a:latin charset="0" pitchFamily="18" typeface="Times New Roman"/>
              <a:cs charset="0" pitchFamily="18" typeface="Times New Roman"/>
            </a:endParaRPr>
          </a:p>
          <a:p>
            <a:endParaRPr dirty="0" lang="ru-RU"/>
          </a:p>
        </p:txBody>
      </p:sp>
      <p:pic>
        <p:nvPicPr>
          <p:cNvPr descr="к.jpg" id="4" name="Рисунок 3"/>
          <p:cNvPicPr>
            <a:picLocks noChangeAspect="1"/>
          </p:cNvPicPr>
          <p:nvPr/>
        </p:nvPicPr>
        <p:blipFill>
          <a:blip cstate="print" r:embed="rId3"/>
          <a:srcRect b="10" l="82" r="82" t="10"/>
          <a:stretch>
            <a:fillRect/>
          </a:stretch>
        </p:blipFill>
        <p:spPr>
          <a:xfrm rot="267449">
            <a:off x="4594860" y="3925046"/>
            <a:ext cx="3600400" cy="25814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576" y="548680"/>
            <a:ext cx="68407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Дидактические и настольно-печатные игры по теме «Насекомые»:</a:t>
            </a:r>
            <a:endParaRPr lang="ru-RU" sz="2400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«Четвертый лишний», «Лото»,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«Где спрятались насекомые?»,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«Найди отличия», «Нелепицы», «Найди лишнего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«Сложи картинку», «Часть – целое», «Закончи предложение»,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«Узнай, чьё крылышко», «Бывает – не бывает»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«Подбери признак», «Кто, что умеет делать?»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«Назови ласково», «Один – много», «Вредный – полезный»,</a:t>
            </a:r>
          </a:p>
          <a:p>
            <a:endParaRPr lang="ru-RU" sz="2000" dirty="0"/>
          </a:p>
        </p:txBody>
      </p:sp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62362">
            <a:off x="6337955" y="4199956"/>
            <a:ext cx="2160240" cy="16201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78216">
            <a:off x="4307702" y="4595079"/>
            <a:ext cx="2208673" cy="1656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17803"/>
            <a:ext cx="77048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Пальчиковая гимнастика и подвижные игры: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«Гусеница», «Пчела», «Улитка», «Улей», Божья коровка», «Светлячок-червячок», «Бабочка»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игры «Поймай комара»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"Найди свой домик" 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Музыкальная деятельность:</a:t>
            </a:r>
            <a:endParaRPr lang="ru-RU" sz="2400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Прослушивание аудиозаписи Н. Римского-Корсакова «Полёт шмеля», А. Чайковского «Вальс цветов»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908720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Продуктивная творческая деятельность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Рисование: раскраски «Мир насекомых»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рисованием: «Дорисуй насекомое по образцу»;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Аппликация: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Гусеница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Лепка: «Божьи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коровки»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836712"/>
            <a:ext cx="76328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 дошкольников: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Обсуждение плана проведения проекта, его мероприятий.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Домашние задания по отбору и оформлению материалов к проекту.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Разучивание стихотворений, загадок, пословиц с детьми о насекомых.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Консультации «Наблюдения  в природе летом», «Первая помощь при укусах насекомых».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2"/>
            <a:ext cx="65527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ЭТАП – ИТОГОВЫЙ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Создание фотовыставки с участием детей и родителей «Мир насекомых»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Подведение и обобщение итогов проекта, создание презентации.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76673"/>
            <a:ext cx="7704856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 sz="2400">
                <a:latin charset="0" pitchFamily="18" typeface="Times New Roman"/>
                <a:cs charset="0" pitchFamily="18" typeface="Times New Roman"/>
              </a:rPr>
              <a:t>Беседы-обсуждения</a:t>
            </a:r>
            <a:r>
              <a:rPr b="1" dirty="0" i="1" lang="ru-RU" sz="2400">
                <a:latin charset="0" pitchFamily="18" typeface="Times New Roman"/>
                <a:cs charset="0" pitchFamily="18" typeface="Times New Roman"/>
              </a:rPr>
              <a:t>:</a:t>
            </a:r>
          </a:p>
          <a:p>
            <a:pPr algn="ctr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«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Кто такие насекомые, 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чем они отличаются от других существ?»</a:t>
            </a:r>
            <a:endParaRPr b="1" dirty="0" lang="ru-RU" smtClean="0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Sad\Desktop\Насекомые\IMG-50769faef0adb2a4e84f6dbb36ca7c1e-V.jpg" id="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"/>
          <a:stretch/>
        </p:blipFill>
        <p:spPr bwMode="auto">
          <a:xfrm>
            <a:off x="1494173" y="1647076"/>
            <a:ext cx="6155654" cy="391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58055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Просмотр презентации: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Насекомые в природе нашего края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ad\Desktop\Насекомые\IMG-aa997ede860b2da7694b8885183a6e15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01" y="1307670"/>
            <a:ext cx="5486384" cy="411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3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Интерактивная игра: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«Угадай насекомое»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ad\Desktop\Насекомые\IMG-3ab71773cce5c85ac733427a1ebf699d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962" y="1484783"/>
            <a:ext cx="2787028" cy="209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d\Desktop\Насекомые\IMG-3461b6979b11921bfafd14eebfa98044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961" y="3717032"/>
            <a:ext cx="2787028" cy="209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ad\Desktop\Насекомые\IMG-e9934cf3b1340defe70d1fc0e8f9d566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1171"/>
            <a:ext cx="4929580" cy="369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42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6840760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 sz="2400">
                <a:latin charset="0" pitchFamily="18" typeface="Times New Roman"/>
                <a:cs charset="0" pitchFamily="18" typeface="Times New Roman"/>
              </a:rPr>
              <a:t>Просмотр фильма:</a:t>
            </a:r>
            <a:endParaRPr b="1" dirty="0" i="1" lang="ru-RU" sz="2400"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«Полезные насекомые»</a:t>
            </a:r>
            <a:endParaRPr b="1" dirty="0" lang="ru-RU" smtClean="0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Sad\Desktop\Насекомые\IMG-b5280157d56b24b909f41000fd1c10e3-V.jpg" id="4098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" l="44"/>
          <a:stretch/>
        </p:blipFill>
        <p:spPr bwMode="auto">
          <a:xfrm>
            <a:off x="1187624" y="1337920"/>
            <a:ext cx="6664226" cy="389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83679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53244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Актуальность проекта:</a:t>
            </a:r>
          </a:p>
          <a:p>
            <a:pPr algn="ctr"/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Насекомые – самая многочисленная и очень интересная   группа животных. Но реакция детей на них порой бывает неоднозначной. Кто-то из детей выражает радость и интерес, другие – пугаются, третьи - предлагают уничтожить насекомых. Это связано с тем, что знаний дошкольников о насекомых недостаточно. Отсюда возникает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проблема: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«Нужны ли насекомые? Пользу или вред они приносят?»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Перед взрослым стоит задача – воспитать устойчивое негативное отношение к таким действиям, а проект поможет узнать детям больше об этой группе животных и научить правильному отношению к ним.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Дидактическая игра: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«Сложи картинку»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Sad\Desktop\Фото 1 сад\Средняя группа\IMG-f3afb810a6eacb76de5ab8fa286a2956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175" y="1644140"/>
            <a:ext cx="4759625" cy="356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7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Наблюдение за насекомыми на прогулке</a:t>
            </a:r>
          </a:p>
        </p:txBody>
      </p:sp>
      <p:pic>
        <p:nvPicPr>
          <p:cNvPr id="6146" name="Picture 2" descr="C:\Users\Sad\Desktop\Насекомые\IMG-2c62f6557037c61ca9a5a0bf95d18fa8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918" y="1124744"/>
            <a:ext cx="5548164" cy="416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5285867"/>
            <a:ext cx="461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 муравьями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20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2" name="Picture 4" descr="https://i.pinimg.com/originals/6c/8f/6f/6c8f6f47f58305a3a24c191d58e101a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400600" cy="450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79912" y="5285867"/>
            <a:ext cx="461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 божьей коровкой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91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 descr="https://mtdata.ru/u23/photoDCFD/20215706382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6096001" cy="405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5285867"/>
            <a:ext cx="461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 бабочкой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31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Лепка из скорлупы: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«Божья коровка»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Sad\Desktop\Насекомые\IMG-6a76c467dd9c7d07f744f472c9b20000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4405572" cy="330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Sad\Desktop\Насекомые\IMG-88c7aa0b571ea18a8fe0c886a1931db1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154" y="1621704"/>
            <a:ext cx="3083664" cy="411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70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 descr="C:\Users\Sad\Desktop\Насекомые\IMG-0579cd944b96eb61994a8799c60bed2c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92896"/>
            <a:ext cx="4557256" cy="341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ad\Desktop\Насекомые\IMG-b40fad658ab6548ced77880b3dd9bfaa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98" y="634214"/>
            <a:ext cx="3735455" cy="280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46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Аппликация: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«Гусеница»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Sad\Desktop\Насекомые\IMG-933da6c3a6e2416c62a0db2e624c7034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548" y="1307669"/>
            <a:ext cx="5350903" cy="40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68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76673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/>
              <a:t>Выводы </a:t>
            </a:r>
          </a:p>
          <a:p>
            <a:r>
              <a:rPr lang="ru-RU" sz="2400" dirty="0"/>
              <a:t>В результате проведенной работы дошкольники научились сравнивать, анализировать и делать выводы. Дети понимают и осознают, насколько значимы насекомые в природе. </a:t>
            </a:r>
          </a:p>
          <a:p>
            <a:r>
              <a:rPr lang="ru-RU" sz="2400" dirty="0"/>
              <a:t>По итогам работы было отмечено: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/>
              <a:t>Дети приобрели новый опыт поисково-исследовательской деятельности. В процессе работы над проектом дошкольники рассматривали насекомых, отмечали их роль в жизни луга.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/>
              <a:t>На основании исследования пришли к выводу: необходимо сохранять и бережно относиться к насекомым.</a:t>
            </a:r>
          </a:p>
          <a:p>
            <a:r>
              <a:rPr lang="ru-RU" sz="2400" dirty="0"/>
              <a:t>Благодаря проведенной работе, наши дети осознанно могут ответить на вопрос, почему необходимо бережно относиться к насекомым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7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6215" y="2420888"/>
            <a:ext cx="64315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340768"/>
            <a:ext cx="763284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Перспективный план проекта :</a:t>
            </a:r>
          </a:p>
          <a:p>
            <a:pPr algn="ctr"/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познавательно-творческий;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краткосрочный (2 недели);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воспитатель, дети, родители.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11560" y="404664"/>
            <a:ext cx="820891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Интеграция образовательных областей: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Познавательное развитие: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наблюдение, рассматривание иллюстраций, картинок;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Речевое развитие: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знакомство с художественной литературой,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развитие речи.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Художественно-эстетическое развитие: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изобразительная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музыкальная деятельность,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театрализация.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Физическое развитие: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подвижные игры,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- пальчиковые гимнастики.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052736"/>
            <a:ext cx="806489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Цель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представлений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мире насекомых.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Задачи: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Расширять и систематизировать знания детей о насекомых, местах их обитания, характерных особенностях;</a:t>
            </a:r>
          </a:p>
          <a:p>
            <a:pPr marL="514350" indent="-514350"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умение делать выводы,    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устанавливая причинно-следственные связи между объектами живой природы;</a:t>
            </a:r>
          </a:p>
          <a:p>
            <a:pPr marL="514350" indent="-514350">
              <a:buAutoNum type="arabicPeriod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природе.</a:t>
            </a:r>
          </a:p>
          <a:p>
            <a:pPr marL="514350" indent="-514350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692696"/>
            <a:ext cx="77048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Предполагаемый результат: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Систематизировать представления детей о многообразии насекомых (научить различать и называть насекомых: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бабочку, муравья, жука, пчелу, кузнечика); обогатить словарный запас; воспитывать бережное отношение к насекомым.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Продукт проектной деятельности:</a:t>
            </a:r>
            <a:endParaRPr lang="ru-RU" sz="2400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фотовыставка «Мир насекомых» с участием детей, родителей и педагогов группы;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-презентация проекта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052736"/>
            <a:ext cx="654685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Методы и формы работы:</a:t>
            </a:r>
          </a:p>
          <a:p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-Наблюдения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-Беседы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-Рассматривание иллюстраций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-Чтение художественной литературы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-Игры (дидактические, настольные, подвижные)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-Пальчиковая гимнастика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-Заучивание стихотворений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76672"/>
            <a:ext cx="944164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Этапы работы над проектом: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 ЭТАП – ИНФОРМАЦИОННО-ПОДГОТОВИТЕЛЬНЫЙ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Накопление педагогом информации по теме проекта: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-Проведение анкетирования родителей, создание информационно-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справочных буклетов для детей и родителей «Как привить любовь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к природе», «Первая помощь при укусах насекомых».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Обсуждение целей и задач с воспитателями, детьми, родителями.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наглядных материалов: фото - и видео сюжетов, тематических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картин  и иллюстраций о насекомых и их образе жизни.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художественной и энциклопедической литературы,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предварительное  чтение рассказов, стихов, загадок по теме проекта и т.п.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Подготовка материалов для организации продуктивной и познавательно –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исследовательской деятельности: материалы для изготовления творческих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работ по теме проекта (картинки, краски, глина, пластилин) ; материалы и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оборудование для проведения театральной постановки (маски, костюмы,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музыкальное сопровождение).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8496944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ЭТАП  -  ОРГАНИЗАЦИОННО –ПРАКТИЧЕСКИЙ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Знакомство с видовым разнообразием насекомых</a:t>
            </a: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 (строение, место обитания, жизнедеятельности и т. д.):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Наблюдение за насекомыми на участке детского сада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на природе с родителями;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иллюстраций, картинок о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насекомых из старых журналов, книг, из интернета.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Беседы-обсуждения: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-«В чём польза насекомых?»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-«Кто такие насекомые, чем они  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отличаются от других существ?»,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-«От чего зависит окраска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насекомого?», «Польза муравьев, 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стрекоз,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пчел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-«Опасные насекомые», «Где дом у 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насекомых?»,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-«Насекомые в природе нашего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края»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212976"/>
            <a:ext cx="3744416" cy="2925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899</Words>
  <Application>Microsoft Office PowerPoint</Application>
  <PresentationFormat>Экран (4:3)</PresentationFormat>
  <Paragraphs>158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Sad</cp:lastModifiedBy>
  <cp:revision>35</cp:revision>
  <dcterms:created xsi:type="dcterms:W3CDTF">2019-06-13T04:35:06Z</dcterms:created>
  <dcterms:modified xsi:type="dcterms:W3CDTF">2023-06-20T13:45:15Z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824385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