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99" r:id="rId3"/>
    <p:sldId id="269" r:id="rId4"/>
    <p:sldId id="270" r:id="rId5"/>
    <p:sldId id="271" r:id="rId6"/>
    <p:sldId id="279" r:id="rId7"/>
    <p:sldId id="280" r:id="rId8"/>
    <p:sldId id="274" r:id="rId9"/>
    <p:sldId id="297" r:id="rId10"/>
    <p:sldId id="298" r:id="rId11"/>
    <p:sldId id="293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A311"/>
    <a:srgbClr val="00FF00"/>
    <a:srgbClr val="0DA71F"/>
    <a:srgbClr val="1A9A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7" autoAdjust="0"/>
    <p:restoredTop sz="94660"/>
  </p:normalViewPr>
  <p:slideViewPr>
    <p:cSldViewPr>
      <p:cViewPr>
        <p:scale>
          <a:sx n="100" d="100"/>
          <a:sy n="100" d="100"/>
        </p:scale>
        <p:origin x="-1104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8B941A-9A02-4683-98A2-F3D39FB44FA1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52A358-21BB-4CBD-8132-EA24E868BE22}">
      <dgm:prSet phldrT="[Текст]" custT="1"/>
      <dgm:spPr>
        <a:solidFill>
          <a:srgbClr val="FFFF00"/>
        </a:solidFill>
      </dgm:spPr>
      <dgm:t>
        <a:bodyPr/>
        <a:lstStyle/>
        <a:p>
          <a:pPr>
            <a:lnSpc>
              <a:spcPts val="2100"/>
            </a:lnSpc>
          </a:pP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Открытость ОУ  </a:t>
          </a:r>
        </a:p>
        <a:p>
          <a:pPr>
            <a:lnSpc>
              <a:spcPts val="2100"/>
            </a:lnSpc>
          </a:pP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семьи </a:t>
          </a:r>
          <a:endParaRPr lang="ru-RU" sz="2400" b="1" dirty="0">
            <a:solidFill>
              <a:schemeClr val="tx1"/>
            </a:solidFill>
          </a:endParaRPr>
        </a:p>
      </dgm:t>
    </dgm:pt>
    <dgm:pt modelId="{DDE42365-E19C-4B6A-8510-87C59760F729}" type="parTrans" cxnId="{2D913985-9D47-47B5-9284-7755E8013D6B}">
      <dgm:prSet/>
      <dgm:spPr/>
      <dgm:t>
        <a:bodyPr/>
        <a:lstStyle/>
        <a:p>
          <a:endParaRPr lang="ru-RU"/>
        </a:p>
      </dgm:t>
    </dgm:pt>
    <dgm:pt modelId="{9A025996-3209-4920-8E81-E20FEA437CD6}" type="sibTrans" cxnId="{2D913985-9D47-47B5-9284-7755E8013D6B}">
      <dgm:prSet/>
      <dgm:spPr/>
      <dgm:t>
        <a:bodyPr/>
        <a:lstStyle/>
        <a:p>
          <a:endParaRPr lang="ru-RU"/>
        </a:p>
      </dgm:t>
    </dgm:pt>
    <dgm:pt modelId="{846C2AA6-D533-46A8-BB11-F2F79FC89957}">
      <dgm:prSet phldrT="[Текст]" custT="1"/>
      <dgm:spPr>
        <a:solidFill>
          <a:srgbClr val="FFFF00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интерактивной среды</a:t>
          </a:r>
          <a:endParaRPr lang="ru-RU" sz="2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60B519-EAA0-47F2-A103-7532DC76AB16}" type="parTrans" cxnId="{A42C8A7C-61EC-4A06-9004-17F5E2D2A16B}">
      <dgm:prSet/>
      <dgm:spPr/>
      <dgm:t>
        <a:bodyPr/>
        <a:lstStyle/>
        <a:p>
          <a:endParaRPr lang="ru-RU"/>
        </a:p>
      </dgm:t>
    </dgm:pt>
    <dgm:pt modelId="{0E4179C6-82E5-4096-B3FA-D8B5CC3FDF8E}" type="sibTrans" cxnId="{A42C8A7C-61EC-4A06-9004-17F5E2D2A16B}">
      <dgm:prSet/>
      <dgm:spPr/>
      <dgm:t>
        <a:bodyPr/>
        <a:lstStyle/>
        <a:p>
          <a:endParaRPr lang="ru-RU" dirty="0"/>
        </a:p>
      </dgm:t>
    </dgm:pt>
    <dgm:pt modelId="{D19FB7A7-AEC5-40BD-B3E7-8BBBA0AC8CF1}">
      <dgm:prSet phldrT="[Текст]" custT="1"/>
      <dgm:spPr>
        <a:solidFill>
          <a:srgbClr val="FFFF00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Сотрудничество педагогов и родителей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323921-E80C-4B0C-9C15-FDC2E1F6662A}" type="parTrans" cxnId="{875A16AB-C2A3-4CB5-BB1E-750FEFC17E3B}">
      <dgm:prSet/>
      <dgm:spPr/>
      <dgm:t>
        <a:bodyPr/>
        <a:lstStyle/>
        <a:p>
          <a:endParaRPr lang="ru-RU"/>
        </a:p>
      </dgm:t>
    </dgm:pt>
    <dgm:pt modelId="{5605D9BF-F7F6-4115-8491-7DDC469337BE}" type="sibTrans" cxnId="{875A16AB-C2A3-4CB5-BB1E-750FEFC17E3B}">
      <dgm:prSet/>
      <dgm:spPr/>
      <dgm:t>
        <a:bodyPr/>
        <a:lstStyle/>
        <a:p>
          <a:endParaRPr lang="ru-RU" dirty="0"/>
        </a:p>
      </dgm:t>
    </dgm:pt>
    <dgm:pt modelId="{E08733AF-8368-42CC-A10F-DD279536410A}" type="pres">
      <dgm:prSet presAssocID="{2C8B941A-9A02-4683-98A2-F3D39FB44FA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F5306B-E43B-49BF-83DE-4F2DD3643E9A}" type="pres">
      <dgm:prSet presAssocID="{D452A358-21BB-4CBD-8132-EA24E868BE22}" presName="node" presStyleLbl="node1" presStyleIdx="0" presStyleCnt="3" custScaleX="199531" custScaleY="133003" custRadScaleRad="81201" custRadScaleInc="112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D9CA6C-B3B2-43EF-AFB5-DE8BBD945667}" type="pres">
      <dgm:prSet presAssocID="{9A025996-3209-4920-8E81-E20FEA437CD6}" presName="sibTrans" presStyleLbl="sibTrans2D1" presStyleIdx="0" presStyleCnt="3"/>
      <dgm:spPr/>
      <dgm:t>
        <a:bodyPr/>
        <a:lstStyle/>
        <a:p>
          <a:endParaRPr lang="ru-RU"/>
        </a:p>
      </dgm:t>
    </dgm:pt>
    <dgm:pt modelId="{3E29CB20-BC15-49FA-857A-0060B6BC3166}" type="pres">
      <dgm:prSet presAssocID="{9A025996-3209-4920-8E81-E20FEA437CD6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44B767C6-EB69-4BAA-A417-1C7E10F3241D}" type="pres">
      <dgm:prSet presAssocID="{846C2AA6-D533-46A8-BB11-F2F79FC89957}" presName="node" presStyleLbl="node1" presStyleIdx="1" presStyleCnt="3" custScaleX="151811" custScaleY="167937" custRadScaleRad="106637" custRadScaleInc="-268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5B22E0-598C-40AB-9022-A96233B5BC94}" type="pres">
      <dgm:prSet presAssocID="{0E4179C6-82E5-4096-B3FA-D8B5CC3FDF8E}" presName="sibTrans" presStyleLbl="sibTrans2D1" presStyleIdx="1" presStyleCnt="3"/>
      <dgm:spPr/>
      <dgm:t>
        <a:bodyPr/>
        <a:lstStyle/>
        <a:p>
          <a:endParaRPr lang="ru-RU"/>
        </a:p>
      </dgm:t>
    </dgm:pt>
    <dgm:pt modelId="{DE6F883B-7B85-41BD-B4B9-D17CE3D9461E}" type="pres">
      <dgm:prSet presAssocID="{0E4179C6-82E5-4096-B3FA-D8B5CC3FDF8E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71357D1E-6A22-48C6-A12A-20BE23537C2F}" type="pres">
      <dgm:prSet presAssocID="{D19FB7A7-AEC5-40BD-B3E7-8BBBA0AC8CF1}" presName="node" presStyleLbl="node1" presStyleIdx="2" presStyleCnt="3" custScaleX="140137" custScaleY="168720" custRadScaleRad="110655" custRadScaleInc="252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01965F-973D-4C8C-8E50-0AF499F65E79}" type="pres">
      <dgm:prSet presAssocID="{5605D9BF-F7F6-4115-8491-7DDC469337BE}" presName="sibTrans" presStyleLbl="sibTrans2D1" presStyleIdx="2" presStyleCnt="3"/>
      <dgm:spPr/>
      <dgm:t>
        <a:bodyPr/>
        <a:lstStyle/>
        <a:p>
          <a:endParaRPr lang="ru-RU"/>
        </a:p>
      </dgm:t>
    </dgm:pt>
    <dgm:pt modelId="{A914902D-BC8A-4357-8EB2-FC55DECC4841}" type="pres">
      <dgm:prSet presAssocID="{5605D9BF-F7F6-4115-8491-7DDC469337BE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5772C297-6E4B-4FDE-BBC1-03228AE86F18}" type="presOf" srcId="{0E4179C6-82E5-4096-B3FA-D8B5CC3FDF8E}" destId="{DE6F883B-7B85-41BD-B4B9-D17CE3D9461E}" srcOrd="1" destOrd="0" presId="urn:microsoft.com/office/officeart/2005/8/layout/cycle7"/>
    <dgm:cxn modelId="{BA657127-A609-41D0-9D4D-B08C6F75CB31}" type="presOf" srcId="{9A025996-3209-4920-8E81-E20FEA437CD6}" destId="{76D9CA6C-B3B2-43EF-AFB5-DE8BBD945667}" srcOrd="0" destOrd="0" presId="urn:microsoft.com/office/officeart/2005/8/layout/cycle7"/>
    <dgm:cxn modelId="{865B0C82-C898-4613-8E64-7FA9C98F765C}" type="presOf" srcId="{2C8B941A-9A02-4683-98A2-F3D39FB44FA1}" destId="{E08733AF-8368-42CC-A10F-DD279536410A}" srcOrd="0" destOrd="0" presId="urn:microsoft.com/office/officeart/2005/8/layout/cycle7"/>
    <dgm:cxn modelId="{DCB6B435-C688-4BFD-8920-D6AD646457BF}" type="presOf" srcId="{9A025996-3209-4920-8E81-E20FEA437CD6}" destId="{3E29CB20-BC15-49FA-857A-0060B6BC3166}" srcOrd="1" destOrd="0" presId="urn:microsoft.com/office/officeart/2005/8/layout/cycle7"/>
    <dgm:cxn modelId="{C4C5C6DE-B0C3-4C16-8D98-A8F4AD8CA2B3}" type="presOf" srcId="{5605D9BF-F7F6-4115-8491-7DDC469337BE}" destId="{0401965F-973D-4C8C-8E50-0AF499F65E79}" srcOrd="0" destOrd="0" presId="urn:microsoft.com/office/officeart/2005/8/layout/cycle7"/>
    <dgm:cxn modelId="{02540F9A-D30E-4705-8CBF-F2A5972A631F}" type="presOf" srcId="{5605D9BF-F7F6-4115-8491-7DDC469337BE}" destId="{A914902D-BC8A-4357-8EB2-FC55DECC4841}" srcOrd="1" destOrd="0" presId="urn:microsoft.com/office/officeart/2005/8/layout/cycle7"/>
    <dgm:cxn modelId="{A42C8A7C-61EC-4A06-9004-17F5E2D2A16B}" srcId="{2C8B941A-9A02-4683-98A2-F3D39FB44FA1}" destId="{846C2AA6-D533-46A8-BB11-F2F79FC89957}" srcOrd="1" destOrd="0" parTransId="{1260B519-EAA0-47F2-A103-7532DC76AB16}" sibTransId="{0E4179C6-82E5-4096-B3FA-D8B5CC3FDF8E}"/>
    <dgm:cxn modelId="{F9587DF7-7556-4853-81EF-FE621EE69093}" type="presOf" srcId="{846C2AA6-D533-46A8-BB11-F2F79FC89957}" destId="{44B767C6-EB69-4BAA-A417-1C7E10F3241D}" srcOrd="0" destOrd="0" presId="urn:microsoft.com/office/officeart/2005/8/layout/cycle7"/>
    <dgm:cxn modelId="{DC171A82-1D10-4540-9563-ABCE26E91E06}" type="presOf" srcId="{D19FB7A7-AEC5-40BD-B3E7-8BBBA0AC8CF1}" destId="{71357D1E-6A22-48C6-A12A-20BE23537C2F}" srcOrd="0" destOrd="0" presId="urn:microsoft.com/office/officeart/2005/8/layout/cycle7"/>
    <dgm:cxn modelId="{9150270A-947C-49CC-B5AC-D898645DD332}" type="presOf" srcId="{D452A358-21BB-4CBD-8132-EA24E868BE22}" destId="{CEF5306B-E43B-49BF-83DE-4F2DD3643E9A}" srcOrd="0" destOrd="0" presId="urn:microsoft.com/office/officeart/2005/8/layout/cycle7"/>
    <dgm:cxn modelId="{875A16AB-C2A3-4CB5-BB1E-750FEFC17E3B}" srcId="{2C8B941A-9A02-4683-98A2-F3D39FB44FA1}" destId="{D19FB7A7-AEC5-40BD-B3E7-8BBBA0AC8CF1}" srcOrd="2" destOrd="0" parTransId="{C7323921-E80C-4B0C-9C15-FDC2E1F6662A}" sibTransId="{5605D9BF-F7F6-4115-8491-7DDC469337BE}"/>
    <dgm:cxn modelId="{2D913985-9D47-47B5-9284-7755E8013D6B}" srcId="{2C8B941A-9A02-4683-98A2-F3D39FB44FA1}" destId="{D452A358-21BB-4CBD-8132-EA24E868BE22}" srcOrd="0" destOrd="0" parTransId="{DDE42365-E19C-4B6A-8510-87C59760F729}" sibTransId="{9A025996-3209-4920-8E81-E20FEA437CD6}"/>
    <dgm:cxn modelId="{2DDCBA7A-7867-4228-BD97-E8A8947BF93D}" type="presOf" srcId="{0E4179C6-82E5-4096-B3FA-D8B5CC3FDF8E}" destId="{335B22E0-598C-40AB-9022-A96233B5BC94}" srcOrd="0" destOrd="0" presId="urn:microsoft.com/office/officeart/2005/8/layout/cycle7"/>
    <dgm:cxn modelId="{9E91E01D-7F0B-4313-93FE-D2F200367CC5}" type="presParOf" srcId="{E08733AF-8368-42CC-A10F-DD279536410A}" destId="{CEF5306B-E43B-49BF-83DE-4F2DD3643E9A}" srcOrd="0" destOrd="0" presId="urn:microsoft.com/office/officeart/2005/8/layout/cycle7"/>
    <dgm:cxn modelId="{15495D21-E5F2-4FE7-9FF2-8409593D5E6A}" type="presParOf" srcId="{E08733AF-8368-42CC-A10F-DD279536410A}" destId="{76D9CA6C-B3B2-43EF-AFB5-DE8BBD945667}" srcOrd="1" destOrd="0" presId="urn:microsoft.com/office/officeart/2005/8/layout/cycle7"/>
    <dgm:cxn modelId="{41298450-B940-4546-A606-EDCC2D29BB61}" type="presParOf" srcId="{76D9CA6C-B3B2-43EF-AFB5-DE8BBD945667}" destId="{3E29CB20-BC15-49FA-857A-0060B6BC3166}" srcOrd="0" destOrd="0" presId="urn:microsoft.com/office/officeart/2005/8/layout/cycle7"/>
    <dgm:cxn modelId="{7F7D17C5-BDFF-4699-8752-46380D8EC2AC}" type="presParOf" srcId="{E08733AF-8368-42CC-A10F-DD279536410A}" destId="{44B767C6-EB69-4BAA-A417-1C7E10F3241D}" srcOrd="2" destOrd="0" presId="urn:microsoft.com/office/officeart/2005/8/layout/cycle7"/>
    <dgm:cxn modelId="{C6000668-3FBF-4404-8008-0E0D7907C0D6}" type="presParOf" srcId="{E08733AF-8368-42CC-A10F-DD279536410A}" destId="{335B22E0-598C-40AB-9022-A96233B5BC94}" srcOrd="3" destOrd="0" presId="urn:microsoft.com/office/officeart/2005/8/layout/cycle7"/>
    <dgm:cxn modelId="{3C0A36B4-0880-40E1-B10F-C322EF6B1325}" type="presParOf" srcId="{335B22E0-598C-40AB-9022-A96233B5BC94}" destId="{DE6F883B-7B85-41BD-B4B9-D17CE3D9461E}" srcOrd="0" destOrd="0" presId="urn:microsoft.com/office/officeart/2005/8/layout/cycle7"/>
    <dgm:cxn modelId="{8996988E-DD67-450D-B4E3-6DFE2D62BD44}" type="presParOf" srcId="{E08733AF-8368-42CC-A10F-DD279536410A}" destId="{71357D1E-6A22-48C6-A12A-20BE23537C2F}" srcOrd="4" destOrd="0" presId="urn:microsoft.com/office/officeart/2005/8/layout/cycle7"/>
    <dgm:cxn modelId="{174B4E38-89AD-4413-A98D-88BC61391144}" type="presParOf" srcId="{E08733AF-8368-42CC-A10F-DD279536410A}" destId="{0401965F-973D-4C8C-8E50-0AF499F65E79}" srcOrd="5" destOrd="0" presId="urn:microsoft.com/office/officeart/2005/8/layout/cycle7"/>
    <dgm:cxn modelId="{A18482B4-122E-4AF2-A50A-E4F5F446A5EC}" type="presParOf" srcId="{0401965F-973D-4C8C-8E50-0AF499F65E79}" destId="{A914902D-BC8A-4357-8EB2-FC55DECC484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F5306B-E43B-49BF-83DE-4F2DD3643E9A}">
      <dsp:nvSpPr>
        <dsp:cNvPr id="0" name=""/>
        <dsp:cNvSpPr/>
      </dsp:nvSpPr>
      <dsp:spPr>
        <a:xfrm>
          <a:off x="2193346" y="144021"/>
          <a:ext cx="4956657" cy="1651999"/>
        </a:xfrm>
        <a:prstGeom prst="roundRect">
          <a:avLst>
            <a:gd name="adj" fmla="val 10000"/>
          </a:avLst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ts val="21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Открытость ОУ  </a:t>
          </a:r>
        </a:p>
        <a:p>
          <a:pPr lvl="0" algn="ctr" defTabSz="1066800">
            <a:lnSpc>
              <a:spcPts val="21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семьи 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2241731" y="192406"/>
        <a:ext cx="4859887" cy="1555229"/>
      </dsp:txXfrm>
    </dsp:sp>
    <dsp:sp modelId="{76D9CA6C-B3B2-43EF-AFB5-DE8BBD945667}">
      <dsp:nvSpPr>
        <dsp:cNvPr id="0" name=""/>
        <dsp:cNvSpPr/>
      </dsp:nvSpPr>
      <dsp:spPr>
        <a:xfrm rot="2910181">
          <a:off x="5343032" y="1902128"/>
          <a:ext cx="691000" cy="43472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5473450" y="1989073"/>
        <a:ext cx="430164" cy="260836"/>
      </dsp:txXfrm>
    </dsp:sp>
    <dsp:sp modelId="{44B767C6-EB69-4BAA-A417-1C7E10F3241D}">
      <dsp:nvSpPr>
        <dsp:cNvPr id="0" name=""/>
        <dsp:cNvSpPr/>
      </dsp:nvSpPr>
      <dsp:spPr>
        <a:xfrm>
          <a:off x="5011704" y="2442962"/>
          <a:ext cx="3771218" cy="2085906"/>
        </a:xfrm>
        <a:prstGeom prst="roundRect">
          <a:avLst>
            <a:gd name="adj" fmla="val 10000"/>
          </a:avLst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интерактивной среды</a:t>
          </a:r>
          <a:endParaRPr lang="ru-RU" sz="2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72798" y="2504056"/>
        <a:ext cx="3649030" cy="1963718"/>
      </dsp:txXfrm>
    </dsp:sp>
    <dsp:sp modelId="{335B22E0-598C-40AB-9022-A96233B5BC94}">
      <dsp:nvSpPr>
        <dsp:cNvPr id="0" name=""/>
        <dsp:cNvSpPr/>
      </dsp:nvSpPr>
      <dsp:spPr>
        <a:xfrm rot="10754989">
          <a:off x="3986995" y="3302136"/>
          <a:ext cx="691000" cy="43472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 rot="10800000">
        <a:off x="4117413" y="3389081"/>
        <a:ext cx="430164" cy="260836"/>
      </dsp:txXfrm>
    </dsp:sp>
    <dsp:sp modelId="{71357D1E-6A22-48C6-A12A-20BE23537C2F}">
      <dsp:nvSpPr>
        <dsp:cNvPr id="0" name=""/>
        <dsp:cNvSpPr/>
      </dsp:nvSpPr>
      <dsp:spPr>
        <a:xfrm>
          <a:off x="172067" y="2503368"/>
          <a:ext cx="3481218" cy="2095632"/>
        </a:xfrm>
        <a:prstGeom prst="roundRect">
          <a:avLst>
            <a:gd name="adj" fmla="val 10000"/>
          </a:avLst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Сотрудничество педагогов и родителей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3446" y="2564747"/>
        <a:ext cx="3358460" cy="1972874"/>
      </dsp:txXfrm>
    </dsp:sp>
    <dsp:sp modelId="{0401965F-973D-4C8C-8E50-0AF499F65E79}">
      <dsp:nvSpPr>
        <dsp:cNvPr id="0" name=""/>
        <dsp:cNvSpPr/>
      </dsp:nvSpPr>
      <dsp:spPr>
        <a:xfrm rot="19014440">
          <a:off x="3065224" y="1932331"/>
          <a:ext cx="691000" cy="43472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3195642" y="2019276"/>
        <a:ext cx="430164" cy="2608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6815-4639-4359-A1CC-857BE6537A4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E6DC-A4C2-4685-92F0-61067A3E3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6815-4639-4359-A1CC-857BE6537A4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E6DC-A4C2-4685-92F0-61067A3E3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6815-4639-4359-A1CC-857BE6537A4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E6DC-A4C2-4685-92F0-61067A3E357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6815-4639-4359-A1CC-857BE6537A4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E6DC-A4C2-4685-92F0-61067A3E357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6815-4639-4359-A1CC-857BE6537A4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E6DC-A4C2-4685-92F0-61067A3E3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6815-4639-4359-A1CC-857BE6537A4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E6DC-A4C2-4685-92F0-61067A3E357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6815-4639-4359-A1CC-857BE6537A4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E6DC-A4C2-4685-92F0-61067A3E3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6815-4639-4359-A1CC-857BE6537A4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E6DC-A4C2-4685-92F0-61067A3E3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6815-4639-4359-A1CC-857BE6537A4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E6DC-A4C2-4685-92F0-61067A3E3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6815-4639-4359-A1CC-857BE6537A4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E6DC-A4C2-4685-92F0-61067A3E357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6815-4639-4359-A1CC-857BE6537A4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E6DC-A4C2-4685-92F0-61067A3E357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2296815-4639-4359-A1CC-857BE6537A4C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0D6E6DC-A4C2-4685-92F0-61067A3E357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83568" y="480009"/>
            <a:ext cx="777686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	</a:t>
            </a:r>
            <a:r>
              <a:rPr lang="ru-RU" dirty="0" smtClean="0"/>
              <a:t>  </a:t>
            </a:r>
            <a:endParaRPr lang="ru-RU" dirty="0"/>
          </a:p>
          <a:p>
            <a:endParaRPr lang="ru-RU" dirty="0"/>
          </a:p>
          <a:p>
            <a:r>
              <a:rPr lang="ru-RU" dirty="0"/>
              <a:t> </a:t>
            </a:r>
          </a:p>
          <a:p>
            <a:endParaRPr lang="ru-RU" dirty="0"/>
          </a:p>
          <a:p>
            <a:endParaRPr lang="ru-RU" dirty="0"/>
          </a:p>
          <a:p>
            <a:pPr algn="ctr"/>
            <a:endParaRPr lang="ru-RU" altLang="ru-RU" sz="4800" b="1" dirty="0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271373"/>
            <a:ext cx="8838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3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1068686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1032" name="Picture 8" descr="C:\Users\Наталья\Desktop\конференция\IMG_74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2890" y="493307"/>
            <a:ext cx="1301959" cy="149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Наталья\Desktop\конференция\IMG_743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2982" y="2216407"/>
            <a:ext cx="1086354" cy="131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Наталья\Desktop\конференция\IMG_743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4721" y="480443"/>
            <a:ext cx="1219971" cy="149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Наталья\Desktop\конференция\IMG_743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4706" y="2359012"/>
            <a:ext cx="1163142" cy="131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Наталья\Desktop\конференция\IMG_7435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550207"/>
            <a:ext cx="1242164" cy="149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3768" y="5554106"/>
            <a:ext cx="6408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latin typeface="Monotype Corsiva" panose="03010101010201010101" pitchFamily="66" charset="0"/>
              </a:rPr>
              <a:t>ТЛ «Цифровая образовательная среда»</a:t>
            </a:r>
          </a:p>
          <a:p>
            <a:pPr algn="r"/>
            <a:r>
              <a:rPr lang="ru-RU" sz="2800" b="1" dirty="0" smtClean="0">
                <a:latin typeface="Monotype Corsiva" panose="03010101010201010101" pitchFamily="66" charset="0"/>
              </a:rPr>
              <a:t>11.03.22г.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5056" y="3922968"/>
            <a:ext cx="2160240" cy="108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72773"/>
              </p:ext>
            </p:extLst>
          </p:nvPr>
        </p:nvGraphicFramePr>
        <p:xfrm>
          <a:off x="183688" y="2113816"/>
          <a:ext cx="4637105" cy="3318799"/>
        </p:xfrm>
        <a:graphic>
          <a:graphicData uri="http://schemas.openxmlformats.org/drawingml/2006/table">
            <a:tbl>
              <a:tblPr/>
              <a:tblGrid>
                <a:gridCol w="4637105">
                  <a:extLst>
                    <a:ext uri="{9D8B030D-6E8A-4147-A177-3AD203B41FA5}">
                      <a16:colId xmlns="" xmlns:a16="http://schemas.microsoft.com/office/drawing/2014/main" val="4003596861"/>
                    </a:ext>
                  </a:extLst>
                </a:gridCol>
              </a:tblGrid>
              <a:tr h="33187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Тема: «Родители-первые помощники младших школьников в освоении образовательных платформ»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411540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050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6632"/>
            <a:ext cx="9144000" cy="710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831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015748"/>
            <a:ext cx="8640960" cy="1321037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3187"/>
            <a:ext cx="8640960" cy="169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431112"/>
            <a:ext cx="3071787" cy="338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708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348880"/>
            <a:ext cx="7931224" cy="2880320"/>
          </a:xfrm>
        </p:spPr>
        <p:txBody>
          <a:bodyPr>
            <a:normAutofit fontScale="90000"/>
          </a:bodyPr>
          <a:lstStyle/>
          <a:p>
            <a:pPr marL="0" lvl="0" algn="ctr">
              <a:spcBef>
                <a:spcPts val="0"/>
              </a:spcBef>
            </a:pPr>
            <a: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rgbClr val="00FF00"/>
                </a:solidFill>
                <a:latin typeface="Constantia" pitchFamily="18" charset="0"/>
                <a:ea typeface="+mn-ea"/>
                <a:cs typeface="+mn-cs"/>
              </a:rPr>
              <a:t>Спасибо за внимание!</a:t>
            </a:r>
            <a:b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rgbClr val="00FF00"/>
                </a:solidFill>
                <a:latin typeface="Constantia" pitchFamily="18" charset="0"/>
                <a:ea typeface="+mn-ea"/>
                <a:cs typeface="+mn-cs"/>
              </a:rPr>
            </a:br>
            <a:r>
              <a:rPr lang="ru-RU" sz="6000" dirty="0">
                <a:ln>
                  <a:solidFill>
                    <a:srgbClr val="0070C0"/>
                  </a:solidFill>
                </a:ln>
                <a:solidFill>
                  <a:srgbClr val="00FF00"/>
                </a:solidFill>
                <a:latin typeface="Constantia" pitchFamily="18" charset="0"/>
                <a:ea typeface="+mn-ea"/>
                <a:cs typeface="+mn-cs"/>
              </a:rPr>
              <a:t/>
            </a:r>
            <a:br>
              <a:rPr lang="ru-RU" sz="6000" dirty="0">
                <a:ln>
                  <a:solidFill>
                    <a:srgbClr val="0070C0"/>
                  </a:solidFill>
                </a:ln>
                <a:solidFill>
                  <a:srgbClr val="00FF00"/>
                </a:solidFill>
                <a:latin typeface="Constantia" pitchFamily="18" charset="0"/>
                <a:ea typeface="+mn-ea"/>
                <a:cs typeface="+mn-cs"/>
              </a:rPr>
            </a:br>
            <a: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rgbClr val="00FF00"/>
                </a:solidFill>
                <a:latin typeface="Constantia" pitchFamily="18" charset="0"/>
                <a:ea typeface="+mn-ea"/>
                <a:cs typeface="+mn-cs"/>
              </a:rPr>
              <a:t>Всем успехов в работе</a:t>
            </a:r>
            <a:b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rgbClr val="00FF00"/>
                </a:solidFill>
                <a:latin typeface="Constantia" pitchFamily="18" charset="0"/>
                <a:ea typeface="+mn-ea"/>
                <a:cs typeface="+mn-cs"/>
              </a:rPr>
            </a:br>
            <a:r>
              <a:rPr lang="ru-RU" sz="6000" dirty="0" smtClean="0">
                <a:ln>
                  <a:solidFill>
                    <a:srgbClr val="0070C0"/>
                  </a:solidFill>
                </a:ln>
                <a:solidFill>
                  <a:srgbClr val="00FF00"/>
                </a:solidFill>
                <a:latin typeface="Constantia" pitchFamily="18" charset="0"/>
                <a:ea typeface="+mn-ea"/>
                <a:cs typeface="+mn-cs"/>
              </a:rPr>
              <a:t> с родителями!</a:t>
            </a:r>
            <a:r>
              <a:rPr lang="ru-RU" sz="1800" dirty="0">
                <a:ln>
                  <a:noFill/>
                </a:ln>
                <a:solidFill>
                  <a:prstClr val="white"/>
                </a:solidFill>
                <a:effectLst/>
                <a:ea typeface="+mn-ea"/>
                <a:cs typeface="+mn-cs"/>
              </a:rPr>
              <a:t/>
            </a:r>
            <a:br>
              <a:rPr lang="ru-RU" sz="1800" dirty="0">
                <a:ln>
                  <a:noFill/>
                </a:ln>
                <a:solidFill>
                  <a:prstClr val="white"/>
                </a:solidFill>
                <a:effectLst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17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2298979"/>
              </p:ext>
            </p:extLst>
          </p:nvPr>
        </p:nvGraphicFramePr>
        <p:xfrm>
          <a:off x="755576" y="1772816"/>
          <a:ext cx="7848872" cy="4536504"/>
        </p:xfrm>
        <a:graphic>
          <a:graphicData uri="http://schemas.openxmlformats.org/drawingml/2006/table">
            <a:tbl>
              <a:tblPr/>
              <a:tblGrid>
                <a:gridCol w="7848872"/>
              </a:tblGrid>
              <a:tr h="45365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1.Формирование положительного отношения  у родителей к работе на  обучающих онлайн-платформах.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2.Технологии взаимодействия с родителями в цифровой образовательной среде.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Как помочь родителям освоить цифровые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технологии?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 Электронный дневник, какие функции мы мало используем?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911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1988840"/>
            <a:ext cx="8496944" cy="4137323"/>
          </a:xfrm>
        </p:spPr>
        <p:txBody>
          <a:bodyPr>
            <a:normAutofit/>
          </a:bodyPr>
          <a:lstStyle/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семьи в единое образовательное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 посредством </a:t>
            </a:r>
            <a:r>
              <a:rPr lang="ru-RU" sz="36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интернет-ресурсов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71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7337" y="1484784"/>
            <a:ext cx="8677151" cy="504056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1.Обеспечение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психолого-педагогической поддержки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семьи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Повышение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компетентности родителей (законных представителей) в вопросах развития и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детей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b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54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72816"/>
            <a:ext cx="8640959" cy="489654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организации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 работы с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семьями: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006826524"/>
              </p:ext>
            </p:extLst>
          </p:nvPr>
        </p:nvGraphicFramePr>
        <p:xfrm>
          <a:off x="74390" y="1844824"/>
          <a:ext cx="9036496" cy="47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151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</a:t>
            </a:r>
            <a:endParaRPr lang="ru-RU" dirty="0"/>
          </a:p>
        </p:txBody>
      </p:sp>
      <p:pic>
        <p:nvPicPr>
          <p:cNvPr id="8194" name="Picture 2" descr="C:\Users\Пользователь\Videos\Безымянный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04664" y="116632"/>
            <a:ext cx="12097344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29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Картинки про занятость родителей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4196"/>
            <a:ext cx="8640960" cy="6547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38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Преимущество использования </a:t>
            </a:r>
            <a:b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 ресурсов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46" y="2204864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Минимизация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доступа родителей к информации;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учителя продемонстрировать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любые документы, фотоматериалы;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беспечение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подхода к родителям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обучающихся;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птимальное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сочетание индивидуальной и групповой работы с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родителями;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Оперативное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информации родителями;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беспечение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диалога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родителей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класса;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птимизация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педагога с семьей.</a:t>
            </a:r>
          </a:p>
        </p:txBody>
      </p:sp>
    </p:spTree>
    <p:extLst>
      <p:ext uri="{BB962C8B-B14F-4D97-AF65-F5344CB8AC3E}">
        <p14:creationId xmlns:p14="http://schemas.microsoft.com/office/powerpoint/2010/main" val="178077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36" y="0"/>
            <a:ext cx="9115064" cy="714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984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1231</TotalTime>
  <Words>164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Презентация PowerPoint</vt:lpstr>
      <vt:lpstr>План.</vt:lpstr>
      <vt:lpstr>Цель</vt:lpstr>
      <vt:lpstr>Задачи  </vt:lpstr>
      <vt:lpstr>Принципы организации совместной работы с семьями:</vt:lpstr>
      <vt:lpstr>ИНТЕРНЕТ</vt:lpstr>
      <vt:lpstr>Картинки про занятость родителей</vt:lpstr>
      <vt:lpstr>Преимущество использования  интернет- ресурсов</vt:lpstr>
      <vt:lpstr>Презентация PowerPoint</vt:lpstr>
      <vt:lpstr>Презентация PowerPoint</vt:lpstr>
      <vt:lpstr>Презентация PowerPoint</vt:lpstr>
      <vt:lpstr>Спасибо за внимание!  Всем успехов в работе  с родителями!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User</cp:lastModifiedBy>
  <cp:revision>36</cp:revision>
  <dcterms:created xsi:type="dcterms:W3CDTF">2016-01-14T11:22:47Z</dcterms:created>
  <dcterms:modified xsi:type="dcterms:W3CDTF">2023-06-26T12:08:04Z</dcterms:modified>
</cp:coreProperties>
</file>