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9"/>
  </p:notesMasterIdLst>
  <p:sldIdLst>
    <p:sldId id="256" r:id="rId3"/>
    <p:sldId id="289" r:id="rId4"/>
    <p:sldId id="290" r:id="rId5"/>
    <p:sldId id="271" r:id="rId6"/>
    <p:sldId id="272" r:id="rId7"/>
    <p:sldId id="270" r:id="rId8"/>
    <p:sldId id="273" r:id="rId9"/>
    <p:sldId id="274" r:id="rId10"/>
    <p:sldId id="291" r:id="rId11"/>
    <p:sldId id="292" r:id="rId12"/>
    <p:sldId id="275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8" r:id="rId23"/>
    <p:sldId id="287" r:id="rId24"/>
    <p:sldId id="293" r:id="rId25"/>
    <p:sldId id="294" r:id="rId26"/>
    <p:sldId id="295" r:id="rId27"/>
    <p:sldId id="296" r:id="rId28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5" d="100"/>
          <a:sy n="95" d="100"/>
        </p:scale>
        <p:origin x="-1254" y="-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99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8261974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78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24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34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55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65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75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06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32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42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22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93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04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F8C4430-4CF4-404F-B7B9-D85A3D6E5BC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29020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E865256-007A-430F-A3F4-EF73395C164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70794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49450" cy="6403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6403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5D5C8AD-B919-4292-8B87-1D8E9838530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026381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D8C8095-E2CA-458D-8A11-470F97530FB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555134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F094B02-61C6-4AD7-97FE-0D51A19075D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949577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DC72A47-42C7-4887-A808-5152B8F67EA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36100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08412" cy="4600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43500" y="2017713"/>
            <a:ext cx="3810000" cy="4600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3B73DAD-6BDF-43E6-87AA-53915731C40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72157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E2A70B8-6710-4399-9BB5-DFA123F3276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127218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AFDE2DB-775C-4CA2-9250-017EC2AC267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326943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04C1564-090F-4FBA-BE43-A50DD113013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227694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B3D5D00-2DBD-4798-BC3D-65BBF8E5C4E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64624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B23DDD7-B870-4D0B-8B3F-121EC7F2493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413864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787B31F-CE6A-4352-90C6-B1CB4218E2B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937480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1227D7B-2550-4A1B-AD7E-0CBDF233966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45521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49450" cy="6403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6403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EC7E0AF-46B1-484E-A3D5-AE88E141829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66955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7951F93-D9AC-43CB-BB6E-C9BB734DD65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14913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08412" cy="4600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43500" y="2017713"/>
            <a:ext cx="3810000" cy="4600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648459A-457D-453B-9A2B-360E8A9BEC6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92487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AD40A14-9A3B-4D19-A7F8-B72E50910FB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41432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A0FC4F5-C136-46C1-ADC8-86B15AE3D60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9928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01B967C-B691-4602-9AF1-7C03AF5D2E0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17810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B350F7B-5EE8-45D8-9BC7-7D903B6E8AC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04873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0B24D98-2F96-4D9F-8504-CF9AEB80EF7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8302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17513" y="1098550"/>
            <a:ext cx="438150" cy="474663"/>
          </a:xfrm>
          <a:prstGeom prst="rect">
            <a:avLst/>
          </a:prstGeom>
          <a:solidFill>
            <a:srgbClr val="FFCF0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CF0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41338" y="1520825"/>
            <a:ext cx="422275" cy="474663"/>
          </a:xfrm>
          <a:prstGeom prst="rect">
            <a:avLst/>
          </a:prstGeom>
          <a:solidFill>
            <a:srgbClr val="3333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3333CC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rgbClr val="FF0000"/>
              </a:gs>
              <a:gs pos="100000">
                <a:srgbClr val="FFFFFF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762000" y="990600"/>
            <a:ext cx="31750" cy="1052513"/>
          </a:xfrm>
          <a:prstGeom prst="rect">
            <a:avLst/>
          </a:prstGeom>
          <a:solidFill>
            <a:srgbClr val="1C1C1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1C1C1C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1450" cy="146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0812" cy="460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Четвёртый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/>
          </p:nvPr>
        </p:nvSpPr>
        <p:spPr bwMode="auto">
          <a:xfrm>
            <a:off x="7042150" y="6243638"/>
            <a:ext cx="1903413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cs typeface="Lucida Sans Unicode" panose="020B0602030504020204" pitchFamily="34" charset="0"/>
              </a:defRPr>
            </a:lvl1pPr>
          </a:lstStyle>
          <a:p>
            <a:fld id="{9D3BAEAA-1C26-4E4D-B35E-E26DC7EC333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333399"/>
          </a:solidFill>
          <a:latin typeface="+mj-lt"/>
          <a:ea typeface="+mj-ea"/>
          <a:cs typeface="+mj-cs"/>
        </a:defRPr>
      </a:lvl1pPr>
      <a:lvl2pPr marL="742950" indent="-28575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333399"/>
          </a:solidFill>
          <a:latin typeface="Tahoma" panose="020B0604030504040204" pitchFamily="34" charset="0"/>
          <a:ea typeface="Microsoft YaHei" panose="020B0503020204020204" pitchFamily="34" charset="-122"/>
        </a:defRPr>
      </a:lvl2pPr>
      <a:lvl3pPr marL="1143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333399"/>
          </a:solidFill>
          <a:latin typeface="Tahoma" panose="020B0604030504040204" pitchFamily="34" charset="0"/>
          <a:ea typeface="Microsoft YaHei" panose="020B0503020204020204" pitchFamily="34" charset="-122"/>
        </a:defRPr>
      </a:lvl3pPr>
      <a:lvl4pPr marL="1600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333399"/>
          </a:solidFill>
          <a:latin typeface="Tahoma" panose="020B0604030504040204" pitchFamily="34" charset="0"/>
          <a:ea typeface="Microsoft YaHei" panose="020B0503020204020204" pitchFamily="34" charset="-122"/>
        </a:defRPr>
      </a:lvl4pPr>
      <a:lvl5pPr marL="20574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333399"/>
          </a:solidFill>
          <a:latin typeface="Tahoma" panose="020B0604030504040204" pitchFamily="34" charset="0"/>
          <a:ea typeface="Microsoft YaHei" panose="020B0503020204020204" pitchFamily="34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333399"/>
          </a:solidFill>
          <a:latin typeface="Tahoma" panose="020B0604030504040204" pitchFamily="34" charset="0"/>
          <a:ea typeface="Microsoft YaHei" panose="020B0503020204020204" pitchFamily="34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333399"/>
          </a:solidFill>
          <a:latin typeface="Tahoma" panose="020B0604030504040204" pitchFamily="34" charset="0"/>
          <a:ea typeface="Microsoft YaHei" panose="020B0503020204020204" pitchFamily="34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333399"/>
          </a:solidFill>
          <a:latin typeface="Tahoma" panose="020B0604030504040204" pitchFamily="34" charset="0"/>
          <a:ea typeface="Microsoft YaHei" panose="020B0503020204020204" pitchFamily="34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333399"/>
          </a:solidFill>
          <a:latin typeface="Tahoma" panose="020B060403050404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9" name="Group 1"/>
          <p:cNvGrpSpPr>
            <a:grpSpLocks/>
          </p:cNvGrpSpPr>
          <p:nvPr/>
        </p:nvGrpSpPr>
        <p:grpSpPr bwMode="auto">
          <a:xfrm>
            <a:off x="0" y="2438400"/>
            <a:ext cx="9007475" cy="1050925"/>
            <a:chOff x="0" y="1536"/>
            <a:chExt cx="5674" cy="662"/>
          </a:xfrm>
        </p:grpSpPr>
        <p:grpSp>
          <p:nvGrpSpPr>
            <p:cNvPr id="2050" name="Group 2"/>
            <p:cNvGrpSpPr>
              <a:grpSpLocks/>
            </p:cNvGrpSpPr>
            <p:nvPr/>
          </p:nvGrpSpPr>
          <p:grpSpPr bwMode="auto">
            <a:xfrm>
              <a:off x="185" y="1604"/>
              <a:ext cx="448" cy="298"/>
              <a:chOff x="185" y="1604"/>
              <a:chExt cx="448" cy="298"/>
            </a:xfrm>
          </p:grpSpPr>
          <p:sp>
            <p:nvSpPr>
              <p:cNvPr id="2051" name="Rectangle 3"/>
              <p:cNvSpPr>
                <a:spLocks noChangeArrowheads="1"/>
              </p:cNvSpPr>
              <p:nvPr/>
            </p:nvSpPr>
            <p:spPr bwMode="auto">
              <a:xfrm>
                <a:off x="185" y="1604"/>
                <a:ext cx="275" cy="298"/>
              </a:xfrm>
              <a:prstGeom prst="rect">
                <a:avLst/>
              </a:prstGeom>
              <a:solidFill>
                <a:srgbClr val="3333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2" name="Rectangle 4"/>
              <p:cNvSpPr>
                <a:spLocks noChangeArrowheads="1"/>
              </p:cNvSpPr>
              <p:nvPr/>
            </p:nvSpPr>
            <p:spPr bwMode="auto">
              <a:xfrm>
                <a:off x="427" y="1604"/>
                <a:ext cx="206" cy="298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3333CC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053" name="Group 5"/>
            <p:cNvGrpSpPr>
              <a:grpSpLocks/>
            </p:cNvGrpSpPr>
            <p:nvPr/>
          </p:nvGrpSpPr>
          <p:grpSpPr bwMode="auto">
            <a:xfrm>
              <a:off x="263" y="1870"/>
              <a:ext cx="465" cy="298"/>
              <a:chOff x="263" y="1870"/>
              <a:chExt cx="465" cy="298"/>
            </a:xfrm>
          </p:grpSpPr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263" y="1870"/>
                <a:ext cx="265" cy="298"/>
              </a:xfrm>
              <a:prstGeom prst="rect">
                <a:avLst/>
              </a:prstGeom>
              <a:solidFill>
                <a:srgbClr val="FFCF0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496" y="1870"/>
                <a:ext cx="232" cy="298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FFCF0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2056" name="Rectangle 8"/>
            <p:cNvSpPr>
              <a:spLocks noChangeArrowheads="1"/>
            </p:cNvSpPr>
            <p:nvPr/>
          </p:nvSpPr>
          <p:spPr bwMode="auto">
            <a:xfrm>
              <a:off x="0" y="1824"/>
              <a:ext cx="352" cy="265"/>
            </a:xfrm>
            <a:prstGeom prst="rect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FFFF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7" name="Rectangle 9"/>
            <p:cNvSpPr>
              <a:spLocks noChangeArrowheads="1"/>
            </p:cNvSpPr>
            <p:nvPr/>
          </p:nvSpPr>
          <p:spPr bwMode="auto">
            <a:xfrm>
              <a:off x="400" y="1536"/>
              <a:ext cx="19" cy="662"/>
            </a:xfrm>
            <a:prstGeom prst="rect">
              <a:avLst/>
            </a:prstGeom>
            <a:solidFill>
              <a:srgbClr val="1C1C1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8" name="Rectangle 10"/>
            <p:cNvSpPr>
              <a:spLocks noChangeArrowheads="1"/>
            </p:cNvSpPr>
            <p:nvPr/>
          </p:nvSpPr>
          <p:spPr bwMode="auto">
            <a:xfrm flipV="1">
              <a:off x="199" y="2054"/>
              <a:ext cx="5475" cy="34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1C1C1C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059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1450" cy="146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0812" cy="460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Четвёртый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990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63" name="Rectangle 15"/>
          <p:cNvSpPr>
            <a:spLocks noGrp="1" noChangeArrowheads="1"/>
          </p:cNvSpPr>
          <p:nvPr>
            <p:ph type="sldNum"/>
          </p:nvPr>
        </p:nvSpPr>
        <p:spPr bwMode="auto">
          <a:xfrm>
            <a:off x="6858000" y="6248400"/>
            <a:ext cx="19034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1C1C1C"/>
                </a:solidFill>
                <a:latin typeface="+mn-lt"/>
                <a:cs typeface="Lucida Sans Unicode" panose="020B0602030504020204" pitchFamily="34" charset="0"/>
              </a:defRPr>
            </a:lvl1pPr>
          </a:lstStyle>
          <a:p>
            <a:fld id="{738363A8-E2C2-4813-9689-F92F9B88E65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333399"/>
          </a:solidFill>
          <a:latin typeface="+mj-lt"/>
          <a:ea typeface="+mj-ea"/>
          <a:cs typeface="+mj-cs"/>
        </a:defRPr>
      </a:lvl1pPr>
      <a:lvl2pPr marL="742950" indent="-28575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333399"/>
          </a:solidFill>
          <a:latin typeface="Tahoma" panose="020B0604030504040204" pitchFamily="34" charset="0"/>
          <a:ea typeface="Microsoft YaHei" panose="020B0503020204020204" pitchFamily="34" charset="-122"/>
        </a:defRPr>
      </a:lvl2pPr>
      <a:lvl3pPr marL="1143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333399"/>
          </a:solidFill>
          <a:latin typeface="Tahoma" panose="020B0604030504040204" pitchFamily="34" charset="0"/>
          <a:ea typeface="Microsoft YaHei" panose="020B0503020204020204" pitchFamily="34" charset="-122"/>
        </a:defRPr>
      </a:lvl3pPr>
      <a:lvl4pPr marL="1600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333399"/>
          </a:solidFill>
          <a:latin typeface="Tahoma" panose="020B0604030504040204" pitchFamily="34" charset="0"/>
          <a:ea typeface="Microsoft YaHei" panose="020B0503020204020204" pitchFamily="34" charset="-122"/>
        </a:defRPr>
      </a:lvl4pPr>
      <a:lvl5pPr marL="20574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333399"/>
          </a:solidFill>
          <a:latin typeface="Tahoma" panose="020B0604030504040204" pitchFamily="34" charset="0"/>
          <a:ea typeface="Microsoft YaHei" panose="020B0503020204020204" pitchFamily="34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333399"/>
          </a:solidFill>
          <a:latin typeface="Tahoma" panose="020B0604030504040204" pitchFamily="34" charset="0"/>
          <a:ea typeface="Microsoft YaHei" panose="020B0503020204020204" pitchFamily="34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333399"/>
          </a:solidFill>
          <a:latin typeface="Tahoma" panose="020B0604030504040204" pitchFamily="34" charset="0"/>
          <a:ea typeface="Microsoft YaHei" panose="020B0503020204020204" pitchFamily="34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333399"/>
          </a:solidFill>
          <a:latin typeface="Tahoma" panose="020B0604030504040204" pitchFamily="34" charset="0"/>
          <a:ea typeface="Microsoft YaHei" panose="020B0503020204020204" pitchFamily="34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333399"/>
          </a:solidFill>
          <a:latin typeface="Tahoma" panose="020B060403050404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&#1055;&#1091;&#1073;&#1083;&#1080;&#1095;&#1085;&#1099;&#1081;%20&#1086;&#1090;&#1095;&#1077;&#1090;%202016.ppt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ru-RU" altLang="ru-RU" sz="2800" b="1" dirty="0" smtClean="0">
                <a:solidFill>
                  <a:srgbClr val="333399"/>
                </a:solidFill>
              </a:rPr>
              <a:t>И                  </a:t>
            </a:r>
            <a:r>
              <a:rPr lang="ru-RU" altLang="ru-RU" b="1" dirty="0" smtClean="0">
                <a:solidFill>
                  <a:srgbClr val="333399"/>
                </a:solidFill>
              </a:rPr>
              <a:t>МБОУ « Излучинская ОНШ»</a:t>
            </a:r>
          </a:p>
          <a:p>
            <a:pPr>
              <a:buClrTx/>
              <a:buFontTx/>
              <a:buNone/>
            </a:pPr>
            <a:r>
              <a:rPr lang="ru-RU" altLang="ru-RU" b="1" dirty="0">
                <a:solidFill>
                  <a:srgbClr val="333399"/>
                </a:solidFill>
              </a:rPr>
              <a:t> </a:t>
            </a:r>
            <a:r>
              <a:rPr lang="ru-RU" altLang="ru-RU" b="1" dirty="0" smtClean="0">
                <a:solidFill>
                  <a:srgbClr val="333399"/>
                </a:solidFill>
              </a:rPr>
              <a:t>                    Самолюк И.В., </a:t>
            </a:r>
            <a:r>
              <a:rPr lang="ru-RU" altLang="ru-RU" b="1" smtClean="0">
                <a:solidFill>
                  <a:srgbClr val="333399"/>
                </a:solidFill>
              </a:rPr>
              <a:t>учитель начальных </a:t>
            </a:r>
            <a:r>
              <a:rPr lang="ru-RU" altLang="ru-RU" b="1" dirty="0" smtClean="0">
                <a:solidFill>
                  <a:srgbClr val="333399"/>
                </a:solidFill>
              </a:rPr>
              <a:t>классов</a:t>
            </a:r>
            <a:endParaRPr lang="ru-RU" altLang="ru-RU" b="1" dirty="0">
              <a:solidFill>
                <a:srgbClr val="333399"/>
              </a:solidFill>
            </a:endParaRP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800"/>
              </a:spcBef>
              <a:buClr>
                <a:srgbClr val="3333CC"/>
              </a:buClr>
              <a:buSzPct val="60000"/>
              <a:buFont typeface="Wingdings" panose="05000000000000000000" pitchFamily="2" charset="2"/>
              <a:buNone/>
            </a:pPr>
            <a:endParaRPr lang="ru-RU" altLang="ru-RU" sz="3200" dirty="0">
              <a:latin typeface="Tahoma" panose="020B0604030504040204" pitchFamily="34" charset="0"/>
            </a:endParaRPr>
          </a:p>
          <a:p>
            <a:pPr>
              <a:spcBef>
                <a:spcPts val="800"/>
              </a:spcBef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</a:pPr>
            <a:r>
              <a:rPr lang="ru-RU" altLang="ru-RU" sz="3200" dirty="0">
                <a:latin typeface="Tahoma" panose="020B0604030504040204" pitchFamily="34" charset="0"/>
              </a:rPr>
              <a:t>  </a:t>
            </a:r>
            <a:r>
              <a:rPr lang="ru-RU" altLang="ru-RU" sz="3200" dirty="0" smtClean="0">
                <a:latin typeface="Arial Black" pitchFamily="34" charset="0"/>
              </a:rPr>
              <a:t>Приёмы формирования устных вычислительных навыков в начальной школе.</a:t>
            </a:r>
            <a:endParaRPr lang="ru-RU" altLang="ru-RU" sz="3200" b="1" dirty="0">
              <a:latin typeface="Arial Black" pitchFamily="34" charset="0"/>
            </a:endParaRPr>
          </a:p>
        </p:txBody>
      </p:sp>
      <p:pic>
        <p:nvPicPr>
          <p:cNvPr id="4" name="Picture 2" descr="C:\Users\user\Desktop\САЙТ ДОКУМЕНТЫ\ЭМБЛЕМЫ\Слайд3.JPG">
            <a:hlinkClick r:id="rId3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94" y="476672"/>
            <a:ext cx="1944216" cy="1872208"/>
          </a:xfrm>
          <a:prstGeom prst="ellipse">
            <a:avLst/>
          </a:prstGeom>
          <a:ln w="6350" cap="rnd">
            <a:solidFill>
              <a:srgbClr val="0066FF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50938" y="548680"/>
            <a:ext cx="7791450" cy="648072"/>
          </a:xfrm>
        </p:spPr>
        <p:txBody>
          <a:bodyPr/>
          <a:lstStyle/>
          <a:p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Этапы работы над вычислительным приёмом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55576" y="1484785"/>
            <a:ext cx="8197924" cy="5133504"/>
          </a:xfrm>
        </p:spPr>
        <p:txBody>
          <a:bodyPr/>
          <a:lstStyle/>
          <a:p>
            <a:pPr marL="228600" indent="304800" algn="just">
              <a:spcAft>
                <a:spcPts val="0"/>
              </a:spcAft>
            </a:pPr>
            <a:r>
              <a:rPr lang="en-US" sz="1800" dirty="0" smtClean="0">
                <a:solidFill>
                  <a:schemeClr val="accent2"/>
                </a:solidFill>
                <a:latin typeface="Arial" pitchFamily="34" charset="0"/>
                <a:ea typeface="Times New Roman"/>
                <a:cs typeface="Arial" pitchFamily="34" charset="0"/>
              </a:rPr>
              <a:t>I</a:t>
            </a:r>
            <a:r>
              <a:rPr lang="ru-RU" sz="1800" b="1" dirty="0" smtClean="0">
                <a:solidFill>
                  <a:schemeClr val="accent2"/>
                </a:solidFill>
                <a:latin typeface="Arial" pitchFamily="34" charset="0"/>
                <a:ea typeface="Times New Roman"/>
                <a:cs typeface="Arial" pitchFamily="34" charset="0"/>
              </a:rPr>
              <a:t>. </a:t>
            </a:r>
            <a:r>
              <a:rPr lang="ru-RU" sz="1800" b="1" dirty="0">
                <a:solidFill>
                  <a:schemeClr val="accent2"/>
                </a:solidFill>
                <a:latin typeface="Arial" pitchFamily="34" charset="0"/>
                <a:ea typeface="Times New Roman"/>
                <a:cs typeface="Arial" pitchFamily="34" charset="0"/>
              </a:rPr>
              <a:t>Подготовка к введению нового приёма</a:t>
            </a:r>
            <a:r>
              <a:rPr lang="ru-RU" sz="1800" dirty="0">
                <a:solidFill>
                  <a:schemeClr val="accent2"/>
                </a:solidFill>
                <a:latin typeface="Arial" pitchFamily="34" charset="0"/>
                <a:ea typeface="Times New Roman"/>
                <a:cs typeface="Arial" pitchFamily="34" charset="0"/>
              </a:rPr>
              <a:t>. </a:t>
            </a:r>
            <a:endParaRPr lang="ru-RU" sz="1800" dirty="0">
              <a:solidFill>
                <a:schemeClr val="accent2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r>
              <a:rPr lang="ru-RU" sz="1800" dirty="0" smtClean="0">
                <a:latin typeface="Arial" pitchFamily="34" charset="0"/>
                <a:ea typeface="Times New Roman"/>
                <a:cs typeface="Arial" pitchFamily="34" charset="0"/>
              </a:rPr>
              <a:t>    На </a:t>
            </a:r>
            <a:r>
              <a:rPr lang="ru-RU" sz="1800" dirty="0">
                <a:latin typeface="Arial" pitchFamily="34" charset="0"/>
                <a:ea typeface="Times New Roman"/>
                <a:cs typeface="Arial" pitchFamily="34" charset="0"/>
              </a:rPr>
              <a:t>этом этапе создается готовность к усвоению вычислительного приема, а именно учащиеся должны усвоить те теоретические положения, на которых основывается вычислительный </a:t>
            </a:r>
            <a:r>
              <a:rPr lang="ru-RU" sz="1800" dirty="0" smtClean="0">
                <a:latin typeface="Arial" pitchFamily="34" charset="0"/>
                <a:ea typeface="Times New Roman"/>
                <a:cs typeface="Arial" pitchFamily="34" charset="0"/>
              </a:rPr>
              <a:t>прием, </a:t>
            </a:r>
            <a:r>
              <a:rPr lang="ru-RU" sz="1800" dirty="0">
                <a:latin typeface="Arial" pitchFamily="34" charset="0"/>
                <a:ea typeface="Times New Roman"/>
                <a:cs typeface="Arial" pitchFamily="34" charset="0"/>
              </a:rPr>
              <a:t>а также овладеть каждой операцией, составляющей прием. </a:t>
            </a:r>
            <a:endParaRPr lang="ru-RU" sz="1800" dirty="0" smtClean="0">
              <a:latin typeface="Arial" pitchFamily="34" charset="0"/>
              <a:ea typeface="Times New Roman"/>
              <a:cs typeface="Arial" pitchFamily="34" charset="0"/>
            </a:endParaRPr>
          </a:p>
          <a:p>
            <a:pPr marL="228600" indent="304800" algn="just">
              <a:spcAft>
                <a:spcPts val="0"/>
              </a:spcAft>
            </a:pPr>
            <a:r>
              <a:rPr lang="en-US" sz="1800" b="1" dirty="0">
                <a:solidFill>
                  <a:schemeClr val="accent2"/>
                </a:solidFill>
                <a:latin typeface="Arial" pitchFamily="34" charset="0"/>
                <a:ea typeface="Times New Roman"/>
                <a:cs typeface="Arial" pitchFamily="34" charset="0"/>
              </a:rPr>
              <a:t>II</a:t>
            </a:r>
            <a:r>
              <a:rPr lang="ru-RU" sz="1800" b="1" dirty="0">
                <a:solidFill>
                  <a:schemeClr val="accent2"/>
                </a:solidFill>
                <a:latin typeface="Arial" pitchFamily="34" charset="0"/>
                <a:ea typeface="Times New Roman"/>
                <a:cs typeface="Arial" pitchFamily="34" charset="0"/>
              </a:rPr>
              <a:t>. Ознакомление с вычислительным приемом. </a:t>
            </a:r>
            <a:endParaRPr lang="ru-RU" sz="1800" b="1" dirty="0">
              <a:solidFill>
                <a:schemeClr val="accent2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marL="228600" indent="304800" algn="just">
              <a:spcAft>
                <a:spcPts val="0"/>
              </a:spcAft>
            </a:pPr>
            <a:r>
              <a:rPr lang="ru-RU" sz="1800" dirty="0">
                <a:latin typeface="Arial" pitchFamily="34" charset="0"/>
                <a:ea typeface="Times New Roman"/>
                <a:cs typeface="Arial" pitchFamily="34" charset="0"/>
              </a:rPr>
              <a:t>На этом этапе ученики усваивают суть приёма: какие операции надо выполнять, в каком порядке и почему именно так можно найти результат арифметического действия.</a:t>
            </a:r>
            <a:endParaRPr lang="ru-RU" sz="1800" dirty="0">
              <a:latin typeface="Arial" pitchFamily="34" charset="0"/>
              <a:ea typeface="Calibri"/>
              <a:cs typeface="Arial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800" b="1" dirty="0">
                <a:solidFill>
                  <a:schemeClr val="accent2"/>
                </a:solidFill>
                <a:latin typeface="Arial" pitchFamily="34" charset="0"/>
                <a:ea typeface="Times New Roman"/>
                <a:cs typeface="Arial" pitchFamily="34" charset="0"/>
              </a:rPr>
              <a:t>III</a:t>
            </a:r>
            <a:r>
              <a:rPr lang="ru-RU" sz="1800" b="1" dirty="0">
                <a:solidFill>
                  <a:schemeClr val="accent2"/>
                </a:solidFill>
                <a:latin typeface="Arial" pitchFamily="34" charset="0"/>
                <a:ea typeface="Times New Roman"/>
                <a:cs typeface="Arial" pitchFamily="34" charset="0"/>
              </a:rPr>
              <a:t>. Закрепление знаний приёма и выработка вычислительного навыка.</a:t>
            </a:r>
            <a:endParaRPr lang="ru-RU" sz="1800" dirty="0">
              <a:solidFill>
                <a:schemeClr val="accent2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latin typeface="Arial" pitchFamily="34" charset="0"/>
                <a:ea typeface="Times New Roman"/>
                <a:cs typeface="Arial" pitchFamily="34" charset="0"/>
              </a:rPr>
              <a:t>      На этом этапе ученики должны твердо усвоить систему операций, составляющие приём, и быстро выполнить эти операции; то есть овладеть вычислительным навыком.</a:t>
            </a:r>
            <a:endParaRPr lang="ru-RU" sz="1800" dirty="0">
              <a:latin typeface="Arial" pitchFamily="34" charset="0"/>
              <a:ea typeface="Calibri"/>
              <a:cs typeface="Arial" pitchFamily="34" charset="0"/>
            </a:endParaRPr>
          </a:p>
          <a:p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83906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ChangeArrowheads="1"/>
          </p:cNvSpPr>
          <p:nvPr/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4400" b="1">
                <a:solidFill>
                  <a:srgbClr val="333399"/>
                </a:solidFill>
                <a:latin typeface="Tahoma" panose="020B0604030504040204" pitchFamily="34" charset="0"/>
              </a:rPr>
              <a:t> </a:t>
            </a:r>
            <a:r>
              <a:rPr lang="ru-RU" altLang="ru-RU" sz="3200" b="1">
                <a:solidFill>
                  <a:srgbClr val="333399"/>
                </a:solidFill>
              </a:rPr>
              <a:t>Вычислительные приемы для чисел первого десятка.</a:t>
            </a:r>
          </a:p>
        </p:txBody>
      </p:sp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 indent="-284163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lvl="1">
              <a:spcBef>
                <a:spcPts val="700"/>
              </a:spcBef>
              <a:buClrTx/>
              <a:buSzPct val="55000"/>
              <a:buFontTx/>
              <a:buNone/>
            </a:pPr>
            <a:r>
              <a:rPr lang="ru-RU" altLang="ru-RU" sz="2800" b="1">
                <a:solidFill>
                  <a:srgbClr val="FF9900"/>
                </a:solidFill>
              </a:rPr>
              <a:t>« Десяток»</a:t>
            </a: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900113" y="2636838"/>
            <a:ext cx="1655762" cy="1223962"/>
          </a:xfrm>
          <a:prstGeom prst="rect">
            <a:avLst/>
          </a:prstGeom>
          <a:solidFill>
            <a:srgbClr val="00E4A8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1600" b="1"/>
              <a:t>Свойство</a:t>
            </a:r>
          </a:p>
          <a:p>
            <a:pPr algn="ctr">
              <a:buClrTx/>
              <a:buFontTx/>
              <a:buNone/>
            </a:pPr>
            <a:r>
              <a:rPr lang="ru-RU" altLang="ru-RU" sz="1600" b="1"/>
              <a:t>Натурального </a:t>
            </a:r>
          </a:p>
          <a:p>
            <a:pPr algn="ctr">
              <a:buClrTx/>
              <a:buFontTx/>
              <a:buNone/>
            </a:pPr>
            <a:r>
              <a:rPr lang="ru-RU" altLang="ru-RU" sz="1600" b="1"/>
              <a:t>Ряда чисел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2771775" y="2636838"/>
            <a:ext cx="1584325" cy="1223962"/>
          </a:xfrm>
          <a:prstGeom prst="rect">
            <a:avLst/>
          </a:prstGeom>
          <a:solidFill>
            <a:srgbClr val="00E4A8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1600" b="1"/>
              <a:t>Смысл действий </a:t>
            </a:r>
          </a:p>
          <a:p>
            <a:pPr algn="ctr">
              <a:buClrTx/>
              <a:buFontTx/>
              <a:buNone/>
            </a:pPr>
            <a:r>
              <a:rPr lang="ru-RU" altLang="ru-RU" sz="1600" b="1"/>
              <a:t>Сложения  и</a:t>
            </a:r>
          </a:p>
          <a:p>
            <a:pPr algn="ctr">
              <a:buClrTx/>
              <a:buFontTx/>
              <a:buNone/>
            </a:pPr>
            <a:r>
              <a:rPr lang="ru-RU" altLang="ru-RU" sz="1600" b="1"/>
              <a:t>вычитания</a:t>
            </a: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468313" y="1916113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500"/>
              </a:spcBef>
              <a:buClrTx/>
              <a:buSzPct val="60000"/>
              <a:buFontTx/>
              <a:buNone/>
            </a:pPr>
            <a:r>
              <a:rPr lang="en-US" altLang="ru-RU" sz="3200">
                <a:latin typeface="Tahoma" panose="020B0604030504040204" pitchFamily="34" charset="0"/>
              </a:rPr>
              <a:t>        </a:t>
            </a:r>
            <a:r>
              <a:rPr lang="en-US" altLang="ru-RU" sz="2000">
                <a:latin typeface="Tahoma" panose="020B0604030504040204" pitchFamily="34" charset="0"/>
              </a:rPr>
              <a:t>I                         II                   III                    IV</a:t>
            </a: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4716463" y="2636838"/>
            <a:ext cx="1800225" cy="1223962"/>
          </a:xfrm>
          <a:prstGeom prst="rect">
            <a:avLst/>
          </a:prstGeom>
          <a:solidFill>
            <a:srgbClr val="00E4A8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1600" b="1"/>
              <a:t>Переместительное</a:t>
            </a:r>
          </a:p>
          <a:p>
            <a:pPr algn="ctr">
              <a:buClrTx/>
              <a:buFontTx/>
              <a:buNone/>
            </a:pPr>
            <a:r>
              <a:rPr lang="ru-RU" altLang="ru-RU" sz="1600" b="1"/>
              <a:t>Свойство</a:t>
            </a:r>
          </a:p>
          <a:p>
            <a:pPr algn="ctr">
              <a:buClrTx/>
              <a:buFontTx/>
              <a:buNone/>
            </a:pPr>
            <a:r>
              <a:rPr lang="ru-RU" altLang="ru-RU" sz="1600" b="1"/>
              <a:t>сложения</a:t>
            </a: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6804025" y="2636838"/>
            <a:ext cx="1584325" cy="1223962"/>
          </a:xfrm>
          <a:prstGeom prst="rect">
            <a:avLst/>
          </a:prstGeom>
          <a:solidFill>
            <a:srgbClr val="00E4A8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1600" b="1"/>
              <a:t>Взаимосвязь </a:t>
            </a:r>
          </a:p>
          <a:p>
            <a:pPr algn="ctr">
              <a:buClrTx/>
              <a:buFontTx/>
              <a:buNone/>
            </a:pPr>
            <a:r>
              <a:rPr lang="ru-RU" altLang="ru-RU" sz="1600" b="1"/>
              <a:t>Между суммой</a:t>
            </a:r>
          </a:p>
          <a:p>
            <a:pPr algn="ctr">
              <a:buClrTx/>
              <a:buFontTx/>
              <a:buNone/>
            </a:pPr>
            <a:r>
              <a:rPr lang="ru-RU" altLang="ru-RU" sz="1600" b="1"/>
              <a:t>И слагаемыми</a:t>
            </a:r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1042988" y="4797425"/>
            <a:ext cx="1081087" cy="792163"/>
          </a:xfrm>
          <a:prstGeom prst="rect">
            <a:avLst/>
          </a:prstGeom>
          <a:solidFill>
            <a:srgbClr val="00E4A8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en-US" altLang="ru-RU" b="1">
                <a:latin typeface="Tahoma" panose="020B0604030504040204" pitchFamily="34" charset="0"/>
              </a:rPr>
              <a:t>+1</a:t>
            </a:r>
          </a:p>
          <a:p>
            <a:pPr algn="ctr">
              <a:buClrTx/>
              <a:buFontTx/>
              <a:buNone/>
            </a:pPr>
            <a:r>
              <a:rPr lang="en-US" altLang="ru-RU" b="1">
                <a:latin typeface="Tahoma" panose="020B0604030504040204" pitchFamily="34" charset="0"/>
              </a:rPr>
              <a:t>-</a:t>
            </a:r>
            <a:r>
              <a:rPr lang="ru-RU" altLang="ru-RU" b="1">
                <a:latin typeface="Tahoma" panose="020B0604030504040204" pitchFamily="34" charset="0"/>
              </a:rPr>
              <a:t> </a:t>
            </a:r>
            <a:r>
              <a:rPr lang="en-US" altLang="ru-RU" b="1">
                <a:latin typeface="Tahoma" panose="020B0604030504040204" pitchFamily="34" charset="0"/>
              </a:rPr>
              <a:t>1</a:t>
            </a:r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1187450" y="5013325"/>
            <a:ext cx="144463" cy="144463"/>
          </a:xfrm>
          <a:prstGeom prst="rect">
            <a:avLst/>
          </a:prstGeom>
          <a:solidFill>
            <a:srgbClr val="00E4A8"/>
          </a:solidFill>
          <a:ln w="381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1187450" y="5300663"/>
            <a:ext cx="144463" cy="142875"/>
          </a:xfrm>
          <a:prstGeom prst="rect">
            <a:avLst/>
          </a:prstGeom>
          <a:solidFill>
            <a:srgbClr val="00E4A8"/>
          </a:solidFill>
          <a:ln w="381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563" name="AutoShape 11"/>
          <p:cNvSpPr>
            <a:spLocks noChangeArrowheads="1"/>
          </p:cNvSpPr>
          <p:nvPr/>
        </p:nvSpPr>
        <p:spPr bwMode="auto">
          <a:xfrm>
            <a:off x="1476375" y="3860800"/>
            <a:ext cx="215900" cy="936625"/>
          </a:xfrm>
          <a:prstGeom prst="downArrow">
            <a:avLst>
              <a:gd name="adj1" fmla="val 50000"/>
              <a:gd name="adj2" fmla="val 108456"/>
            </a:avLst>
          </a:prstGeom>
          <a:solidFill>
            <a:srgbClr val="00E4A8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2987675" y="4292600"/>
            <a:ext cx="1296988" cy="1657350"/>
          </a:xfrm>
          <a:prstGeom prst="rect">
            <a:avLst/>
          </a:prstGeom>
          <a:solidFill>
            <a:srgbClr val="00E4A8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en-US" altLang="ru-RU">
                <a:latin typeface="Tahoma" panose="020B0604030504040204" pitchFamily="34" charset="0"/>
              </a:rPr>
              <a:t>    + </a:t>
            </a:r>
            <a:r>
              <a:rPr lang="en-US" altLang="ru-RU" b="1">
                <a:latin typeface="Tahoma" panose="020B0604030504040204" pitchFamily="34" charset="0"/>
              </a:rPr>
              <a:t>2.3.4</a:t>
            </a:r>
          </a:p>
          <a:p>
            <a:pPr algn="ctr">
              <a:buClrTx/>
              <a:buFontTx/>
              <a:buNone/>
            </a:pPr>
            <a:endParaRPr lang="en-US" altLang="ru-RU" b="1">
              <a:latin typeface="Tahoma" panose="020B0604030504040204" pitchFamily="34" charset="0"/>
            </a:endParaRPr>
          </a:p>
          <a:p>
            <a:pPr algn="ctr">
              <a:buClrTx/>
              <a:buFontTx/>
              <a:buNone/>
            </a:pPr>
            <a:r>
              <a:rPr lang="en-US" altLang="ru-RU" b="1">
                <a:latin typeface="Tahoma" panose="020B0604030504040204" pitchFamily="34" charset="0"/>
              </a:rPr>
              <a:t>      -2.3.4</a:t>
            </a:r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132138" y="4797425"/>
            <a:ext cx="215900" cy="215900"/>
          </a:xfrm>
          <a:prstGeom prst="rect">
            <a:avLst/>
          </a:prstGeom>
          <a:solidFill>
            <a:srgbClr val="00E4A8"/>
          </a:solidFill>
          <a:ln w="381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3132138" y="5300663"/>
            <a:ext cx="287337" cy="215900"/>
          </a:xfrm>
          <a:prstGeom prst="rect">
            <a:avLst/>
          </a:prstGeom>
          <a:solidFill>
            <a:srgbClr val="00E4A8"/>
          </a:solidFill>
          <a:ln w="381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567" name="AutoShape 15"/>
          <p:cNvSpPr>
            <a:spLocks noChangeArrowheads="1"/>
          </p:cNvSpPr>
          <p:nvPr/>
        </p:nvSpPr>
        <p:spPr bwMode="auto">
          <a:xfrm>
            <a:off x="3563938" y="3933825"/>
            <a:ext cx="71437" cy="358775"/>
          </a:xfrm>
          <a:prstGeom prst="downArrow">
            <a:avLst>
              <a:gd name="adj1" fmla="val 50000"/>
              <a:gd name="adj2" fmla="val 125556"/>
            </a:avLst>
          </a:prstGeom>
          <a:solidFill>
            <a:srgbClr val="00E4A8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568" name="Rectangle 16"/>
          <p:cNvSpPr>
            <a:spLocks noChangeArrowheads="1"/>
          </p:cNvSpPr>
          <p:nvPr/>
        </p:nvSpPr>
        <p:spPr bwMode="auto">
          <a:xfrm>
            <a:off x="4643438" y="4292600"/>
            <a:ext cx="1655762" cy="1511300"/>
          </a:xfrm>
          <a:prstGeom prst="rect">
            <a:avLst/>
          </a:prstGeom>
          <a:solidFill>
            <a:srgbClr val="00E4A8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en-US" altLang="ru-RU">
                <a:latin typeface="Tahoma" panose="020B0604030504040204" pitchFamily="34" charset="0"/>
              </a:rPr>
              <a:t>     </a:t>
            </a:r>
            <a:r>
              <a:rPr lang="en-US" altLang="ru-RU" b="1">
                <a:latin typeface="Tahoma" panose="020B0604030504040204" pitchFamily="34" charset="0"/>
              </a:rPr>
              <a:t>+5.6.7.8.9</a:t>
            </a:r>
          </a:p>
        </p:txBody>
      </p:sp>
      <p:sp>
        <p:nvSpPr>
          <p:cNvPr id="23569" name="Rectangle 17"/>
          <p:cNvSpPr>
            <a:spLocks noChangeArrowheads="1"/>
          </p:cNvSpPr>
          <p:nvPr/>
        </p:nvSpPr>
        <p:spPr bwMode="auto">
          <a:xfrm>
            <a:off x="4786313" y="4929188"/>
            <a:ext cx="288925" cy="288925"/>
          </a:xfrm>
          <a:prstGeom prst="rect">
            <a:avLst/>
          </a:prstGeom>
          <a:solidFill>
            <a:srgbClr val="00E4A8"/>
          </a:solidFill>
          <a:ln w="381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570" name="AutoShape 18"/>
          <p:cNvSpPr>
            <a:spLocks noChangeArrowheads="1"/>
          </p:cNvSpPr>
          <p:nvPr/>
        </p:nvSpPr>
        <p:spPr bwMode="auto">
          <a:xfrm>
            <a:off x="5292725" y="3933825"/>
            <a:ext cx="142875" cy="358775"/>
          </a:xfrm>
          <a:prstGeom prst="downArrow">
            <a:avLst>
              <a:gd name="adj1" fmla="val 50000"/>
              <a:gd name="adj2" fmla="val 62778"/>
            </a:avLst>
          </a:prstGeom>
          <a:solidFill>
            <a:srgbClr val="00E4A8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571" name="Rectangle 19"/>
          <p:cNvSpPr>
            <a:spLocks noChangeArrowheads="1"/>
          </p:cNvSpPr>
          <p:nvPr/>
        </p:nvSpPr>
        <p:spPr bwMode="auto">
          <a:xfrm>
            <a:off x="6804025" y="4292600"/>
            <a:ext cx="1727200" cy="1584325"/>
          </a:xfrm>
          <a:prstGeom prst="rect">
            <a:avLst/>
          </a:prstGeom>
          <a:solidFill>
            <a:srgbClr val="00E4A8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en-US" altLang="ru-RU">
                <a:latin typeface="Tahoma" panose="020B0604030504040204" pitchFamily="34" charset="0"/>
              </a:rPr>
              <a:t>       - </a:t>
            </a:r>
            <a:r>
              <a:rPr lang="en-US" altLang="ru-RU" b="1">
                <a:latin typeface="Tahoma" panose="020B0604030504040204" pitchFamily="34" charset="0"/>
              </a:rPr>
              <a:t>5.6.7.8.9. </a:t>
            </a:r>
          </a:p>
        </p:txBody>
      </p:sp>
      <p:sp>
        <p:nvSpPr>
          <p:cNvPr id="23572" name="Rectangle 20"/>
          <p:cNvSpPr>
            <a:spLocks noChangeArrowheads="1"/>
          </p:cNvSpPr>
          <p:nvPr/>
        </p:nvSpPr>
        <p:spPr bwMode="auto">
          <a:xfrm>
            <a:off x="6948488" y="4941888"/>
            <a:ext cx="287337" cy="288925"/>
          </a:xfrm>
          <a:prstGeom prst="rect">
            <a:avLst/>
          </a:prstGeom>
          <a:solidFill>
            <a:srgbClr val="00E4A8"/>
          </a:solidFill>
          <a:ln w="381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573" name="AutoShape 21"/>
          <p:cNvSpPr>
            <a:spLocks noChangeArrowheads="1"/>
          </p:cNvSpPr>
          <p:nvPr/>
        </p:nvSpPr>
        <p:spPr bwMode="auto">
          <a:xfrm>
            <a:off x="7380288" y="3860800"/>
            <a:ext cx="144462" cy="431800"/>
          </a:xfrm>
          <a:prstGeom prst="downArrow">
            <a:avLst>
              <a:gd name="adj1" fmla="val 50000"/>
              <a:gd name="adj2" fmla="val 74726"/>
            </a:avLst>
          </a:prstGeom>
          <a:solidFill>
            <a:srgbClr val="00E4A8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574" name="Rectangle 22"/>
          <p:cNvSpPr>
            <a:spLocks noChangeArrowheads="1"/>
          </p:cNvSpPr>
          <p:nvPr/>
        </p:nvSpPr>
        <p:spPr bwMode="auto">
          <a:xfrm>
            <a:off x="1187450" y="5013325"/>
            <a:ext cx="144463" cy="144463"/>
          </a:xfrm>
          <a:prstGeom prst="rect">
            <a:avLst/>
          </a:prstGeom>
          <a:solidFill>
            <a:srgbClr val="00E4A8"/>
          </a:solidFill>
          <a:ln w="381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575" name="Rectangle 23"/>
          <p:cNvSpPr>
            <a:spLocks noChangeArrowheads="1"/>
          </p:cNvSpPr>
          <p:nvPr/>
        </p:nvSpPr>
        <p:spPr bwMode="auto">
          <a:xfrm>
            <a:off x="1187450" y="5013325"/>
            <a:ext cx="144463" cy="144463"/>
          </a:xfrm>
          <a:prstGeom prst="rect">
            <a:avLst/>
          </a:prstGeom>
          <a:solidFill>
            <a:srgbClr val="00E4A8"/>
          </a:solidFill>
          <a:ln w="381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1"/>
          <p:cNvSpPr txBox="1">
            <a:spLocks noChangeArrowheads="1"/>
          </p:cNvSpPr>
          <p:nvPr/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323850" y="2017713"/>
            <a:ext cx="8631238" cy="443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800"/>
              </a:spcBef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</a:pPr>
            <a:r>
              <a:rPr lang="ru-RU" altLang="ru-RU" sz="3200">
                <a:latin typeface="Tahoma" panose="020B0604030504040204" pitchFamily="34" charset="0"/>
              </a:rPr>
              <a:t>Подготовительная работа</a:t>
            </a: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1476375" y="620713"/>
            <a:ext cx="503238" cy="431800"/>
          </a:xfrm>
          <a:prstGeom prst="rect">
            <a:avLst/>
          </a:prstGeom>
          <a:solidFill>
            <a:srgbClr val="FFFFCC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2051050" y="549275"/>
            <a:ext cx="863600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1750"/>
              </a:spcBef>
              <a:buClrTx/>
              <a:buFontTx/>
              <a:buNone/>
            </a:pPr>
            <a:r>
              <a:rPr lang="ru-RU" altLang="ru-RU" sz="2800" b="1"/>
              <a:t>+ 2</a:t>
            </a: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4500563" y="549275"/>
            <a:ext cx="503237" cy="431800"/>
          </a:xfrm>
          <a:prstGeom prst="rect">
            <a:avLst/>
          </a:prstGeom>
          <a:solidFill>
            <a:srgbClr val="FFFFCC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5003800" y="476250"/>
            <a:ext cx="57626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1750"/>
              </a:spcBef>
              <a:buClrTx/>
              <a:buFontTx/>
              <a:buNone/>
            </a:pPr>
            <a:r>
              <a:rPr lang="ru-RU" altLang="ru-RU" sz="2800" b="1"/>
              <a:t>- 2</a:t>
            </a:r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755650" y="2708275"/>
            <a:ext cx="503238" cy="504825"/>
          </a:xfrm>
          <a:prstGeom prst="rect">
            <a:avLst/>
          </a:prstGeom>
          <a:solidFill>
            <a:srgbClr val="FFFFCC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1403350" y="2708275"/>
            <a:ext cx="1296988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1500"/>
              </a:spcBef>
              <a:buClrTx/>
              <a:buFontTx/>
              <a:buNone/>
            </a:pPr>
            <a:r>
              <a:rPr lang="ru-RU" altLang="ru-RU" sz="2400" b="1"/>
              <a:t>+ 1 + 1</a:t>
            </a:r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4787900" y="2636838"/>
            <a:ext cx="503238" cy="504825"/>
          </a:xfrm>
          <a:prstGeom prst="rect">
            <a:avLst/>
          </a:prstGeom>
          <a:solidFill>
            <a:srgbClr val="FFFFCC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5364163" y="2636838"/>
            <a:ext cx="129698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1500"/>
              </a:spcBef>
              <a:buClrTx/>
              <a:buFontTx/>
              <a:buNone/>
            </a:pPr>
            <a:r>
              <a:rPr lang="ru-RU" altLang="ru-RU" sz="2400" b="1"/>
              <a:t>- 1  - 1</a:t>
            </a: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755650" y="4005263"/>
            <a:ext cx="39608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900113" y="3860800"/>
            <a:ext cx="2016125" cy="1817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1750"/>
              </a:spcBef>
              <a:buClrTx/>
              <a:buFontTx/>
              <a:buNone/>
            </a:pPr>
            <a:r>
              <a:rPr lang="ru-RU" altLang="ru-RU" sz="2800" b="1"/>
              <a:t>4 + 1 + 1</a:t>
            </a:r>
          </a:p>
          <a:p>
            <a:pPr>
              <a:spcBef>
                <a:spcPts val="1750"/>
              </a:spcBef>
              <a:buClrTx/>
              <a:buFontTx/>
              <a:buNone/>
            </a:pPr>
            <a:r>
              <a:rPr lang="ru-RU" altLang="ru-RU" sz="2800" b="1"/>
              <a:t>4 + 1 = 5</a:t>
            </a:r>
          </a:p>
          <a:p>
            <a:pPr>
              <a:spcBef>
                <a:spcPts val="1750"/>
              </a:spcBef>
              <a:buClrTx/>
              <a:buFontTx/>
              <a:buNone/>
            </a:pPr>
            <a:r>
              <a:rPr lang="ru-RU" altLang="ru-RU" sz="2800" b="1"/>
              <a:t>5 + 1 = 6</a:t>
            </a:r>
          </a:p>
        </p:txBody>
      </p:sp>
      <p:sp>
        <p:nvSpPr>
          <p:cNvPr id="25613" name="Line 13"/>
          <p:cNvSpPr>
            <a:spLocks noChangeShapeType="1"/>
          </p:cNvSpPr>
          <p:nvPr/>
        </p:nvSpPr>
        <p:spPr bwMode="auto">
          <a:xfrm>
            <a:off x="684213" y="4292600"/>
            <a:ext cx="1873250" cy="1588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1484313"/>
            <a:ext cx="7200900" cy="4565650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6626" name="Line 2"/>
          <p:cNvSpPr>
            <a:spLocks noChangeShapeType="1"/>
          </p:cNvSpPr>
          <p:nvPr/>
        </p:nvSpPr>
        <p:spPr bwMode="auto">
          <a:xfrm>
            <a:off x="8459788" y="1700213"/>
            <a:ext cx="1587" cy="3241675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27" name="AutoShape 3"/>
          <p:cNvSpPr>
            <a:spLocks/>
          </p:cNvSpPr>
          <p:nvPr/>
        </p:nvSpPr>
        <p:spPr bwMode="auto">
          <a:xfrm rot="16200000" flipV="1">
            <a:off x="2628107" y="5015706"/>
            <a:ext cx="144462" cy="574675"/>
          </a:xfrm>
          <a:prstGeom prst="rightBracket">
            <a:avLst>
              <a:gd name="adj" fmla="val 33150"/>
            </a:avLst>
          </a:prstGeom>
          <a:noFill/>
          <a:ln w="28440">
            <a:solidFill>
              <a:srgbClr val="99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628" name="AutoShape 4"/>
          <p:cNvSpPr>
            <a:spLocks/>
          </p:cNvSpPr>
          <p:nvPr/>
        </p:nvSpPr>
        <p:spPr bwMode="auto">
          <a:xfrm rot="16200000" flipV="1">
            <a:off x="3278981" y="5014120"/>
            <a:ext cx="142875" cy="576262"/>
          </a:xfrm>
          <a:prstGeom prst="rightBracket">
            <a:avLst>
              <a:gd name="adj" fmla="val 33611"/>
            </a:avLst>
          </a:prstGeom>
          <a:noFill/>
          <a:ln w="28440">
            <a:solidFill>
              <a:srgbClr val="99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629" name="AutoShape 5"/>
          <p:cNvSpPr>
            <a:spLocks/>
          </p:cNvSpPr>
          <p:nvPr/>
        </p:nvSpPr>
        <p:spPr bwMode="auto">
          <a:xfrm rot="16200000" flipV="1">
            <a:off x="3855244" y="5014119"/>
            <a:ext cx="142875" cy="576263"/>
          </a:xfrm>
          <a:prstGeom prst="rightBracket">
            <a:avLst>
              <a:gd name="adj" fmla="val 33611"/>
            </a:avLst>
          </a:prstGeom>
          <a:noFill/>
          <a:ln w="28440">
            <a:solidFill>
              <a:srgbClr val="99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1044575" y="404813"/>
            <a:ext cx="777716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2000"/>
              </a:spcBef>
              <a:buClrTx/>
              <a:buFontTx/>
              <a:buNone/>
            </a:pPr>
            <a:r>
              <a:rPr lang="ru-RU" altLang="ru-RU" sz="3200" b="1"/>
              <a:t>Сложение и вычитание   числа  три</a:t>
            </a:r>
          </a:p>
        </p:txBody>
      </p:sp>
      <p:sp>
        <p:nvSpPr>
          <p:cNvPr id="26631" name="Line 7"/>
          <p:cNvSpPr>
            <a:spLocks noChangeShapeType="1"/>
          </p:cNvSpPr>
          <p:nvPr/>
        </p:nvSpPr>
        <p:spPr bwMode="auto">
          <a:xfrm>
            <a:off x="1476375" y="1773238"/>
            <a:ext cx="1588" cy="32400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2" name="Line 8"/>
          <p:cNvSpPr>
            <a:spLocks noChangeShapeType="1"/>
          </p:cNvSpPr>
          <p:nvPr/>
        </p:nvSpPr>
        <p:spPr bwMode="auto">
          <a:xfrm>
            <a:off x="1476375" y="1773238"/>
            <a:ext cx="1727200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3" name="Line 9"/>
          <p:cNvSpPr>
            <a:spLocks noChangeShapeType="1"/>
          </p:cNvSpPr>
          <p:nvPr/>
        </p:nvSpPr>
        <p:spPr bwMode="auto">
          <a:xfrm>
            <a:off x="3203575" y="1773238"/>
            <a:ext cx="1588" cy="32400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4" name="Line 10"/>
          <p:cNvSpPr>
            <a:spLocks noChangeShapeType="1"/>
          </p:cNvSpPr>
          <p:nvPr/>
        </p:nvSpPr>
        <p:spPr bwMode="auto">
          <a:xfrm>
            <a:off x="1476375" y="5013325"/>
            <a:ext cx="1727200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5" name="Line 11"/>
          <p:cNvSpPr>
            <a:spLocks noChangeShapeType="1"/>
          </p:cNvSpPr>
          <p:nvPr/>
        </p:nvSpPr>
        <p:spPr bwMode="auto">
          <a:xfrm>
            <a:off x="6877050" y="1700213"/>
            <a:ext cx="1588" cy="331311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6" name="Line 12"/>
          <p:cNvSpPr>
            <a:spLocks noChangeShapeType="1"/>
          </p:cNvSpPr>
          <p:nvPr/>
        </p:nvSpPr>
        <p:spPr bwMode="auto">
          <a:xfrm>
            <a:off x="6877050" y="5013325"/>
            <a:ext cx="1582738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7" name="Line 13"/>
          <p:cNvSpPr>
            <a:spLocks noChangeShapeType="1"/>
          </p:cNvSpPr>
          <p:nvPr/>
        </p:nvSpPr>
        <p:spPr bwMode="auto">
          <a:xfrm>
            <a:off x="6877050" y="1700213"/>
            <a:ext cx="1582738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908050"/>
            <a:ext cx="7345362" cy="519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7650" name="Line 2"/>
          <p:cNvSpPr>
            <a:spLocks noChangeShapeType="1"/>
          </p:cNvSpPr>
          <p:nvPr/>
        </p:nvSpPr>
        <p:spPr bwMode="auto">
          <a:xfrm>
            <a:off x="6516688" y="4508500"/>
            <a:ext cx="1008062" cy="1588"/>
          </a:xfrm>
          <a:prstGeom prst="line">
            <a:avLst/>
          </a:prstGeom>
          <a:noFill/>
          <a:ln w="5724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51" name="Line 3"/>
          <p:cNvSpPr>
            <a:spLocks noChangeShapeType="1"/>
          </p:cNvSpPr>
          <p:nvPr/>
        </p:nvSpPr>
        <p:spPr bwMode="auto">
          <a:xfrm flipV="1">
            <a:off x="7451725" y="1555750"/>
            <a:ext cx="1588" cy="2954338"/>
          </a:xfrm>
          <a:prstGeom prst="line">
            <a:avLst/>
          </a:prstGeom>
          <a:noFill/>
          <a:ln w="5724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52" name="Line 4"/>
          <p:cNvSpPr>
            <a:spLocks noChangeShapeType="1"/>
          </p:cNvSpPr>
          <p:nvPr/>
        </p:nvSpPr>
        <p:spPr bwMode="auto">
          <a:xfrm>
            <a:off x="6443663" y="3500438"/>
            <a:ext cx="433387" cy="1587"/>
          </a:xfrm>
          <a:prstGeom prst="line">
            <a:avLst/>
          </a:prstGeom>
          <a:noFill/>
          <a:ln w="5724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53" name="Line 5"/>
          <p:cNvSpPr>
            <a:spLocks noChangeShapeType="1"/>
          </p:cNvSpPr>
          <p:nvPr/>
        </p:nvSpPr>
        <p:spPr bwMode="auto">
          <a:xfrm flipV="1">
            <a:off x="6877050" y="1482725"/>
            <a:ext cx="1588" cy="2019300"/>
          </a:xfrm>
          <a:prstGeom prst="line">
            <a:avLst/>
          </a:prstGeom>
          <a:noFill/>
          <a:ln w="5724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54" name="Line 6"/>
          <p:cNvSpPr>
            <a:spLocks noChangeShapeType="1"/>
          </p:cNvSpPr>
          <p:nvPr/>
        </p:nvSpPr>
        <p:spPr bwMode="auto">
          <a:xfrm>
            <a:off x="6516688" y="6021388"/>
            <a:ext cx="1439862" cy="1587"/>
          </a:xfrm>
          <a:prstGeom prst="line">
            <a:avLst/>
          </a:prstGeom>
          <a:noFill/>
          <a:ln w="5724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55" name="Line 7"/>
          <p:cNvSpPr>
            <a:spLocks noChangeShapeType="1"/>
          </p:cNvSpPr>
          <p:nvPr/>
        </p:nvSpPr>
        <p:spPr bwMode="auto">
          <a:xfrm flipV="1">
            <a:off x="7956550" y="1482725"/>
            <a:ext cx="1588" cy="4540250"/>
          </a:xfrm>
          <a:prstGeom prst="line">
            <a:avLst/>
          </a:prstGeom>
          <a:noFill/>
          <a:ln w="5724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1"/>
          <p:cNvSpPr txBox="1">
            <a:spLocks noChangeArrowheads="1"/>
          </p:cNvSpPr>
          <p:nvPr/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4400" b="1">
                <a:solidFill>
                  <a:srgbClr val="333399"/>
                </a:solidFill>
                <a:latin typeface="Tahoma" panose="020B0604030504040204" pitchFamily="34" charset="0"/>
              </a:rPr>
              <a:t> </a:t>
            </a:r>
            <a:r>
              <a:rPr lang="ru-RU" altLang="ru-RU" sz="3200" b="1">
                <a:solidFill>
                  <a:srgbClr val="333399"/>
                </a:solidFill>
              </a:rPr>
              <a:t>Вычислительные приемы для чисел первого десятка.</a:t>
            </a:r>
          </a:p>
        </p:txBody>
      </p:sp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611188" y="2017713"/>
            <a:ext cx="83439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 indent="-284163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lvl="1">
              <a:spcBef>
                <a:spcPts val="700"/>
              </a:spcBef>
              <a:buClrTx/>
              <a:buSzPct val="55000"/>
              <a:buFontTx/>
              <a:buNone/>
            </a:pPr>
            <a:r>
              <a:rPr lang="ru-RU" altLang="ru-RU" sz="2800" b="1">
                <a:solidFill>
                  <a:srgbClr val="FF9900"/>
                </a:solidFill>
              </a:rPr>
              <a:t>            « Десяток»</a:t>
            </a:r>
            <a:r>
              <a:rPr lang="en-US" altLang="ru-RU" sz="2800">
                <a:latin typeface="Tahoma" panose="020B0604030504040204" pitchFamily="34" charset="0"/>
              </a:rPr>
              <a:t> </a:t>
            </a:r>
            <a:r>
              <a:rPr lang="ru-RU" altLang="ru-RU" sz="2800">
                <a:latin typeface="Tahoma" panose="020B0604030504040204" pitchFamily="34" charset="0"/>
              </a:rPr>
              <a:t>           </a:t>
            </a:r>
            <a:r>
              <a:rPr lang="en-US" altLang="ru-RU" sz="2800">
                <a:latin typeface="Tahoma" panose="020B0604030504040204" pitchFamily="34" charset="0"/>
              </a:rPr>
              <a:t>IV</a:t>
            </a:r>
          </a:p>
          <a:p>
            <a:pPr lvl="1">
              <a:spcBef>
                <a:spcPts val="700"/>
              </a:spcBef>
              <a:buClrTx/>
              <a:buSzPct val="55000"/>
              <a:buFontTx/>
              <a:buNone/>
            </a:pPr>
            <a:endParaRPr lang="ru-RU" altLang="ru-RU" sz="2800">
              <a:latin typeface="Tahoma" panose="020B0604030504040204" pitchFamily="34" charset="0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468313" y="1916113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4716463" y="2636838"/>
            <a:ext cx="1800225" cy="1223962"/>
          </a:xfrm>
          <a:prstGeom prst="rect">
            <a:avLst/>
          </a:prstGeom>
          <a:solidFill>
            <a:srgbClr val="00E4A8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1600" b="1"/>
              <a:t>Переместительное</a:t>
            </a:r>
          </a:p>
          <a:p>
            <a:pPr algn="ctr">
              <a:buClrTx/>
              <a:buFontTx/>
              <a:buNone/>
            </a:pPr>
            <a:r>
              <a:rPr lang="ru-RU" altLang="ru-RU" sz="1600" b="1"/>
              <a:t>Свойство</a:t>
            </a:r>
          </a:p>
          <a:p>
            <a:pPr algn="ctr">
              <a:buClrTx/>
              <a:buFontTx/>
              <a:buNone/>
            </a:pPr>
            <a:r>
              <a:rPr lang="ru-RU" altLang="ru-RU" sz="1600" b="1"/>
              <a:t>сложения</a:t>
            </a: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4643438" y="4292600"/>
            <a:ext cx="1655762" cy="1511300"/>
          </a:xfrm>
          <a:prstGeom prst="rect">
            <a:avLst/>
          </a:prstGeom>
          <a:solidFill>
            <a:srgbClr val="00E4A8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en-US" altLang="ru-RU">
                <a:latin typeface="Tahoma" panose="020B0604030504040204" pitchFamily="34" charset="0"/>
              </a:rPr>
              <a:t>     </a:t>
            </a:r>
            <a:r>
              <a:rPr lang="en-US" altLang="ru-RU" b="1">
                <a:latin typeface="Tahoma" panose="020B0604030504040204" pitchFamily="34" charset="0"/>
              </a:rPr>
              <a:t>+5.6.7.8.9</a:t>
            </a: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4714875" y="4929188"/>
            <a:ext cx="288925" cy="288925"/>
          </a:xfrm>
          <a:prstGeom prst="rect">
            <a:avLst/>
          </a:prstGeom>
          <a:solidFill>
            <a:srgbClr val="00E4A8"/>
          </a:solidFill>
          <a:ln w="381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679" name="AutoShape 7"/>
          <p:cNvSpPr>
            <a:spLocks noChangeArrowheads="1"/>
          </p:cNvSpPr>
          <p:nvPr/>
        </p:nvSpPr>
        <p:spPr bwMode="auto">
          <a:xfrm>
            <a:off x="5292725" y="3933825"/>
            <a:ext cx="142875" cy="358775"/>
          </a:xfrm>
          <a:prstGeom prst="downArrow">
            <a:avLst>
              <a:gd name="adj1" fmla="val 50000"/>
              <a:gd name="adj2" fmla="val 62778"/>
            </a:avLst>
          </a:prstGeom>
          <a:solidFill>
            <a:srgbClr val="00E4A8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643188" y="500063"/>
            <a:ext cx="3357562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en-US" altLang="ru-RU">
                <a:latin typeface="Tahoma" panose="020B0604030504040204" pitchFamily="34" charset="0"/>
              </a:rPr>
              <a:t> </a:t>
            </a:r>
            <a:r>
              <a:rPr lang="en-US" altLang="ru-RU" b="1">
                <a:latin typeface="Tahoma" panose="020B0604030504040204" pitchFamily="34" charset="0"/>
              </a:rPr>
              <a:t>+5.6.7.8.9</a:t>
            </a: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2143125" y="428625"/>
            <a:ext cx="500063" cy="428625"/>
          </a:xfrm>
          <a:prstGeom prst="rect">
            <a:avLst/>
          </a:prstGeom>
          <a:solidFill>
            <a:srgbClr val="00E4A8"/>
          </a:solidFill>
          <a:ln w="25560">
            <a:solidFill>
              <a:srgbClr val="00A77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1000125" y="2286000"/>
            <a:ext cx="357188" cy="357188"/>
          </a:xfrm>
          <a:prstGeom prst="rect">
            <a:avLst/>
          </a:prstGeom>
          <a:solidFill>
            <a:srgbClr val="00E4A8"/>
          </a:solidFill>
          <a:ln w="25560">
            <a:solidFill>
              <a:srgbClr val="00A77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2214563" y="2286000"/>
            <a:ext cx="357187" cy="357188"/>
          </a:xfrm>
          <a:prstGeom prst="rect">
            <a:avLst/>
          </a:prstGeom>
          <a:solidFill>
            <a:srgbClr val="00E4A8"/>
          </a:solidFill>
          <a:ln w="25560">
            <a:solidFill>
              <a:srgbClr val="00A77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1571625" y="2286000"/>
            <a:ext cx="357188" cy="357188"/>
          </a:xfrm>
          <a:prstGeom prst="rect">
            <a:avLst/>
          </a:prstGeom>
          <a:solidFill>
            <a:srgbClr val="00E4A8"/>
          </a:solidFill>
          <a:ln w="25560">
            <a:solidFill>
              <a:srgbClr val="00A77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2928938" y="2286000"/>
            <a:ext cx="357187" cy="357188"/>
          </a:xfrm>
          <a:prstGeom prst="rect">
            <a:avLst/>
          </a:prstGeom>
          <a:solidFill>
            <a:srgbClr val="00E4A8"/>
          </a:solidFill>
          <a:ln w="25560">
            <a:solidFill>
              <a:srgbClr val="00A77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703" name="AutoShape 7"/>
          <p:cNvSpPr>
            <a:spLocks noChangeArrowheads="1"/>
          </p:cNvSpPr>
          <p:nvPr/>
        </p:nvSpPr>
        <p:spPr bwMode="auto">
          <a:xfrm>
            <a:off x="3786188" y="2143125"/>
            <a:ext cx="914400" cy="771525"/>
          </a:xfrm>
          <a:custGeom>
            <a:avLst/>
            <a:gdLst>
              <a:gd name="T0" fmla="*/ 457200 w 914400"/>
              <a:gd name="T1" fmla="*/ 0 h 771525"/>
              <a:gd name="T2" fmla="*/ 1 w 914400"/>
              <a:gd name="T3" fmla="*/ 294696 h 771525"/>
              <a:gd name="T4" fmla="*/ 174635 w 914400"/>
              <a:gd name="T5" fmla="*/ 771522 h 771525"/>
              <a:gd name="T6" fmla="*/ 739765 w 914400"/>
              <a:gd name="T7" fmla="*/ 771522 h 771525"/>
              <a:gd name="T8" fmla="*/ 914399 w 914400"/>
              <a:gd name="T9" fmla="*/ 294696 h 771525"/>
              <a:gd name="T10" fmla="*/ 282568 w 914400"/>
              <a:gd name="T11" fmla="*/ 294698 h 771525"/>
              <a:gd name="T12" fmla="*/ 631832 w 914400"/>
              <a:gd name="T13" fmla="*/ 589389 h 771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914400" h="771525">
                <a:moveTo>
                  <a:pt x="1" y="294696"/>
                </a:moveTo>
                <a:lnTo>
                  <a:pt x="349272" y="294698"/>
                </a:lnTo>
                <a:lnTo>
                  <a:pt x="457200" y="0"/>
                </a:lnTo>
                <a:lnTo>
                  <a:pt x="565128" y="294698"/>
                </a:lnTo>
                <a:lnTo>
                  <a:pt x="914399" y="294696"/>
                </a:lnTo>
                <a:lnTo>
                  <a:pt x="631832" y="476826"/>
                </a:lnTo>
                <a:lnTo>
                  <a:pt x="739765" y="771522"/>
                </a:lnTo>
                <a:lnTo>
                  <a:pt x="457200" y="589389"/>
                </a:lnTo>
                <a:lnTo>
                  <a:pt x="174635" y="771522"/>
                </a:lnTo>
                <a:lnTo>
                  <a:pt x="282568" y="476826"/>
                </a:lnTo>
                <a:close/>
              </a:path>
            </a:pathLst>
          </a:custGeom>
          <a:solidFill>
            <a:srgbClr val="00E4A8"/>
          </a:solidFill>
          <a:ln w="25560">
            <a:solidFill>
              <a:srgbClr val="00A77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704" name="AutoShape 8"/>
          <p:cNvSpPr>
            <a:spLocks noChangeArrowheads="1"/>
          </p:cNvSpPr>
          <p:nvPr/>
        </p:nvSpPr>
        <p:spPr bwMode="auto">
          <a:xfrm>
            <a:off x="4786313" y="2071688"/>
            <a:ext cx="914400" cy="771525"/>
          </a:xfrm>
          <a:custGeom>
            <a:avLst/>
            <a:gdLst>
              <a:gd name="T0" fmla="*/ 457200 w 914400"/>
              <a:gd name="T1" fmla="*/ 0 h 771525"/>
              <a:gd name="T2" fmla="*/ 1 w 914400"/>
              <a:gd name="T3" fmla="*/ 294696 h 771525"/>
              <a:gd name="T4" fmla="*/ 174635 w 914400"/>
              <a:gd name="T5" fmla="*/ 771522 h 771525"/>
              <a:gd name="T6" fmla="*/ 739765 w 914400"/>
              <a:gd name="T7" fmla="*/ 771522 h 771525"/>
              <a:gd name="T8" fmla="*/ 914399 w 914400"/>
              <a:gd name="T9" fmla="*/ 294696 h 771525"/>
              <a:gd name="T10" fmla="*/ 282568 w 914400"/>
              <a:gd name="T11" fmla="*/ 294698 h 771525"/>
              <a:gd name="T12" fmla="*/ 631832 w 914400"/>
              <a:gd name="T13" fmla="*/ 589389 h 771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914400" h="771525">
                <a:moveTo>
                  <a:pt x="1" y="294696"/>
                </a:moveTo>
                <a:lnTo>
                  <a:pt x="349272" y="294698"/>
                </a:lnTo>
                <a:lnTo>
                  <a:pt x="457200" y="0"/>
                </a:lnTo>
                <a:lnTo>
                  <a:pt x="565128" y="294698"/>
                </a:lnTo>
                <a:lnTo>
                  <a:pt x="914399" y="294696"/>
                </a:lnTo>
                <a:lnTo>
                  <a:pt x="631832" y="476826"/>
                </a:lnTo>
                <a:lnTo>
                  <a:pt x="739765" y="771522"/>
                </a:lnTo>
                <a:lnTo>
                  <a:pt x="457200" y="589389"/>
                </a:lnTo>
                <a:lnTo>
                  <a:pt x="174635" y="771522"/>
                </a:lnTo>
                <a:lnTo>
                  <a:pt x="282568" y="476826"/>
                </a:lnTo>
                <a:close/>
              </a:path>
            </a:pathLst>
          </a:custGeom>
          <a:solidFill>
            <a:srgbClr val="00E4A8"/>
          </a:solidFill>
          <a:ln w="25560">
            <a:solidFill>
              <a:srgbClr val="00A77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1214438" y="3071813"/>
            <a:ext cx="41433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ru-RU" altLang="ru-RU" sz="3200" b="1"/>
              <a:t>4 + 2 = 6</a:t>
            </a:r>
          </a:p>
        </p:txBody>
      </p:sp>
      <p:sp>
        <p:nvSpPr>
          <p:cNvPr id="29706" name="AutoShape 10"/>
          <p:cNvSpPr>
            <a:spLocks noChangeArrowheads="1"/>
          </p:cNvSpPr>
          <p:nvPr/>
        </p:nvSpPr>
        <p:spPr bwMode="auto">
          <a:xfrm>
            <a:off x="1071563" y="4214813"/>
            <a:ext cx="857250" cy="785812"/>
          </a:xfrm>
          <a:custGeom>
            <a:avLst/>
            <a:gdLst>
              <a:gd name="T0" fmla="*/ 428625 w 857250"/>
              <a:gd name="T1" fmla="*/ 0 h 785812"/>
              <a:gd name="T2" fmla="*/ 1 w 857250"/>
              <a:gd name="T3" fmla="*/ 300153 h 785812"/>
              <a:gd name="T4" fmla="*/ 163720 w 857250"/>
              <a:gd name="T5" fmla="*/ 785809 h 785812"/>
              <a:gd name="T6" fmla="*/ 693530 w 857250"/>
              <a:gd name="T7" fmla="*/ 785809 h 785812"/>
              <a:gd name="T8" fmla="*/ 857249 w 857250"/>
              <a:gd name="T9" fmla="*/ 300153 h 785812"/>
              <a:gd name="T10" fmla="*/ 264908 w 857250"/>
              <a:gd name="T11" fmla="*/ 300155 h 785812"/>
              <a:gd name="T12" fmla="*/ 592342 w 857250"/>
              <a:gd name="T13" fmla="*/ 600303 h 785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857250" h="785812">
                <a:moveTo>
                  <a:pt x="1" y="300153"/>
                </a:moveTo>
                <a:lnTo>
                  <a:pt x="327442" y="300155"/>
                </a:lnTo>
                <a:lnTo>
                  <a:pt x="428625" y="0"/>
                </a:lnTo>
                <a:lnTo>
                  <a:pt x="529808" y="300155"/>
                </a:lnTo>
                <a:lnTo>
                  <a:pt x="857249" y="300153"/>
                </a:lnTo>
                <a:lnTo>
                  <a:pt x="592342" y="485656"/>
                </a:lnTo>
                <a:lnTo>
                  <a:pt x="693530" y="785809"/>
                </a:lnTo>
                <a:lnTo>
                  <a:pt x="428625" y="600303"/>
                </a:lnTo>
                <a:lnTo>
                  <a:pt x="163720" y="785809"/>
                </a:lnTo>
                <a:lnTo>
                  <a:pt x="264908" y="485656"/>
                </a:lnTo>
                <a:close/>
              </a:path>
            </a:pathLst>
          </a:custGeom>
          <a:solidFill>
            <a:srgbClr val="00E4A8"/>
          </a:solidFill>
          <a:ln w="25560">
            <a:solidFill>
              <a:srgbClr val="00A77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707" name="AutoShape 11"/>
          <p:cNvSpPr>
            <a:spLocks noChangeArrowheads="1"/>
          </p:cNvSpPr>
          <p:nvPr/>
        </p:nvSpPr>
        <p:spPr bwMode="auto">
          <a:xfrm>
            <a:off x="2143125" y="4286250"/>
            <a:ext cx="857250" cy="785813"/>
          </a:xfrm>
          <a:custGeom>
            <a:avLst/>
            <a:gdLst>
              <a:gd name="T0" fmla="*/ 428625 w 857250"/>
              <a:gd name="T1" fmla="*/ 0 h 785813"/>
              <a:gd name="T2" fmla="*/ 1 w 857250"/>
              <a:gd name="T3" fmla="*/ 300153 h 785813"/>
              <a:gd name="T4" fmla="*/ 163720 w 857250"/>
              <a:gd name="T5" fmla="*/ 785810 h 785813"/>
              <a:gd name="T6" fmla="*/ 693530 w 857250"/>
              <a:gd name="T7" fmla="*/ 785810 h 785813"/>
              <a:gd name="T8" fmla="*/ 857249 w 857250"/>
              <a:gd name="T9" fmla="*/ 300153 h 785813"/>
              <a:gd name="T10" fmla="*/ 264908 w 857250"/>
              <a:gd name="T11" fmla="*/ 300155 h 785813"/>
              <a:gd name="T12" fmla="*/ 592342 w 857250"/>
              <a:gd name="T13" fmla="*/ 600304 h 785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857250" h="785813">
                <a:moveTo>
                  <a:pt x="1" y="300153"/>
                </a:moveTo>
                <a:lnTo>
                  <a:pt x="327442" y="300155"/>
                </a:lnTo>
                <a:lnTo>
                  <a:pt x="428625" y="0"/>
                </a:lnTo>
                <a:lnTo>
                  <a:pt x="529808" y="300155"/>
                </a:lnTo>
                <a:lnTo>
                  <a:pt x="857249" y="300153"/>
                </a:lnTo>
                <a:lnTo>
                  <a:pt x="592342" y="485657"/>
                </a:lnTo>
                <a:lnTo>
                  <a:pt x="693530" y="785810"/>
                </a:lnTo>
                <a:lnTo>
                  <a:pt x="428625" y="600304"/>
                </a:lnTo>
                <a:lnTo>
                  <a:pt x="163720" y="785810"/>
                </a:lnTo>
                <a:lnTo>
                  <a:pt x="264908" y="485657"/>
                </a:lnTo>
                <a:close/>
              </a:path>
            </a:pathLst>
          </a:custGeom>
          <a:solidFill>
            <a:srgbClr val="00E4A8"/>
          </a:solidFill>
          <a:ln w="25560">
            <a:solidFill>
              <a:srgbClr val="00A77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708" name="Rectangle 12"/>
          <p:cNvSpPr>
            <a:spLocks noChangeArrowheads="1"/>
          </p:cNvSpPr>
          <p:nvPr/>
        </p:nvSpPr>
        <p:spPr bwMode="auto">
          <a:xfrm>
            <a:off x="3500438" y="4429125"/>
            <a:ext cx="785812" cy="714375"/>
          </a:xfrm>
          <a:prstGeom prst="rect">
            <a:avLst/>
          </a:prstGeom>
          <a:solidFill>
            <a:srgbClr val="00E4A8"/>
          </a:solidFill>
          <a:ln w="25560">
            <a:solidFill>
              <a:srgbClr val="00A77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709" name="Rectangle 13"/>
          <p:cNvSpPr>
            <a:spLocks noChangeArrowheads="1"/>
          </p:cNvSpPr>
          <p:nvPr/>
        </p:nvSpPr>
        <p:spPr bwMode="auto">
          <a:xfrm>
            <a:off x="4500563" y="4429125"/>
            <a:ext cx="785812" cy="714375"/>
          </a:xfrm>
          <a:prstGeom prst="rect">
            <a:avLst/>
          </a:prstGeom>
          <a:solidFill>
            <a:srgbClr val="00E4A8"/>
          </a:solidFill>
          <a:ln w="25560">
            <a:solidFill>
              <a:srgbClr val="00A77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710" name="Rectangle 14"/>
          <p:cNvSpPr>
            <a:spLocks noChangeArrowheads="1"/>
          </p:cNvSpPr>
          <p:nvPr/>
        </p:nvSpPr>
        <p:spPr bwMode="auto">
          <a:xfrm>
            <a:off x="5429250" y="4429125"/>
            <a:ext cx="785813" cy="714375"/>
          </a:xfrm>
          <a:prstGeom prst="rect">
            <a:avLst/>
          </a:prstGeom>
          <a:solidFill>
            <a:srgbClr val="00E4A8"/>
          </a:solidFill>
          <a:ln w="25560">
            <a:solidFill>
              <a:srgbClr val="00A77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711" name="Rectangle 15"/>
          <p:cNvSpPr>
            <a:spLocks noChangeArrowheads="1"/>
          </p:cNvSpPr>
          <p:nvPr/>
        </p:nvSpPr>
        <p:spPr bwMode="auto">
          <a:xfrm>
            <a:off x="6357938" y="4429125"/>
            <a:ext cx="785812" cy="714375"/>
          </a:xfrm>
          <a:prstGeom prst="rect">
            <a:avLst/>
          </a:prstGeom>
          <a:solidFill>
            <a:srgbClr val="00E4A8"/>
          </a:solidFill>
          <a:ln w="25560">
            <a:solidFill>
              <a:srgbClr val="00A77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712" name="Text Box 16"/>
          <p:cNvSpPr txBox="1">
            <a:spLocks noChangeArrowheads="1"/>
          </p:cNvSpPr>
          <p:nvPr/>
        </p:nvSpPr>
        <p:spPr bwMode="auto">
          <a:xfrm>
            <a:off x="1214438" y="5715000"/>
            <a:ext cx="435768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ru-RU" altLang="ru-RU" sz="3200" b="1"/>
              <a:t>2  +  4 = 6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7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7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9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9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97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97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571625" y="857250"/>
            <a:ext cx="642938" cy="571500"/>
          </a:xfrm>
          <a:prstGeom prst="rect">
            <a:avLst/>
          </a:prstGeom>
          <a:solidFill>
            <a:srgbClr val="00E4A8"/>
          </a:solidFill>
          <a:ln w="25560">
            <a:solidFill>
              <a:srgbClr val="00A77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714375" y="285750"/>
            <a:ext cx="7772400" cy="1214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ru-RU" altLang="ru-RU" sz="4400">
                <a:solidFill>
                  <a:srgbClr val="333399"/>
                </a:solidFill>
                <a:latin typeface="Tahoma" panose="020B0604030504040204" pitchFamily="34" charset="0"/>
              </a:rPr>
              <a:t>           + 5, 6, 7, 8, 9.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500063" y="1857375"/>
            <a:ext cx="8143875" cy="442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>
              <a:spcBef>
                <a:spcPts val="800"/>
              </a:spcBef>
              <a:buClrTx/>
              <a:buSzPct val="60000"/>
              <a:buFontTx/>
              <a:buNone/>
            </a:pPr>
            <a:r>
              <a:rPr lang="ru-RU" altLang="ru-RU" sz="3200" b="1" u="sng">
                <a:latin typeface="Tahoma" panose="020B0604030504040204" pitchFamily="34" charset="0"/>
              </a:rPr>
              <a:t>2+7  </a:t>
            </a:r>
          </a:p>
          <a:p>
            <a:pPr algn="ctr">
              <a:spcBef>
                <a:spcPts val="800"/>
              </a:spcBef>
              <a:buClrTx/>
              <a:buSzPct val="60000"/>
              <a:buFontTx/>
              <a:buNone/>
            </a:pPr>
            <a:r>
              <a:rPr lang="ru-RU" altLang="ru-RU" sz="3200" b="1" u="sng">
                <a:latin typeface="Tahoma" panose="020B0604030504040204" pitchFamily="34" charset="0"/>
              </a:rPr>
              <a:t>7 +2 =9</a:t>
            </a:r>
          </a:p>
          <a:p>
            <a:pPr algn="ctr">
              <a:spcBef>
                <a:spcPts val="800"/>
              </a:spcBef>
              <a:buClrTx/>
              <a:buSzPct val="60000"/>
              <a:buFontTx/>
              <a:buNone/>
            </a:pPr>
            <a:r>
              <a:rPr lang="ru-RU" altLang="ru-RU" sz="3200" b="1" u="sng">
                <a:latin typeface="Tahoma" panose="020B0604030504040204" pitchFamily="34" charset="0"/>
              </a:rPr>
              <a:t>3+5</a:t>
            </a:r>
          </a:p>
          <a:p>
            <a:pPr algn="ctr">
              <a:spcBef>
                <a:spcPts val="800"/>
              </a:spcBef>
              <a:buClrTx/>
              <a:buSzPct val="60000"/>
              <a:buFontTx/>
              <a:buNone/>
            </a:pPr>
            <a:r>
              <a:rPr lang="ru-RU" altLang="ru-RU" sz="3200" b="1" u="sng">
                <a:latin typeface="Tahoma" panose="020B0604030504040204" pitchFamily="34" charset="0"/>
              </a:rPr>
              <a:t>5 + 3 = 8</a:t>
            </a:r>
          </a:p>
          <a:p>
            <a:pPr>
              <a:spcBef>
                <a:spcPts val="800"/>
              </a:spcBef>
              <a:buClrTx/>
              <a:buSzPct val="60000"/>
              <a:buFontTx/>
              <a:buNone/>
            </a:pPr>
            <a:endParaRPr lang="ru-RU" altLang="ru-RU" sz="3200" b="1" u="sng">
              <a:latin typeface="Tahoma" panose="020B0604030504040204" pitchFamily="34" charset="0"/>
            </a:endParaRPr>
          </a:p>
          <a:p>
            <a:pPr>
              <a:spcBef>
                <a:spcPts val="800"/>
              </a:spcBef>
              <a:buClrTx/>
              <a:buSzPct val="60000"/>
              <a:buFontTx/>
              <a:buNone/>
            </a:pPr>
            <a:endParaRPr lang="ru-RU" altLang="ru-RU" sz="3200" b="1" u="sng">
              <a:latin typeface="Tahoma" panose="020B060403050404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1150938" y="42863"/>
            <a:ext cx="77930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28625" y="785813"/>
            <a:ext cx="8526463" cy="705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800"/>
              </a:spcBef>
              <a:buClr>
                <a:srgbClr val="3333CC"/>
              </a:buClr>
              <a:buSzPct val="60000"/>
              <a:buFont typeface="Wingdings" panose="05000000000000000000" pitchFamily="2" charset="2"/>
              <a:buNone/>
            </a:pPr>
            <a:endParaRPr lang="ru-RU" altLang="ru-RU" sz="3200">
              <a:latin typeface="Tahoma" panose="020B0604030504040204" pitchFamily="34" charset="0"/>
            </a:endParaRPr>
          </a:p>
          <a:p>
            <a:pPr>
              <a:spcBef>
                <a:spcPts val="800"/>
              </a:spcBef>
              <a:buClrTx/>
              <a:buSzPct val="60000"/>
              <a:buFontTx/>
              <a:buNone/>
            </a:pPr>
            <a:r>
              <a:rPr lang="ru-RU" altLang="ru-RU" sz="3200" b="1">
                <a:latin typeface="Tahoma" panose="020B0604030504040204" pitchFamily="34" charset="0"/>
              </a:rPr>
              <a:t>2+ 2 = 4</a:t>
            </a:r>
          </a:p>
          <a:p>
            <a:pPr>
              <a:spcBef>
                <a:spcPts val="800"/>
              </a:spcBef>
              <a:buClrTx/>
              <a:buSzPct val="60000"/>
              <a:buFontTx/>
              <a:buNone/>
            </a:pPr>
            <a:r>
              <a:rPr lang="ru-RU" altLang="ru-RU" sz="3200" b="1">
                <a:latin typeface="Tahoma" panose="020B0604030504040204" pitchFamily="34" charset="0"/>
              </a:rPr>
              <a:t>3+ 2=5</a:t>
            </a:r>
          </a:p>
          <a:p>
            <a:pPr>
              <a:spcBef>
                <a:spcPts val="800"/>
              </a:spcBef>
              <a:buClrTx/>
              <a:buSzPct val="60000"/>
              <a:buFontTx/>
              <a:buNone/>
            </a:pPr>
            <a:r>
              <a:rPr lang="ru-RU" altLang="ru-RU" sz="3200" b="1">
                <a:latin typeface="Tahoma" panose="020B0604030504040204" pitchFamily="34" charset="0"/>
              </a:rPr>
              <a:t>4+2=6	  3+3=6</a:t>
            </a:r>
          </a:p>
          <a:p>
            <a:pPr>
              <a:spcBef>
                <a:spcPts val="800"/>
              </a:spcBef>
              <a:buClrTx/>
              <a:buSzPct val="60000"/>
              <a:buFontTx/>
              <a:buNone/>
            </a:pPr>
            <a:r>
              <a:rPr lang="ru-RU" altLang="ru-RU" sz="3200" b="1">
                <a:latin typeface="Tahoma" panose="020B0604030504040204" pitchFamily="34" charset="0"/>
              </a:rPr>
              <a:t> 5+2=7	  4+3=7</a:t>
            </a:r>
          </a:p>
          <a:p>
            <a:pPr>
              <a:spcBef>
                <a:spcPts val="800"/>
              </a:spcBef>
              <a:buClrTx/>
              <a:buSzPct val="60000"/>
              <a:buFontTx/>
              <a:buNone/>
            </a:pPr>
            <a:r>
              <a:rPr lang="ru-RU" altLang="ru-RU" sz="3200" b="1">
                <a:latin typeface="Tahoma" panose="020B0604030504040204" pitchFamily="34" charset="0"/>
              </a:rPr>
              <a:t> 6+2=8    5+3=8     4+4=8</a:t>
            </a:r>
          </a:p>
          <a:p>
            <a:pPr>
              <a:spcBef>
                <a:spcPts val="800"/>
              </a:spcBef>
              <a:buClrTx/>
              <a:buSzPct val="60000"/>
              <a:buFontTx/>
              <a:buNone/>
            </a:pPr>
            <a:r>
              <a:rPr lang="ru-RU" altLang="ru-RU" sz="3200" b="1">
                <a:latin typeface="Tahoma" panose="020B0604030504040204" pitchFamily="34" charset="0"/>
              </a:rPr>
              <a:t> 7+2=9    6+3=9      5+4=9</a:t>
            </a:r>
          </a:p>
          <a:p>
            <a:pPr>
              <a:spcBef>
                <a:spcPts val="800"/>
              </a:spcBef>
              <a:buClrTx/>
              <a:buSzPct val="60000"/>
              <a:buFontTx/>
              <a:buNone/>
            </a:pPr>
            <a:r>
              <a:rPr lang="ru-RU" altLang="ru-RU" sz="3200" b="1">
                <a:latin typeface="Tahoma" panose="020B0604030504040204" pitchFamily="34" charset="0"/>
              </a:rPr>
              <a:t>8+2=10   7+ 3=10  6 + 4=10   5+5= 10</a:t>
            </a:r>
          </a:p>
          <a:p>
            <a:pPr>
              <a:spcBef>
                <a:spcPts val="800"/>
              </a:spcBef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</a:pPr>
            <a:r>
              <a:rPr lang="ru-RU" altLang="ru-RU" sz="3200">
                <a:latin typeface="Tahoma" panose="020B0604030504040204" pitchFamily="34" charset="0"/>
              </a:rPr>
              <a:t> </a:t>
            </a:r>
          </a:p>
          <a:p>
            <a:pPr>
              <a:spcBef>
                <a:spcPts val="800"/>
              </a:spcBef>
              <a:buClr>
                <a:srgbClr val="3333CC"/>
              </a:buClr>
              <a:buSzPct val="60000"/>
              <a:buFont typeface="Wingdings" panose="05000000000000000000" pitchFamily="2" charset="2"/>
              <a:buNone/>
            </a:pPr>
            <a:endParaRPr lang="ru-RU" altLang="ru-RU" sz="3200">
              <a:latin typeface="Tahoma" panose="020B0604030504040204" pitchFamily="34" charset="0"/>
            </a:endParaRPr>
          </a:p>
          <a:p>
            <a:pPr>
              <a:spcBef>
                <a:spcPts val="800"/>
              </a:spcBef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</a:pPr>
            <a:r>
              <a:rPr lang="ru-RU" altLang="ru-RU" sz="3200">
                <a:latin typeface="Tahoma" panose="020B0604030504040204" pitchFamily="34" charset="0"/>
              </a:rPr>
              <a:t> </a:t>
            </a:r>
          </a:p>
          <a:p>
            <a:pPr>
              <a:spcBef>
                <a:spcPts val="800"/>
              </a:spcBef>
              <a:buClr>
                <a:srgbClr val="3333CC"/>
              </a:buClr>
              <a:buSzPct val="60000"/>
              <a:buFont typeface="Wingdings" panose="05000000000000000000" pitchFamily="2" charset="2"/>
              <a:buNone/>
            </a:pPr>
            <a:endParaRPr lang="ru-RU" altLang="ru-RU" sz="3200">
              <a:latin typeface="Tahoma" panose="020B060403050404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 Box 1"/>
          <p:cNvSpPr txBox="1">
            <a:spLocks noChangeArrowheads="1"/>
          </p:cNvSpPr>
          <p:nvPr/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4400" b="1">
                <a:solidFill>
                  <a:srgbClr val="333399"/>
                </a:solidFill>
                <a:latin typeface="Tahoma" panose="020B0604030504040204" pitchFamily="34" charset="0"/>
              </a:rPr>
              <a:t> </a:t>
            </a:r>
            <a:r>
              <a:rPr lang="ru-RU" altLang="ru-RU" sz="3200" b="1">
                <a:solidFill>
                  <a:srgbClr val="333399"/>
                </a:solidFill>
              </a:rPr>
              <a:t>Вычислительные приемы для чисел первого десятка.</a:t>
            </a:r>
          </a:p>
        </p:txBody>
      </p:sp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 indent="-284163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lvl="1">
              <a:spcBef>
                <a:spcPts val="700"/>
              </a:spcBef>
              <a:buClrTx/>
              <a:buSzPct val="55000"/>
              <a:buFontTx/>
              <a:buNone/>
            </a:pPr>
            <a:r>
              <a:rPr lang="ru-RU" altLang="ru-RU" sz="2800" b="1">
                <a:solidFill>
                  <a:srgbClr val="FF9900"/>
                </a:solidFill>
              </a:rPr>
              <a:t>« Десяток»</a:t>
            </a: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468313" y="1916113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800"/>
              </a:spcBef>
              <a:buClrTx/>
              <a:buSzPct val="60000"/>
              <a:buFontTx/>
              <a:buNone/>
            </a:pPr>
            <a:r>
              <a:rPr lang="en-US" altLang="ru-RU" sz="3200">
                <a:latin typeface="Tahoma" panose="020B0604030504040204" pitchFamily="34" charset="0"/>
              </a:rPr>
              <a:t>        </a:t>
            </a: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6804025" y="2636838"/>
            <a:ext cx="1584325" cy="1223962"/>
          </a:xfrm>
          <a:prstGeom prst="rect">
            <a:avLst/>
          </a:prstGeom>
          <a:solidFill>
            <a:srgbClr val="00E4A8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1600" b="1"/>
              <a:t>Взаимосвязь </a:t>
            </a:r>
          </a:p>
          <a:p>
            <a:pPr algn="ctr">
              <a:buClrTx/>
              <a:buFontTx/>
              <a:buNone/>
            </a:pPr>
            <a:r>
              <a:rPr lang="ru-RU" altLang="ru-RU" sz="1600" b="1"/>
              <a:t>Между суммой</a:t>
            </a:r>
          </a:p>
          <a:p>
            <a:pPr algn="ctr">
              <a:buClrTx/>
              <a:buFontTx/>
              <a:buNone/>
            </a:pPr>
            <a:r>
              <a:rPr lang="ru-RU" altLang="ru-RU" sz="1600" b="1"/>
              <a:t>И слагаемыми</a:t>
            </a: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6804025" y="4292600"/>
            <a:ext cx="1727200" cy="1584325"/>
          </a:xfrm>
          <a:prstGeom prst="rect">
            <a:avLst/>
          </a:prstGeom>
          <a:solidFill>
            <a:srgbClr val="00E4A8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en-US" altLang="ru-RU">
                <a:latin typeface="Tahoma" panose="020B0604030504040204" pitchFamily="34" charset="0"/>
              </a:rPr>
              <a:t>       - </a:t>
            </a:r>
            <a:r>
              <a:rPr lang="en-US" altLang="ru-RU" b="1">
                <a:latin typeface="Tahoma" panose="020B0604030504040204" pitchFamily="34" charset="0"/>
              </a:rPr>
              <a:t>5.6.7.8.9. </a:t>
            </a:r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6858000" y="4929188"/>
            <a:ext cx="287338" cy="288925"/>
          </a:xfrm>
          <a:prstGeom prst="rect">
            <a:avLst/>
          </a:prstGeom>
          <a:solidFill>
            <a:srgbClr val="00E4A8"/>
          </a:solidFill>
          <a:ln w="381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2775" name="AutoShape 7"/>
          <p:cNvSpPr>
            <a:spLocks noChangeArrowheads="1"/>
          </p:cNvSpPr>
          <p:nvPr/>
        </p:nvSpPr>
        <p:spPr bwMode="auto">
          <a:xfrm>
            <a:off x="7380288" y="3860800"/>
            <a:ext cx="144462" cy="431800"/>
          </a:xfrm>
          <a:prstGeom prst="downArrow">
            <a:avLst>
              <a:gd name="adj1" fmla="val 50000"/>
              <a:gd name="adj2" fmla="val 74726"/>
            </a:avLst>
          </a:prstGeom>
          <a:solidFill>
            <a:srgbClr val="00E4A8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6786563" y="4286250"/>
            <a:ext cx="1727200" cy="1584325"/>
          </a:xfrm>
          <a:prstGeom prst="rect">
            <a:avLst/>
          </a:prstGeom>
          <a:solidFill>
            <a:srgbClr val="00E4A8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en-US" altLang="ru-RU">
                <a:latin typeface="Tahoma" panose="020B0604030504040204" pitchFamily="34" charset="0"/>
              </a:rPr>
              <a:t>       - </a:t>
            </a:r>
            <a:r>
              <a:rPr lang="en-US" altLang="ru-RU" b="1">
                <a:latin typeface="Tahoma" panose="020B0604030504040204" pitchFamily="34" charset="0"/>
              </a:rPr>
              <a:t>5.6.7.8.9. </a:t>
            </a:r>
          </a:p>
        </p:txBody>
      </p:sp>
      <p:sp>
        <p:nvSpPr>
          <p:cNvPr id="32777" name="Rectangle 9"/>
          <p:cNvSpPr>
            <a:spLocks noChangeArrowheads="1"/>
          </p:cNvSpPr>
          <p:nvPr/>
        </p:nvSpPr>
        <p:spPr bwMode="auto">
          <a:xfrm>
            <a:off x="6840538" y="4922838"/>
            <a:ext cx="287337" cy="288925"/>
          </a:xfrm>
          <a:prstGeom prst="rect">
            <a:avLst/>
          </a:prstGeom>
          <a:solidFill>
            <a:srgbClr val="00E4A8"/>
          </a:solidFill>
          <a:ln w="381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476672"/>
            <a:ext cx="6949454" cy="792088"/>
          </a:xfrm>
        </p:spPr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ФГОС должны уметь: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484785"/>
            <a:ext cx="7488832" cy="4968551"/>
          </a:xfrm>
        </p:spPr>
        <p:txBody>
          <a:bodyPr/>
          <a:lstStyle/>
          <a:p>
            <a:pPr marL="725805" indent="-28575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ru-RU" sz="1600" b="1" dirty="0" smtClean="0">
                <a:latin typeface="Arial" pitchFamily="34" charset="0"/>
                <a:ea typeface="Times New Roman"/>
                <a:cs typeface="Arial" pitchFamily="34" charset="0"/>
              </a:rPr>
              <a:t>сравнивать </a:t>
            </a:r>
            <a:r>
              <a:rPr lang="ru-RU" sz="1600" b="1" dirty="0">
                <a:latin typeface="Arial" pitchFamily="34" charset="0"/>
                <a:ea typeface="Times New Roman"/>
                <a:cs typeface="Arial" pitchFamily="34" charset="0"/>
              </a:rPr>
              <a:t>разные способы вычислений, выбирать удобный; </a:t>
            </a:r>
            <a:endParaRPr lang="ru-RU" sz="1600" b="1" dirty="0" smtClean="0">
              <a:latin typeface="Arial" pitchFamily="34" charset="0"/>
              <a:ea typeface="Times New Roman"/>
              <a:cs typeface="Arial" pitchFamily="34" charset="0"/>
            </a:endParaRPr>
          </a:p>
          <a:p>
            <a:pPr marL="725805" indent="-28575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ru-RU" sz="1600" b="1" dirty="0" smtClean="0">
                <a:latin typeface="Arial" pitchFamily="34" charset="0"/>
                <a:ea typeface="Times New Roman"/>
                <a:cs typeface="Arial" pitchFamily="34" charset="0"/>
              </a:rPr>
              <a:t>моделировать </a:t>
            </a:r>
            <a:r>
              <a:rPr lang="ru-RU" sz="1600" b="1" dirty="0">
                <a:latin typeface="Arial" pitchFamily="34" charset="0"/>
                <a:ea typeface="Times New Roman"/>
                <a:cs typeface="Arial" pitchFamily="34" charset="0"/>
              </a:rPr>
              <a:t>ситуации, иллюстрирующие арифметическое действие и ход его выполнения. </a:t>
            </a:r>
            <a:endParaRPr lang="ru-RU" sz="1600" b="1" dirty="0" smtClean="0">
              <a:latin typeface="Arial" pitchFamily="34" charset="0"/>
              <a:ea typeface="Times New Roman"/>
              <a:cs typeface="Arial" pitchFamily="34" charset="0"/>
            </a:endParaRPr>
          </a:p>
          <a:p>
            <a:pPr marL="725805" indent="-28575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ru-RU" sz="1600" b="1" dirty="0" smtClean="0">
                <a:latin typeface="Arial" pitchFamily="34" charset="0"/>
                <a:ea typeface="Times New Roman"/>
                <a:cs typeface="Arial" pitchFamily="34" charset="0"/>
              </a:rPr>
              <a:t>использовать </a:t>
            </a:r>
            <a:r>
              <a:rPr lang="ru-RU" sz="1600" b="1" dirty="0">
                <a:latin typeface="Arial" pitchFamily="34" charset="0"/>
                <a:ea typeface="Times New Roman"/>
                <a:cs typeface="Arial" pitchFamily="34" charset="0"/>
              </a:rPr>
              <a:t>математическую терминологию при записи и выполнении арифметического действия; </a:t>
            </a:r>
            <a:endParaRPr lang="ru-RU" sz="1600" b="1" dirty="0" smtClean="0">
              <a:latin typeface="Arial" pitchFamily="34" charset="0"/>
              <a:ea typeface="Times New Roman"/>
              <a:cs typeface="Arial" pitchFamily="34" charset="0"/>
            </a:endParaRPr>
          </a:p>
          <a:p>
            <a:pPr marL="725805" indent="-28575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ru-RU" sz="1600" b="1" dirty="0" smtClean="0">
                <a:latin typeface="Arial" pitchFamily="34" charset="0"/>
                <a:ea typeface="Times New Roman"/>
                <a:cs typeface="Arial" pitchFamily="34" charset="0"/>
              </a:rPr>
              <a:t>моделировать </a:t>
            </a:r>
            <a:r>
              <a:rPr lang="ru-RU" sz="1600" b="1" dirty="0">
                <a:latin typeface="Arial" pitchFamily="34" charset="0"/>
                <a:ea typeface="Times New Roman"/>
                <a:cs typeface="Arial" pitchFamily="34" charset="0"/>
              </a:rPr>
              <a:t>изученные арифметические зависимости; </a:t>
            </a:r>
            <a:endParaRPr lang="ru-RU" sz="1600" b="1" dirty="0" smtClean="0">
              <a:latin typeface="Arial" pitchFamily="34" charset="0"/>
              <a:ea typeface="Times New Roman"/>
              <a:cs typeface="Arial" pitchFamily="34" charset="0"/>
            </a:endParaRPr>
          </a:p>
          <a:p>
            <a:pPr marL="725805" indent="-28575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ru-RU" sz="1600" b="1" dirty="0" smtClean="0">
                <a:latin typeface="Arial" pitchFamily="34" charset="0"/>
                <a:ea typeface="Times New Roman"/>
                <a:cs typeface="Arial" pitchFamily="34" charset="0"/>
              </a:rPr>
              <a:t>прогнозировать </a:t>
            </a:r>
            <a:r>
              <a:rPr lang="ru-RU" sz="1600" b="1" dirty="0">
                <a:latin typeface="Arial" pitchFamily="34" charset="0"/>
                <a:ea typeface="Times New Roman"/>
                <a:cs typeface="Arial" pitchFamily="34" charset="0"/>
              </a:rPr>
              <a:t>результат </a:t>
            </a:r>
            <a:r>
              <a:rPr lang="ru-RU" sz="1600" b="1" dirty="0" smtClean="0">
                <a:latin typeface="Arial" pitchFamily="34" charset="0"/>
                <a:ea typeface="Times New Roman"/>
                <a:cs typeface="Arial" pitchFamily="34" charset="0"/>
              </a:rPr>
              <a:t>вычисления;</a:t>
            </a:r>
          </a:p>
          <a:p>
            <a:pPr marL="725805" indent="-28575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ru-RU" sz="1600" b="1" dirty="0" smtClean="0">
                <a:latin typeface="Arial" pitchFamily="34" charset="0"/>
                <a:ea typeface="Times New Roman"/>
                <a:cs typeface="Arial" pitchFamily="34" charset="0"/>
              </a:rPr>
              <a:t>пошагово </a:t>
            </a:r>
            <a:r>
              <a:rPr lang="ru-RU" sz="1600" b="1" dirty="0">
                <a:latin typeface="Arial" pitchFamily="34" charset="0"/>
                <a:ea typeface="Times New Roman"/>
                <a:cs typeface="Arial" pitchFamily="34" charset="0"/>
              </a:rPr>
              <a:t>контролировать правильность и полноту выполнения алгоритма арифметического действия; </a:t>
            </a:r>
            <a:endParaRPr lang="ru-RU" sz="1600" b="1" dirty="0" smtClean="0">
              <a:latin typeface="Arial" pitchFamily="34" charset="0"/>
              <a:ea typeface="Times New Roman"/>
              <a:cs typeface="Arial" pitchFamily="34" charset="0"/>
            </a:endParaRPr>
          </a:p>
          <a:p>
            <a:pPr marL="725805" indent="-28575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ru-RU" sz="1600" b="1" dirty="0" smtClean="0">
                <a:latin typeface="Arial" pitchFamily="34" charset="0"/>
                <a:ea typeface="Times New Roman"/>
                <a:cs typeface="Arial" pitchFamily="34" charset="0"/>
              </a:rPr>
              <a:t>использовать </a:t>
            </a:r>
            <a:r>
              <a:rPr lang="ru-RU" sz="1600" b="1" dirty="0">
                <a:latin typeface="Arial" pitchFamily="34" charset="0"/>
                <a:ea typeface="Times New Roman"/>
                <a:cs typeface="Arial" pitchFamily="34" charset="0"/>
              </a:rPr>
              <a:t>различные приемы проверки правильности нахождения значения числового выражения (с опорой на правила установления порядка действий, алгоритмы выполнения арифметических действий, прикидку результата). </a:t>
            </a:r>
            <a:endParaRPr lang="ru-RU" sz="1600" b="1" dirty="0">
              <a:latin typeface="Arial" pitchFamily="34" charset="0"/>
              <a:ea typeface="Calibri"/>
              <a:cs typeface="Arial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74128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0" y="0"/>
            <a:ext cx="9144000" cy="785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ru-RU" altLang="ru-RU" sz="2800" b="1">
                <a:solidFill>
                  <a:srgbClr val="333399"/>
                </a:solidFill>
                <a:cs typeface="Times New Roman" panose="02020603050405020304" pitchFamily="18" charset="0"/>
              </a:rPr>
              <a:t>Зависимость между компонентами действия сложения</a:t>
            </a:r>
          </a:p>
        </p:txBody>
      </p:sp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0" y="714375"/>
            <a:ext cx="8597900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800"/>
              </a:spcBef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</a:pPr>
            <a:r>
              <a:rPr lang="ru-RU" altLang="ru-RU" sz="3200">
                <a:latin typeface="Tahoma" panose="020B0604030504040204" pitchFamily="34" charset="0"/>
              </a:rPr>
              <a:t>     </a:t>
            </a:r>
          </a:p>
        </p:txBody>
      </p:sp>
      <p:sp>
        <p:nvSpPr>
          <p:cNvPr id="33795" name="Oval 3"/>
          <p:cNvSpPr>
            <a:spLocks noChangeArrowheads="1"/>
          </p:cNvSpPr>
          <p:nvPr/>
        </p:nvSpPr>
        <p:spPr bwMode="auto">
          <a:xfrm>
            <a:off x="1000125" y="928688"/>
            <a:ext cx="928688" cy="914400"/>
          </a:xfrm>
          <a:prstGeom prst="ellipse">
            <a:avLst/>
          </a:prstGeom>
          <a:solidFill>
            <a:srgbClr val="00E4A8"/>
          </a:solidFill>
          <a:ln w="25560">
            <a:solidFill>
              <a:srgbClr val="00A77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796" name="Oval 4"/>
          <p:cNvSpPr>
            <a:spLocks noChangeArrowheads="1"/>
          </p:cNvSpPr>
          <p:nvPr/>
        </p:nvSpPr>
        <p:spPr bwMode="auto">
          <a:xfrm>
            <a:off x="2000250" y="928688"/>
            <a:ext cx="928688" cy="914400"/>
          </a:xfrm>
          <a:prstGeom prst="ellipse">
            <a:avLst/>
          </a:prstGeom>
          <a:solidFill>
            <a:srgbClr val="00E4A8"/>
          </a:solidFill>
          <a:ln w="25560">
            <a:solidFill>
              <a:srgbClr val="00A77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797" name="Oval 5"/>
          <p:cNvSpPr>
            <a:spLocks noChangeArrowheads="1"/>
          </p:cNvSpPr>
          <p:nvPr/>
        </p:nvSpPr>
        <p:spPr bwMode="auto">
          <a:xfrm>
            <a:off x="3000375" y="928688"/>
            <a:ext cx="928688" cy="914400"/>
          </a:xfrm>
          <a:prstGeom prst="ellipse">
            <a:avLst/>
          </a:prstGeom>
          <a:solidFill>
            <a:srgbClr val="00E4A8"/>
          </a:solidFill>
          <a:ln w="25560">
            <a:solidFill>
              <a:srgbClr val="00A77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798" name="Oval 6"/>
          <p:cNvSpPr>
            <a:spLocks noChangeArrowheads="1"/>
          </p:cNvSpPr>
          <p:nvPr/>
        </p:nvSpPr>
        <p:spPr bwMode="auto">
          <a:xfrm>
            <a:off x="4286250" y="928688"/>
            <a:ext cx="928688" cy="914400"/>
          </a:xfrm>
          <a:prstGeom prst="ellipse">
            <a:avLst/>
          </a:prstGeom>
          <a:solidFill>
            <a:srgbClr val="FFCF01"/>
          </a:solidFill>
          <a:ln w="25560">
            <a:solidFill>
              <a:srgbClr val="00A77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799" name="Oval 7"/>
          <p:cNvSpPr>
            <a:spLocks noChangeArrowheads="1"/>
          </p:cNvSpPr>
          <p:nvPr/>
        </p:nvSpPr>
        <p:spPr bwMode="auto">
          <a:xfrm>
            <a:off x="5286375" y="928688"/>
            <a:ext cx="928688" cy="914400"/>
          </a:xfrm>
          <a:prstGeom prst="ellipse">
            <a:avLst/>
          </a:prstGeom>
          <a:solidFill>
            <a:srgbClr val="FFCF01"/>
          </a:solidFill>
          <a:ln w="25560">
            <a:solidFill>
              <a:srgbClr val="00A77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6786563" y="1071563"/>
            <a:ext cx="19288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ru-RU" altLang="ru-RU" sz="2800" b="1"/>
              <a:t>3+2 =5</a:t>
            </a:r>
          </a:p>
        </p:txBody>
      </p:sp>
      <p:sp>
        <p:nvSpPr>
          <p:cNvPr id="33801" name="AutoShape 9"/>
          <p:cNvSpPr>
            <a:spLocks/>
          </p:cNvSpPr>
          <p:nvPr/>
        </p:nvSpPr>
        <p:spPr bwMode="auto">
          <a:xfrm rot="5400000">
            <a:off x="2193132" y="451644"/>
            <a:ext cx="500062" cy="3028950"/>
          </a:xfrm>
          <a:prstGeom prst="rightBracket">
            <a:avLst>
              <a:gd name="adj" fmla="val 8329"/>
            </a:avLst>
          </a:prstGeom>
          <a:noFill/>
          <a:ln w="38160">
            <a:solidFill>
              <a:srgbClr val="33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802" name="Text Box 10"/>
          <p:cNvSpPr txBox="1">
            <a:spLocks noChangeArrowheads="1"/>
          </p:cNvSpPr>
          <p:nvPr/>
        </p:nvSpPr>
        <p:spPr bwMode="auto">
          <a:xfrm>
            <a:off x="2143125" y="1785938"/>
            <a:ext cx="714375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ru-RU" altLang="ru-RU" sz="2800" b="1"/>
              <a:t>3</a:t>
            </a:r>
          </a:p>
        </p:txBody>
      </p:sp>
      <p:sp>
        <p:nvSpPr>
          <p:cNvPr id="33803" name="AutoShape 11"/>
          <p:cNvSpPr>
            <a:spLocks/>
          </p:cNvSpPr>
          <p:nvPr/>
        </p:nvSpPr>
        <p:spPr bwMode="auto">
          <a:xfrm rot="5400000">
            <a:off x="4966494" y="894557"/>
            <a:ext cx="571500" cy="2214562"/>
          </a:xfrm>
          <a:prstGeom prst="rightBracket">
            <a:avLst>
              <a:gd name="adj" fmla="val 8324"/>
            </a:avLst>
          </a:prstGeom>
          <a:noFill/>
          <a:ln w="38160">
            <a:solidFill>
              <a:srgbClr val="33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804" name="Text Box 12"/>
          <p:cNvSpPr txBox="1">
            <a:spLocks noChangeArrowheads="1"/>
          </p:cNvSpPr>
          <p:nvPr/>
        </p:nvSpPr>
        <p:spPr bwMode="auto">
          <a:xfrm>
            <a:off x="4786313" y="1714500"/>
            <a:ext cx="714375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ru-RU" altLang="ru-RU" sz="2800" b="1"/>
              <a:t>2</a:t>
            </a:r>
          </a:p>
        </p:txBody>
      </p:sp>
      <p:sp>
        <p:nvSpPr>
          <p:cNvPr id="33805" name="AutoShape 13"/>
          <p:cNvSpPr>
            <a:spLocks/>
          </p:cNvSpPr>
          <p:nvPr/>
        </p:nvSpPr>
        <p:spPr bwMode="auto">
          <a:xfrm rot="5400000">
            <a:off x="2809876" y="-449263"/>
            <a:ext cx="1598612" cy="5929313"/>
          </a:xfrm>
          <a:prstGeom prst="rightBrace">
            <a:avLst>
              <a:gd name="adj1" fmla="val 8328"/>
              <a:gd name="adj2" fmla="val 50000"/>
            </a:avLst>
          </a:prstGeom>
          <a:noFill/>
          <a:ln w="5724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806" name="Text Box 14"/>
          <p:cNvSpPr txBox="1">
            <a:spLocks noChangeArrowheads="1"/>
          </p:cNvSpPr>
          <p:nvPr/>
        </p:nvSpPr>
        <p:spPr bwMode="auto">
          <a:xfrm>
            <a:off x="3214688" y="3500438"/>
            <a:ext cx="714375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ru-RU" altLang="ru-RU" sz="2800" b="1"/>
              <a:t>  5</a:t>
            </a:r>
          </a:p>
        </p:txBody>
      </p:sp>
      <p:sp>
        <p:nvSpPr>
          <p:cNvPr id="33807" name="Text Box 15"/>
          <p:cNvSpPr txBox="1">
            <a:spLocks noChangeArrowheads="1"/>
          </p:cNvSpPr>
          <p:nvPr/>
        </p:nvSpPr>
        <p:spPr bwMode="auto">
          <a:xfrm>
            <a:off x="6786563" y="2643188"/>
            <a:ext cx="19288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ru-RU" altLang="ru-RU" sz="2800" b="1"/>
              <a:t>5 - 3 = 2</a:t>
            </a:r>
          </a:p>
        </p:txBody>
      </p:sp>
      <p:sp>
        <p:nvSpPr>
          <p:cNvPr id="33808" name="Text Box 16"/>
          <p:cNvSpPr txBox="1">
            <a:spLocks noChangeArrowheads="1"/>
          </p:cNvSpPr>
          <p:nvPr/>
        </p:nvSpPr>
        <p:spPr bwMode="auto">
          <a:xfrm>
            <a:off x="6786563" y="3429000"/>
            <a:ext cx="19288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ru-RU" altLang="ru-RU" sz="2800" b="1"/>
              <a:t>5 - 2 = 3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8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8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8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8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55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68" dur="1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9" dur="1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70" dur="1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55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73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4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75" dur="1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55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78" dur="1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9" dur="1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80" dur="10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38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38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55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91" dur="10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2" dur="10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93" dur="10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55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96" dur="1000" fill="hold"/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7" dur="1000" fill="hold"/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98" dur="1000"/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55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101" dur="10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2" dur="10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103" dur="10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38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38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55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128" dur="1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9" dur="1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130" dur="10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55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133" dur="10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4" dur="10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135" dur="10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 nodeType="clickPar">
                      <p:stCondLst>
                        <p:cond delay="indefinite"/>
                      </p:stCondLst>
                      <p:childTnLst>
                        <p:par>
                          <p:cTn id="1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3" presetID="55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144" dur="10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5" dur="10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146" dur="10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 nodeType="clickPar">
                      <p:stCondLst>
                        <p:cond delay="indefinite"/>
                      </p:stCondLst>
                      <p:childTnLst>
                        <p:par>
                          <p:cTn id="1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55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159" dur="10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0" dur="10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161" dur="10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 nodeType="clickPar">
                      <p:stCondLst>
                        <p:cond delay="indefinite"/>
                      </p:stCondLst>
                      <p:childTnLst>
                        <p:par>
                          <p:cTn id="1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38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38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 nodeType="clickPar">
                      <p:stCondLst>
                        <p:cond delay="indefinite"/>
                      </p:stCondLst>
                      <p:childTnLst>
                        <p:par>
                          <p:cTn id="1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338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338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 nodeType="clickPar">
                      <p:stCondLst>
                        <p:cond delay="indefinite"/>
                      </p:stCondLst>
                      <p:childTnLst>
                        <p:par>
                          <p:cTn id="1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338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338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 Box 1"/>
          <p:cNvSpPr txBox="1">
            <a:spLocks noChangeArrowheads="1"/>
          </p:cNvSpPr>
          <p:nvPr/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6866" name="Group 2"/>
          <p:cNvGrpSpPr>
            <a:grpSpLocks/>
          </p:cNvGrpSpPr>
          <p:nvPr/>
        </p:nvGrpSpPr>
        <p:grpSpPr bwMode="auto">
          <a:xfrm>
            <a:off x="642938" y="1714500"/>
            <a:ext cx="8310562" cy="4498975"/>
            <a:chOff x="405" y="1080"/>
            <a:chExt cx="5235" cy="2834"/>
          </a:xfrm>
        </p:grpSpPr>
        <p:pic>
          <p:nvPicPr>
            <p:cNvPr id="3686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" y="1080"/>
              <a:ext cx="5235" cy="28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36868" name="Text Box 4"/>
            <p:cNvSpPr txBox="1">
              <a:spLocks noChangeArrowheads="1"/>
            </p:cNvSpPr>
            <p:nvPr/>
          </p:nvSpPr>
          <p:spPr bwMode="auto">
            <a:xfrm>
              <a:off x="405" y="1080"/>
              <a:ext cx="5235" cy="28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 Box 1"/>
          <p:cNvSpPr txBox="1">
            <a:spLocks noChangeArrowheads="1"/>
          </p:cNvSpPr>
          <p:nvPr/>
        </p:nvSpPr>
        <p:spPr bwMode="auto">
          <a:xfrm>
            <a:off x="1000125" y="285750"/>
            <a:ext cx="7772400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ru-RU" altLang="ru-RU" sz="3200" b="1" dirty="0">
                <a:latin typeface="Tahoma" panose="020B0604030504040204" pitchFamily="34" charset="0"/>
              </a:rPr>
              <a:t>     </a:t>
            </a:r>
            <a:r>
              <a:rPr lang="ru-RU" altLang="ru-RU" sz="3200" b="1" dirty="0">
                <a:latin typeface="Arial" pitchFamily="34" charset="0"/>
                <a:cs typeface="Arial" pitchFamily="34" charset="0"/>
              </a:rPr>
              <a:t>С целью выработки навыков:</a:t>
            </a:r>
          </a:p>
        </p:txBody>
      </p:sp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714375" y="1214438"/>
            <a:ext cx="7929563" cy="567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700"/>
              </a:spcBef>
              <a:buClr>
                <a:srgbClr val="3333CC"/>
              </a:buClr>
              <a:buSzPct val="60000"/>
              <a:buFont typeface="Wingdings" panose="05000000000000000000" pitchFamily="2" charset="2"/>
              <a:buChar char=""/>
            </a:pPr>
            <a:r>
              <a:rPr lang="ru-RU" altLang="ru-RU" sz="2800" dirty="0">
                <a:cs typeface="Times New Roman" panose="02020603050405020304" pitchFamily="18" charset="0"/>
              </a:rPr>
              <a:t> </a:t>
            </a:r>
            <a:r>
              <a:rPr lang="ru-RU" altLang="ru-RU" sz="2800" dirty="0">
                <a:latin typeface="Arial" pitchFamily="34" charset="0"/>
                <a:cs typeface="Arial" pitchFamily="34" charset="0"/>
              </a:rPr>
              <a:t>Устный счет;</a:t>
            </a:r>
          </a:p>
          <a:p>
            <a:pPr>
              <a:spcBef>
                <a:spcPts val="700"/>
              </a:spcBef>
              <a:buClr>
                <a:srgbClr val="3333CC"/>
              </a:buClr>
              <a:buSzPct val="60000"/>
              <a:buFont typeface="Wingdings" panose="05000000000000000000" pitchFamily="2" charset="2"/>
              <a:buChar char=""/>
            </a:pPr>
            <a:r>
              <a:rPr lang="ru-RU" altLang="ru-RU" sz="2800" dirty="0">
                <a:latin typeface="Arial" pitchFamily="34" charset="0"/>
                <a:cs typeface="Arial" pitchFamily="34" charset="0"/>
              </a:rPr>
              <a:t>Игры:  </a:t>
            </a:r>
            <a:r>
              <a:rPr lang="ru-RU" altLang="ru-RU" sz="2800" dirty="0" smtClean="0">
                <a:latin typeface="Arial" pitchFamily="34" charset="0"/>
                <a:cs typeface="Arial" pitchFamily="34" charset="0"/>
              </a:rPr>
              <a:t>«Молчанка</a:t>
            </a:r>
            <a:r>
              <a:rPr lang="ru-RU" altLang="ru-RU" sz="2800" dirty="0">
                <a:latin typeface="Arial" pitchFamily="34" charset="0"/>
                <a:cs typeface="Arial" pitchFamily="34" charset="0"/>
              </a:rPr>
              <a:t>», </a:t>
            </a:r>
            <a:r>
              <a:rPr lang="ru-RU" altLang="ru-RU" sz="2800" dirty="0" smtClean="0">
                <a:latin typeface="Arial" pitchFamily="34" charset="0"/>
                <a:cs typeface="Arial" pitchFamily="34" charset="0"/>
              </a:rPr>
              <a:t>«Эстафета</a:t>
            </a:r>
            <a:r>
              <a:rPr lang="ru-RU" altLang="ru-RU" sz="2800" dirty="0">
                <a:latin typeface="Arial" pitchFamily="34" charset="0"/>
                <a:cs typeface="Arial" pitchFamily="34" charset="0"/>
              </a:rPr>
              <a:t>»,  </a:t>
            </a:r>
            <a:r>
              <a:rPr lang="ru-RU" altLang="ru-RU" sz="2800" dirty="0" smtClean="0">
                <a:latin typeface="Arial" pitchFamily="34" charset="0"/>
                <a:cs typeface="Arial" pitchFamily="34" charset="0"/>
              </a:rPr>
              <a:t>«Лесенка</a:t>
            </a:r>
            <a:r>
              <a:rPr lang="ru-RU" altLang="ru-RU" sz="2800" dirty="0">
                <a:latin typeface="Arial" pitchFamily="34" charset="0"/>
                <a:cs typeface="Arial" pitchFamily="34" charset="0"/>
              </a:rPr>
              <a:t>» ,</a:t>
            </a:r>
          </a:p>
          <a:p>
            <a:pPr>
              <a:spcBef>
                <a:spcPts val="700"/>
              </a:spcBef>
              <a:buClrTx/>
              <a:buSzPct val="60000"/>
              <a:buFontTx/>
              <a:buNone/>
            </a:pPr>
            <a:r>
              <a:rPr lang="ru-RU" altLang="ru-RU" sz="2800" dirty="0">
                <a:latin typeface="Arial" pitchFamily="34" charset="0"/>
                <a:cs typeface="Arial" pitchFamily="34" charset="0"/>
              </a:rPr>
              <a:t> « </a:t>
            </a:r>
            <a:r>
              <a:rPr lang="ru-RU" altLang="ru-RU" sz="2800" dirty="0" smtClean="0">
                <a:latin typeface="Arial" pitchFamily="34" charset="0"/>
                <a:cs typeface="Arial" pitchFamily="34" charset="0"/>
              </a:rPr>
              <a:t>Круговые </a:t>
            </a:r>
            <a:r>
              <a:rPr lang="ru-RU" altLang="ru-RU" sz="2800" dirty="0">
                <a:latin typeface="Arial" pitchFamily="34" charset="0"/>
                <a:cs typeface="Arial" pitchFamily="34" charset="0"/>
              </a:rPr>
              <a:t>примеры» и др.;</a:t>
            </a:r>
          </a:p>
          <a:p>
            <a:pPr>
              <a:spcBef>
                <a:spcPts val="700"/>
              </a:spcBef>
              <a:buClr>
                <a:srgbClr val="3333CC"/>
              </a:buClr>
              <a:buSzPct val="60000"/>
              <a:buFont typeface="Wingdings" panose="05000000000000000000" pitchFamily="2" charset="2"/>
              <a:buChar char=""/>
            </a:pPr>
            <a:r>
              <a:rPr lang="ru-RU" altLang="ru-RU" sz="2800" dirty="0">
                <a:latin typeface="Arial" pitchFamily="34" charset="0"/>
                <a:cs typeface="Arial" pitchFamily="34" charset="0"/>
              </a:rPr>
              <a:t>М</a:t>
            </a:r>
            <a:r>
              <a:rPr lang="ru-RU" altLang="ru-RU" sz="2800" dirty="0" smtClean="0">
                <a:latin typeface="Arial" pitchFamily="34" charset="0"/>
                <a:cs typeface="Arial" pitchFamily="34" charset="0"/>
              </a:rPr>
              <a:t>атематические </a:t>
            </a:r>
            <a:r>
              <a:rPr lang="ru-RU" altLang="ru-RU" sz="2800" dirty="0">
                <a:latin typeface="Arial" pitchFamily="34" charset="0"/>
                <a:cs typeface="Arial" pitchFamily="34" charset="0"/>
              </a:rPr>
              <a:t>диктанты;</a:t>
            </a:r>
          </a:p>
          <a:p>
            <a:pPr>
              <a:spcBef>
                <a:spcPts val="700"/>
              </a:spcBef>
              <a:buClr>
                <a:srgbClr val="3333CC"/>
              </a:buClr>
              <a:buSzPct val="60000"/>
              <a:buFont typeface="Wingdings" panose="05000000000000000000" pitchFamily="2" charset="2"/>
              <a:buChar char=""/>
            </a:pPr>
            <a:r>
              <a:rPr lang="ru-RU" altLang="ru-RU" sz="2800" dirty="0">
                <a:latin typeface="Arial" pitchFamily="34" charset="0"/>
                <a:cs typeface="Arial" pitchFamily="34" charset="0"/>
              </a:rPr>
              <a:t>Разнообразные письменные упражнения;</a:t>
            </a:r>
          </a:p>
          <a:p>
            <a:pPr>
              <a:spcBef>
                <a:spcPts val="700"/>
              </a:spcBef>
              <a:buClr>
                <a:srgbClr val="3333CC"/>
              </a:buClr>
              <a:buSzPct val="60000"/>
              <a:buFont typeface="Wingdings" panose="05000000000000000000" pitchFamily="2" charset="2"/>
              <a:buChar char=""/>
            </a:pPr>
            <a:r>
              <a:rPr lang="ru-RU" altLang="ru-RU" sz="2800" dirty="0">
                <a:latin typeface="Arial" pitchFamily="34" charset="0"/>
                <a:cs typeface="Arial" pitchFamily="34" charset="0"/>
              </a:rPr>
              <a:t>Задания творческого характера:</a:t>
            </a:r>
          </a:p>
          <a:p>
            <a:pPr marL="457200" indent="-457200">
              <a:spcBef>
                <a:spcPts val="700"/>
              </a:spcBef>
              <a:buClr>
                <a:srgbClr val="3333CC"/>
              </a:buClr>
              <a:buSzPct val="60000"/>
              <a:buFont typeface="Wingdings" pitchFamily="2" charset="2"/>
              <a:buChar char="Ø"/>
            </a:pPr>
            <a:r>
              <a:rPr lang="ru-RU" altLang="ru-RU" sz="2800" dirty="0" smtClean="0">
                <a:latin typeface="Arial" pitchFamily="34" charset="0"/>
                <a:cs typeface="Arial" pitchFamily="34" charset="0"/>
              </a:rPr>
              <a:t>составь </a:t>
            </a:r>
            <a:r>
              <a:rPr lang="ru-RU" altLang="ru-RU" sz="2800" dirty="0">
                <a:latin typeface="Arial" pitchFamily="34" charset="0"/>
                <a:cs typeface="Arial" pitchFamily="34" charset="0"/>
              </a:rPr>
              <a:t>примеры, задачи</a:t>
            </a:r>
            <a:r>
              <a:rPr lang="ru-RU" altLang="ru-RU" sz="2800" dirty="0" smtClean="0">
                <a:latin typeface="Arial" pitchFamily="34" charset="0"/>
                <a:cs typeface="Arial" pitchFamily="34" charset="0"/>
              </a:rPr>
              <a:t>,</a:t>
            </a:r>
            <a:endParaRPr lang="ru-RU" altLang="ru-RU" sz="28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spcBef>
                <a:spcPts val="700"/>
              </a:spcBef>
              <a:buClr>
                <a:srgbClr val="3333CC"/>
              </a:buClr>
              <a:buSzPct val="60000"/>
              <a:buFont typeface="Wingdings" pitchFamily="2" charset="2"/>
              <a:buChar char="Ø"/>
            </a:pPr>
            <a:r>
              <a:rPr lang="ru-RU" altLang="ru-RU" sz="2800" dirty="0" smtClean="0">
                <a:latin typeface="Arial" pitchFamily="34" charset="0"/>
                <a:cs typeface="Arial" pitchFamily="34" charset="0"/>
              </a:rPr>
              <a:t>найди </a:t>
            </a:r>
            <a:r>
              <a:rPr lang="ru-RU" altLang="ru-RU" sz="2800" dirty="0">
                <a:latin typeface="Arial" pitchFamily="34" charset="0"/>
                <a:cs typeface="Arial" pitchFamily="34" charset="0"/>
              </a:rPr>
              <a:t>и исправь ошибку,</a:t>
            </a:r>
          </a:p>
          <a:p>
            <a:pPr marL="514350" indent="-514350">
              <a:spcBef>
                <a:spcPts val="700"/>
              </a:spcBef>
              <a:buClr>
                <a:srgbClr val="3333CC"/>
              </a:buClr>
              <a:buSzPct val="60000"/>
              <a:buFont typeface="Wingdings" pitchFamily="2" charset="2"/>
              <a:buChar char="Ø"/>
            </a:pPr>
            <a:r>
              <a:rPr lang="ru-RU" altLang="ru-RU" sz="2800" dirty="0" smtClean="0">
                <a:latin typeface="Arial" pitchFamily="34" charset="0"/>
                <a:cs typeface="Arial" pitchFamily="34" charset="0"/>
              </a:rPr>
              <a:t>вставь </a:t>
            </a:r>
            <a:r>
              <a:rPr lang="ru-RU" altLang="ru-RU" sz="2800" dirty="0">
                <a:latin typeface="Arial" pitchFamily="34" charset="0"/>
                <a:cs typeface="Arial" pitchFamily="34" charset="0"/>
              </a:rPr>
              <a:t>пропущенное число и т.д</a:t>
            </a:r>
            <a:r>
              <a:rPr lang="ru-RU" altLang="ru-RU" sz="2800" dirty="0"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ts val="700"/>
              </a:spcBef>
              <a:buClrTx/>
              <a:buSzPct val="60000"/>
              <a:buFontTx/>
              <a:buNone/>
            </a:pPr>
            <a:endParaRPr lang="ru-RU" altLang="ru-RU" sz="2800" dirty="0">
              <a:cs typeface="Times New Roman" panose="02020603050405020304" pitchFamily="18" charset="0"/>
            </a:endParaRPr>
          </a:p>
          <a:p>
            <a:pPr>
              <a:spcBef>
                <a:spcPts val="700"/>
              </a:spcBef>
              <a:buClr>
                <a:srgbClr val="3333CC"/>
              </a:buClr>
              <a:buSzPct val="60000"/>
              <a:buFont typeface="Wingdings" panose="05000000000000000000" pitchFamily="2" charset="2"/>
              <a:buNone/>
            </a:pPr>
            <a:endParaRPr lang="ru-RU" altLang="ru-RU" sz="2800" dirty="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14313"/>
            <a:ext cx="8618860" cy="1126455"/>
          </a:xfrm>
        </p:spPr>
        <p:txBody>
          <a:bodyPr/>
          <a:lstStyle/>
          <a:p>
            <a:r>
              <a:rPr lang="ru-RU" sz="3600" b="1" i="1" dirty="0" smtClean="0">
                <a:latin typeface="Arial" pitchFamily="34" charset="0"/>
                <a:cs typeface="Arial" pitchFamily="34" charset="0"/>
              </a:rPr>
              <a:t>Устный счёт- гимнастика ума.</a:t>
            </a:r>
            <a:endParaRPr lang="ru-RU" sz="36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12777"/>
            <a:ext cx="8629972" cy="5205512"/>
          </a:xfrm>
        </p:spPr>
        <p:txBody>
          <a:bodyPr/>
          <a:lstStyle/>
          <a:p>
            <a:pPr marR="180340" algn="just">
              <a:lnSpc>
                <a:spcPct val="150000"/>
              </a:lnSpc>
              <a:spcAft>
                <a:spcPts val="0"/>
              </a:spcAft>
            </a:pPr>
            <a:r>
              <a:rPr lang="ru-RU" sz="1800" b="1" dirty="0">
                <a:latin typeface="Arial" pitchFamily="34" charset="0"/>
                <a:ea typeface="Times New Roman"/>
                <a:cs typeface="Arial" pitchFamily="34" charset="0"/>
              </a:rPr>
              <a:t>СЛОЖЕНИЕ</a:t>
            </a:r>
            <a:endParaRPr lang="ru-RU" sz="1800" dirty="0">
              <a:latin typeface="Arial" pitchFamily="34" charset="0"/>
              <a:ea typeface="Calibri"/>
              <a:cs typeface="Arial" pitchFamily="34" charset="0"/>
            </a:endParaRPr>
          </a:p>
          <a:p>
            <a:pPr marR="180340" algn="just">
              <a:lnSpc>
                <a:spcPct val="150000"/>
              </a:lnSpc>
              <a:spcAft>
                <a:spcPts val="0"/>
              </a:spcAft>
            </a:pPr>
            <a:r>
              <a:rPr lang="ru-RU" sz="1800" dirty="0">
                <a:latin typeface="Arial" pitchFamily="34" charset="0"/>
                <a:ea typeface="Times New Roman"/>
                <a:cs typeface="Arial" pitchFamily="34" charset="0"/>
              </a:rPr>
              <a:t>Основное правило для выполнения сложения в уме звучит так:</a:t>
            </a:r>
            <a:endParaRPr lang="ru-RU" sz="1800" dirty="0">
              <a:latin typeface="Arial" pitchFamily="34" charset="0"/>
              <a:ea typeface="Calibri"/>
              <a:cs typeface="Arial" pitchFamily="34" charset="0"/>
            </a:endParaRPr>
          </a:p>
          <a:p>
            <a:pPr marR="180340" algn="just">
              <a:lnSpc>
                <a:spcPct val="150000"/>
              </a:lnSpc>
              <a:spcAft>
                <a:spcPts val="0"/>
              </a:spcAft>
            </a:pPr>
            <a:r>
              <a:rPr lang="ru-RU" sz="1800" dirty="0">
                <a:latin typeface="Arial" pitchFamily="34" charset="0"/>
                <a:ea typeface="Times New Roman"/>
                <a:cs typeface="Arial" pitchFamily="34" charset="0"/>
              </a:rPr>
              <a:t>Чтобы прибавить к числу 9, прибавьте к нему 10 и отнимите 1;чтобы прибавить 8, прибавьте 10 и отнимите 2; чтобы прибавить 7, прибавьте10 и отнимите 3 и т.д. Например:</a:t>
            </a:r>
            <a:endParaRPr lang="ru-RU" sz="1800" dirty="0">
              <a:latin typeface="Arial" pitchFamily="34" charset="0"/>
              <a:ea typeface="Calibri"/>
              <a:cs typeface="Arial" pitchFamily="34" charset="0"/>
            </a:endParaRPr>
          </a:p>
          <a:p>
            <a:pPr marR="180340" algn="just">
              <a:lnSpc>
                <a:spcPct val="150000"/>
              </a:lnSpc>
              <a:spcAft>
                <a:spcPts val="0"/>
              </a:spcAft>
            </a:pPr>
            <a:r>
              <a:rPr lang="ru-RU" sz="1800" dirty="0">
                <a:latin typeface="Arial" pitchFamily="34" charset="0"/>
                <a:ea typeface="Times New Roman"/>
                <a:cs typeface="Arial" pitchFamily="34" charset="0"/>
              </a:rPr>
              <a:t>56+8=56+10-2=64;</a:t>
            </a:r>
            <a:endParaRPr lang="ru-RU" sz="1800" dirty="0">
              <a:latin typeface="Arial" pitchFamily="34" charset="0"/>
              <a:ea typeface="Calibri"/>
              <a:cs typeface="Arial" pitchFamily="34" charset="0"/>
            </a:endParaRPr>
          </a:p>
          <a:p>
            <a:pPr marR="180340" algn="just">
              <a:lnSpc>
                <a:spcPct val="150000"/>
              </a:lnSpc>
              <a:spcAft>
                <a:spcPts val="0"/>
              </a:spcAft>
            </a:pPr>
            <a:r>
              <a:rPr lang="ru-RU" sz="1800" dirty="0">
                <a:latin typeface="Arial" pitchFamily="34" charset="0"/>
                <a:ea typeface="Times New Roman"/>
                <a:cs typeface="Arial" pitchFamily="34" charset="0"/>
              </a:rPr>
              <a:t>65+9=65+10-1=74.</a:t>
            </a:r>
            <a:endParaRPr lang="ru-RU" sz="1800" dirty="0">
              <a:latin typeface="Arial" pitchFamily="34" charset="0"/>
              <a:ea typeface="Calibri"/>
              <a:cs typeface="Arial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20715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548680"/>
            <a:ext cx="7791450" cy="792088"/>
          </a:xfrm>
        </p:spPr>
        <p:txBody>
          <a:bodyPr/>
          <a:lstStyle/>
          <a:p>
            <a:r>
              <a:rPr lang="ru-RU" sz="3200" dirty="0" smtClean="0"/>
              <a:t>Сложение в уме двузначных чисел.</a:t>
            </a:r>
            <a:endParaRPr lang="ru-RU" sz="32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187624" y="1556792"/>
            <a:ext cx="7621860" cy="4989488"/>
          </a:xfrm>
        </p:spPr>
        <p:txBody>
          <a:bodyPr/>
          <a:lstStyle/>
          <a:p>
            <a:pPr marR="180340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latin typeface="Arial" pitchFamily="34" charset="0"/>
                <a:ea typeface="Times New Roman"/>
                <a:cs typeface="Arial" pitchFamily="34" charset="0"/>
              </a:rPr>
              <a:t>Если </a:t>
            </a:r>
            <a:r>
              <a:rPr lang="ru-RU" sz="2000" dirty="0">
                <a:latin typeface="Arial" pitchFamily="34" charset="0"/>
                <a:ea typeface="Times New Roman"/>
                <a:cs typeface="Arial" pitchFamily="34" charset="0"/>
              </a:rPr>
              <a:t>цифра единиц в  прибавляемом числе больше5, то число необходимо округлить в сторону увеличения, а затем вычесть ошибку округления из полученной суммы.  Если же цифра единиц меньше, то прибавляем сначала десятки, а потом единицы. </a:t>
            </a:r>
            <a:endParaRPr lang="ru-RU" sz="2000" dirty="0" smtClean="0">
              <a:latin typeface="Arial" pitchFamily="34" charset="0"/>
              <a:ea typeface="Times New Roman"/>
              <a:cs typeface="Arial" pitchFamily="34" charset="0"/>
            </a:endParaRPr>
          </a:p>
          <a:p>
            <a:pPr marR="180340"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 smtClean="0">
                <a:latin typeface="Arial" pitchFamily="34" charset="0"/>
                <a:ea typeface="Times New Roman"/>
                <a:cs typeface="Arial" pitchFamily="34" charset="0"/>
              </a:rPr>
              <a:t>Например</a:t>
            </a:r>
            <a:r>
              <a:rPr lang="ru-RU" sz="2000" b="1" dirty="0">
                <a:latin typeface="Arial" pitchFamily="34" charset="0"/>
                <a:ea typeface="Times New Roman"/>
                <a:cs typeface="Arial" pitchFamily="34" charset="0"/>
              </a:rPr>
              <a:t>:</a:t>
            </a:r>
            <a:endParaRPr lang="ru-RU" sz="2000" b="1" dirty="0">
              <a:latin typeface="Arial" pitchFamily="34" charset="0"/>
              <a:ea typeface="Calibri"/>
              <a:cs typeface="Arial" pitchFamily="34" charset="0"/>
            </a:endParaRPr>
          </a:p>
          <a:p>
            <a:pPr marR="180340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Arial" pitchFamily="34" charset="0"/>
                <a:ea typeface="Times New Roman"/>
                <a:cs typeface="Arial" pitchFamily="34" charset="0"/>
              </a:rPr>
              <a:t>34+48=34+50-2=82;</a:t>
            </a:r>
            <a:endParaRPr lang="ru-RU" sz="2000" dirty="0">
              <a:latin typeface="Arial" pitchFamily="34" charset="0"/>
              <a:ea typeface="Calibri"/>
              <a:cs typeface="Arial" pitchFamily="34" charset="0"/>
            </a:endParaRPr>
          </a:p>
          <a:p>
            <a:pPr marR="180340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Arial" pitchFamily="34" charset="0"/>
                <a:ea typeface="Times New Roman"/>
                <a:cs typeface="Arial" pitchFamily="34" charset="0"/>
              </a:rPr>
              <a:t>27+31=27+30+1=58.</a:t>
            </a:r>
            <a:endParaRPr lang="ru-RU" sz="2000" dirty="0">
              <a:latin typeface="Arial" pitchFamily="34" charset="0"/>
              <a:ea typeface="Calibri"/>
              <a:cs typeface="Arial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71506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Складываем трёхзначные числа.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18034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Arial" pitchFamily="34" charset="0"/>
                <a:ea typeface="Times New Roman"/>
                <a:cs typeface="Arial" pitchFamily="34" charset="0"/>
              </a:rPr>
              <a:t>Складываем слева </a:t>
            </a:r>
            <a:r>
              <a:rPr lang="ru-RU" dirty="0" smtClean="0">
                <a:latin typeface="Arial" pitchFamily="34" charset="0"/>
                <a:ea typeface="Times New Roman"/>
                <a:cs typeface="Arial" pitchFamily="34" charset="0"/>
              </a:rPr>
              <a:t>направо</a:t>
            </a:r>
            <a:r>
              <a:rPr lang="ru-RU" dirty="0">
                <a:latin typeface="Arial" pitchFamily="34" charset="0"/>
                <a:ea typeface="Times New Roman"/>
                <a:cs typeface="Arial" pitchFamily="34" charset="0"/>
              </a:rPr>
              <a:t>, то есть сначала сотни, потом десятки, а затем единицы. </a:t>
            </a:r>
            <a:r>
              <a:rPr lang="ru-RU" b="1" dirty="0">
                <a:latin typeface="Arial" pitchFamily="34" charset="0"/>
                <a:ea typeface="Times New Roman"/>
                <a:cs typeface="Arial" pitchFamily="34" charset="0"/>
              </a:rPr>
              <a:t>Например:</a:t>
            </a:r>
            <a:endParaRPr lang="ru-RU" b="1" dirty="0">
              <a:latin typeface="Arial" pitchFamily="34" charset="0"/>
              <a:ea typeface="Calibri"/>
              <a:cs typeface="Arial" pitchFamily="34" charset="0"/>
            </a:endParaRPr>
          </a:p>
          <a:p>
            <a:pPr marR="18034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Arial" pitchFamily="34" charset="0"/>
                <a:ea typeface="Times New Roman"/>
                <a:cs typeface="Arial" pitchFamily="34" charset="0"/>
              </a:rPr>
              <a:t>359+523= 300+500+50+20+9+3=882;</a:t>
            </a:r>
            <a:endParaRPr lang="ru-RU" dirty="0">
              <a:latin typeface="Arial" pitchFamily="34" charset="0"/>
              <a:ea typeface="Calibri"/>
              <a:cs typeface="Arial" pitchFamily="34" charset="0"/>
            </a:endParaRPr>
          </a:p>
          <a:p>
            <a:pPr marR="18034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Arial" pitchFamily="34" charset="0"/>
                <a:ea typeface="Times New Roman"/>
                <a:cs typeface="Arial" pitchFamily="34" charset="0"/>
              </a:rPr>
              <a:t>456+298=400+200+50+90+6+8=754.</a:t>
            </a:r>
            <a:endParaRPr lang="ru-RU" dirty="0">
              <a:latin typeface="Arial" pitchFamily="34" charset="0"/>
              <a:ea typeface="Calibri"/>
              <a:cs typeface="Arial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66848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Вычитание</a:t>
            </a:r>
            <a:endParaRPr lang="ru-RU" sz="32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27584" y="1772817"/>
            <a:ext cx="8125916" cy="4845472"/>
          </a:xfrm>
        </p:spPr>
        <p:txBody>
          <a:bodyPr/>
          <a:lstStyle/>
          <a:p>
            <a:pPr marR="180340"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latin typeface="Arial" pitchFamily="34" charset="0"/>
                <a:ea typeface="Times New Roman"/>
                <a:cs typeface="Arial" pitchFamily="34" charset="0"/>
              </a:rPr>
              <a:t>Чтобы </a:t>
            </a:r>
            <a:r>
              <a:rPr lang="ru-RU" dirty="0">
                <a:latin typeface="Arial" pitchFamily="34" charset="0"/>
                <a:ea typeface="Times New Roman"/>
                <a:cs typeface="Arial" pitchFamily="34" charset="0"/>
              </a:rPr>
              <a:t>вычесть два числа в уме, нужно округлить вычитаемое, а затем подкорректируйте полученный ответ.</a:t>
            </a:r>
            <a:endParaRPr lang="ru-RU" sz="2800" dirty="0">
              <a:latin typeface="Arial" pitchFamily="34" charset="0"/>
              <a:ea typeface="Calibri"/>
              <a:cs typeface="Arial" pitchFamily="34" charset="0"/>
            </a:endParaRPr>
          </a:p>
          <a:p>
            <a:pPr marR="18034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Arial" pitchFamily="34" charset="0"/>
                <a:ea typeface="Times New Roman"/>
                <a:cs typeface="Arial" pitchFamily="34" charset="0"/>
              </a:rPr>
              <a:t>56-9=56-10+1=47;</a:t>
            </a:r>
            <a:endParaRPr lang="ru-RU" sz="2800" dirty="0">
              <a:latin typeface="Arial" pitchFamily="34" charset="0"/>
              <a:ea typeface="Calibri"/>
              <a:cs typeface="Arial" pitchFamily="34" charset="0"/>
            </a:endParaRPr>
          </a:p>
          <a:p>
            <a:pPr marR="18034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Arial" pitchFamily="34" charset="0"/>
                <a:ea typeface="Times New Roman"/>
                <a:cs typeface="Arial" pitchFamily="34" charset="0"/>
              </a:rPr>
              <a:t>436-87=436-100+13=349.</a:t>
            </a:r>
            <a:endParaRPr lang="ru-RU" sz="2800" dirty="0">
              <a:latin typeface="Arial" pitchFamily="34" charset="0"/>
              <a:ea typeface="Calibri"/>
              <a:cs typeface="Arial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03119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1560" y="2745736"/>
            <a:ext cx="7488832" cy="2527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34620"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А.И. Гольденберг (математик-методист) в своей работе  «Беседы по счислению» писал: </a:t>
            </a:r>
            <a:endParaRPr lang="ru-RU" sz="2800" b="1" i="1" dirty="0" smtClean="0">
              <a:solidFill>
                <a:srgbClr val="000000"/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R="134620"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«</a:t>
            </a:r>
            <a:r>
              <a:rPr lang="ru-RU" sz="2800" b="1" i="1" dirty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Устные вычисления творческие, а письменные – скованные». </a:t>
            </a:r>
            <a:endParaRPr lang="ru-RU" sz="2800" b="1" i="1" dirty="0">
              <a:effectLst/>
              <a:latin typeface="Arial" pitchFamily="34" charset="0"/>
              <a:ea typeface="Calibri"/>
              <a:cs typeface="Arial" pitchFamily="34" charset="0"/>
            </a:endParaRPr>
          </a:p>
        </p:txBody>
      </p:sp>
      <p:pic>
        <p:nvPicPr>
          <p:cNvPr id="7" name="Picture 2" descr="http://pavlovkashkola.ucoz.ru/_tbkp/math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258276"/>
            <a:ext cx="2592288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6205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1"/>
          <p:cNvSpPr txBox="1">
            <a:spLocks noChangeArrowheads="1"/>
          </p:cNvSpPr>
          <p:nvPr/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ru-RU" altLang="ru-RU" sz="4400">
                <a:solidFill>
                  <a:srgbClr val="FF9900"/>
                </a:solidFill>
                <a:latin typeface="Tahoma" panose="020B0604030504040204" pitchFamily="34" charset="0"/>
              </a:rPr>
              <a:t>Вычислительное   умение</a:t>
            </a:r>
          </a:p>
        </p:txBody>
      </p:sp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800"/>
              </a:spcBef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</a:pPr>
            <a:r>
              <a:rPr lang="ru-RU" altLang="ru-RU" sz="3200" b="1" i="1" dirty="0">
                <a:latin typeface="Arial" pitchFamily="34" charset="0"/>
                <a:cs typeface="Arial" pitchFamily="34" charset="0"/>
              </a:rPr>
              <a:t>Вычислительное умение</a:t>
            </a:r>
            <a:r>
              <a:rPr lang="ru-RU" altLang="ru-RU" sz="3200" dirty="0">
                <a:latin typeface="Arial" pitchFamily="34" charset="0"/>
                <a:cs typeface="Arial" pitchFamily="34" charset="0"/>
              </a:rPr>
              <a:t> – это развернутое осуществление действия, в котором каждая операция осознается и контролируется. Вычислительное умение предполагает усвоение вычислительного приема.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ru-RU" altLang="ru-RU" sz="4400">
                <a:solidFill>
                  <a:srgbClr val="333399"/>
                </a:solidFill>
                <a:latin typeface="Tahoma" panose="020B0604030504040204" pitchFamily="34" charset="0"/>
              </a:rPr>
              <a:t>Вычислительный  прием</a:t>
            </a:r>
            <a:br>
              <a:rPr lang="ru-RU" altLang="ru-RU" sz="4400">
                <a:solidFill>
                  <a:srgbClr val="333399"/>
                </a:solidFill>
                <a:latin typeface="Tahoma" panose="020B0604030504040204" pitchFamily="34" charset="0"/>
              </a:rPr>
            </a:br>
            <a:endParaRPr lang="ru-RU" altLang="ru-RU" sz="4400">
              <a:solidFill>
                <a:srgbClr val="333399"/>
              </a:solidFill>
              <a:latin typeface="Tahoma" panose="020B0604030504040204" pitchFamily="34" charset="0"/>
            </a:endParaRPr>
          </a:p>
        </p:txBody>
      </p:sp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457200" y="1341438"/>
            <a:ext cx="8218488" cy="527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800"/>
              </a:spcBef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</a:pPr>
            <a:r>
              <a:rPr lang="ru-RU" altLang="ru-RU" sz="3200" b="1" dirty="0">
                <a:latin typeface="Arial" pitchFamily="34" charset="0"/>
                <a:cs typeface="Arial" pitchFamily="34" charset="0"/>
              </a:rPr>
              <a:t>Вычислительный прием</a:t>
            </a:r>
            <a:r>
              <a:rPr lang="ru-RU" altLang="ru-RU" sz="3200" dirty="0">
                <a:latin typeface="Arial" pitchFamily="34" charset="0"/>
                <a:cs typeface="Arial" pitchFamily="34" charset="0"/>
              </a:rPr>
              <a:t>  -  это способ получения результата. </a:t>
            </a:r>
          </a:p>
          <a:p>
            <a:pPr>
              <a:spcBef>
                <a:spcPts val="800"/>
              </a:spcBef>
              <a:buClrTx/>
              <a:buSzPct val="60000"/>
              <a:buFontTx/>
              <a:buNone/>
            </a:pPr>
            <a:endParaRPr lang="ru-RU" altLang="ru-RU" sz="3200" dirty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800"/>
              </a:spcBef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</a:pPr>
            <a:r>
              <a:rPr lang="ru-RU" altLang="ru-RU" sz="3200" b="1" dirty="0">
                <a:latin typeface="Arial" pitchFamily="34" charset="0"/>
                <a:cs typeface="Arial" pitchFamily="34" charset="0"/>
              </a:rPr>
              <a:t>Вычислительный прием - это</a:t>
            </a:r>
            <a:r>
              <a:rPr lang="ru-RU" altLang="ru-RU" sz="3200" dirty="0">
                <a:latin typeface="Arial" pitchFamily="34" charset="0"/>
                <a:cs typeface="Arial" pitchFamily="34" charset="0"/>
              </a:rPr>
              <a:t> последовательность определенных действий над данными числами, выполнение которых приводит к нахождению числового значения данного выражения. </a:t>
            </a:r>
          </a:p>
          <a:p>
            <a:pPr>
              <a:spcBef>
                <a:spcPts val="800"/>
              </a:spcBef>
              <a:buClr>
                <a:srgbClr val="3333CC"/>
              </a:buClr>
              <a:buSzPct val="60000"/>
              <a:buFont typeface="Wingdings" panose="05000000000000000000" pitchFamily="2" charset="2"/>
              <a:buNone/>
            </a:pPr>
            <a:endParaRPr lang="ru-RU" altLang="ru-RU" sz="3200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ru-RU" altLang="ru-RU" sz="2800" b="1" dirty="0">
                <a:solidFill>
                  <a:srgbClr val="FF9900"/>
                </a:solidFill>
              </a:rPr>
              <a:t>Целесообразность методики обучения вычислительным приемам оценивается по следующим характеристикам:</a:t>
            </a:r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700"/>
              </a:spcBef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</a:pPr>
            <a:r>
              <a:rPr lang="ru-RU" altLang="ru-RU" sz="2800" b="1" dirty="0">
                <a:latin typeface="Tahoma" panose="020B0604030504040204" pitchFamily="34" charset="0"/>
              </a:rPr>
              <a:t>1) приемы должны допускать иллюстрацию с помощью наглядных пособий; </a:t>
            </a:r>
          </a:p>
          <a:p>
            <a:pPr>
              <a:spcBef>
                <a:spcPts val="700"/>
              </a:spcBef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</a:pPr>
            <a:r>
              <a:rPr lang="ru-RU" altLang="ru-RU" sz="2800" b="1" dirty="0">
                <a:latin typeface="Tahoma" panose="020B0604030504040204" pitchFamily="34" charset="0"/>
              </a:rPr>
              <a:t>2) количество приемов сложения и вычитания в пределах ста должно быть минимальным;</a:t>
            </a:r>
          </a:p>
          <a:p>
            <a:pPr>
              <a:spcBef>
                <a:spcPts val="700"/>
              </a:spcBef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</a:pPr>
            <a:r>
              <a:rPr lang="ru-RU" altLang="ru-RU" sz="2800" b="1" dirty="0">
                <a:latin typeface="Tahoma" panose="020B0604030504040204" pitchFamily="34" charset="0"/>
              </a:rPr>
              <a:t>3)  необходимость изучения того или иного приема — методически  обоснованной.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0" y="150813"/>
            <a:ext cx="8569325" cy="173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3600" b="1">
                <a:solidFill>
                  <a:srgbClr val="333399"/>
                </a:solidFill>
              </a:rPr>
              <a:t>Этапы формирования вычислительного навыка</a:t>
            </a:r>
            <a:br>
              <a:rPr lang="ru-RU" altLang="ru-RU" sz="3600" b="1">
                <a:solidFill>
                  <a:srgbClr val="333399"/>
                </a:solidFill>
              </a:rPr>
            </a:br>
            <a:endParaRPr lang="ru-RU" altLang="ru-RU" sz="3600" b="1">
              <a:solidFill>
                <a:srgbClr val="333399"/>
              </a:solidFill>
            </a:endParaRPr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468313" y="1844675"/>
            <a:ext cx="8415337" cy="537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700"/>
              </a:spcBef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</a:pPr>
            <a:r>
              <a:rPr lang="ru-RU" altLang="ru-RU" sz="2800">
                <a:latin typeface="Tahoma" panose="020B0604030504040204" pitchFamily="34" charset="0"/>
              </a:rPr>
              <a:t> </a:t>
            </a:r>
          </a:p>
          <a:p>
            <a:pPr>
              <a:spcBef>
                <a:spcPts val="700"/>
              </a:spcBef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</a:pPr>
            <a:r>
              <a:rPr lang="ru-RU" altLang="ru-RU" sz="2800">
                <a:latin typeface="Tahoma" panose="020B0604030504040204" pitchFamily="34" charset="0"/>
              </a:rPr>
              <a:t>подготовка учащихся к знакомству с вычислительным приемом;</a:t>
            </a:r>
          </a:p>
          <a:p>
            <a:pPr>
              <a:spcBef>
                <a:spcPts val="700"/>
              </a:spcBef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</a:pPr>
            <a:r>
              <a:rPr lang="ru-RU" altLang="ru-RU" sz="2800">
                <a:latin typeface="Tahoma" panose="020B0604030504040204" pitchFamily="34" charset="0"/>
              </a:rPr>
              <a:t> знакомство с вычислительным приемом;</a:t>
            </a:r>
          </a:p>
          <a:p>
            <a:pPr>
              <a:spcBef>
                <a:spcPts val="700"/>
              </a:spcBef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</a:pPr>
            <a:r>
              <a:rPr lang="ru-RU" altLang="ru-RU" sz="2800">
                <a:latin typeface="Tahoma" panose="020B0604030504040204" pitchFamily="34" charset="0"/>
              </a:rPr>
              <a:t> закрепление вычислительного приема на репродуктивном уровне;</a:t>
            </a:r>
          </a:p>
          <a:p>
            <a:pPr>
              <a:spcBef>
                <a:spcPts val="700"/>
              </a:spcBef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</a:pPr>
            <a:r>
              <a:rPr lang="ru-RU" altLang="ru-RU" sz="2800">
                <a:latin typeface="Tahoma" panose="020B0604030504040204" pitchFamily="34" charset="0"/>
              </a:rPr>
              <a:t> отработка вычислительного приема через систему упражнений;</a:t>
            </a:r>
          </a:p>
          <a:p>
            <a:pPr>
              <a:spcBef>
                <a:spcPts val="700"/>
              </a:spcBef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</a:pPr>
            <a:r>
              <a:rPr lang="ru-RU" altLang="ru-RU" sz="2800">
                <a:latin typeface="Tahoma" panose="020B0604030504040204" pitchFamily="34" charset="0"/>
              </a:rPr>
              <a:t> трансформация вычислительного приема в новые условия. </a:t>
            </a:r>
          </a:p>
          <a:p>
            <a:pPr>
              <a:spcBef>
                <a:spcPts val="700"/>
              </a:spcBef>
              <a:buClrTx/>
              <a:buSzPct val="60000"/>
              <a:buFontTx/>
              <a:buNone/>
            </a:pPr>
            <a:r>
              <a:rPr lang="ru-RU" altLang="ru-RU" sz="2800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1"/>
          <p:cNvSpPr txBox="1">
            <a:spLocks noChangeArrowheads="1"/>
          </p:cNvSpPr>
          <p:nvPr/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ru-RU" altLang="ru-RU" sz="4400">
                <a:solidFill>
                  <a:srgbClr val="333399"/>
                </a:solidFill>
                <a:latin typeface="Tahoma" panose="020B0604030504040204" pitchFamily="34" charset="0"/>
              </a:rPr>
              <a:t>Характеристика навыка</a:t>
            </a:r>
            <a:br>
              <a:rPr lang="ru-RU" altLang="ru-RU" sz="4400">
                <a:solidFill>
                  <a:srgbClr val="333399"/>
                </a:solidFill>
                <a:latin typeface="Tahoma" panose="020B0604030504040204" pitchFamily="34" charset="0"/>
              </a:rPr>
            </a:br>
            <a:endParaRPr lang="ru-RU" altLang="ru-RU" sz="4400">
              <a:solidFill>
                <a:srgbClr val="333399"/>
              </a:solidFill>
              <a:latin typeface="Tahoma" panose="020B0604030504040204" pitchFamily="34" charset="0"/>
            </a:endParaRPr>
          </a:p>
        </p:txBody>
      </p:sp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800"/>
              </a:spcBef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</a:pPr>
            <a:r>
              <a:rPr lang="ru-RU" altLang="ru-RU" sz="3200" b="1" i="1">
                <a:latin typeface="Tahoma" panose="020B0604030504040204" pitchFamily="34" charset="0"/>
              </a:rPr>
              <a:t>Навык</a:t>
            </a:r>
            <a:r>
              <a:rPr lang="ru-RU" altLang="ru-RU" sz="3200" b="1">
                <a:latin typeface="Tahoma" panose="020B0604030504040204" pitchFamily="34" charset="0"/>
              </a:rPr>
              <a:t> </a:t>
            </a:r>
            <a:r>
              <a:rPr lang="ru-RU" altLang="ru-RU" sz="3200">
                <a:latin typeface="Tahoma" panose="020B0604030504040204" pitchFamily="34" charset="0"/>
              </a:rPr>
              <a:t>характеризуется свернутым, в значительной мере автоматизированным выполнением действия, с пропуском промежуточных операций, когда контроль переносится на конечный результат.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Причины невысокой вычислительной культуры :</a:t>
            </a:r>
            <a:endParaRPr lang="ru-RU" sz="32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017713"/>
            <a:ext cx="8568952" cy="4435623"/>
          </a:xfrm>
        </p:spPr>
        <p:txBody>
          <a:bodyPr/>
          <a:lstStyle/>
          <a:p>
            <a:pPr lvl="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b="1" dirty="0" smtClean="0">
                <a:latin typeface="Arial" pitchFamily="34" charset="0"/>
                <a:ea typeface="Times New Roman"/>
                <a:cs typeface="Arial" pitchFamily="34" charset="0"/>
              </a:rPr>
              <a:t>отсутствие </a:t>
            </a:r>
            <a:r>
              <a:rPr lang="ru-RU" sz="1600" b="1" dirty="0">
                <a:latin typeface="Arial" pitchFamily="34" charset="0"/>
                <a:ea typeface="Times New Roman"/>
                <a:cs typeface="Arial" pitchFamily="34" charset="0"/>
              </a:rPr>
              <a:t>системы в выработке вычислительных навыков и  контроль  за овладением данными навыками в период обучения;</a:t>
            </a:r>
            <a:endParaRPr lang="ru-RU" sz="1600" b="1" dirty="0">
              <a:latin typeface="Arial" pitchFamily="34" charset="0"/>
              <a:ea typeface="Calibri"/>
              <a:cs typeface="Arial" pitchFamily="34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b="1" dirty="0">
                <a:latin typeface="Arial" pitchFamily="34" charset="0"/>
                <a:ea typeface="Times New Roman"/>
                <a:cs typeface="Arial" pitchFamily="34" charset="0"/>
              </a:rPr>
              <a:t>возрастные особенности: младшие школьники не могут абстрактно мыслить, анализировать и быстро обобщать учебный материал;</a:t>
            </a:r>
            <a:endParaRPr lang="ru-RU" sz="1600" b="1" dirty="0">
              <a:latin typeface="Arial" pitchFamily="34" charset="0"/>
              <a:ea typeface="Calibri"/>
              <a:cs typeface="Arial" pitchFamily="34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b="1" dirty="0">
                <a:latin typeface="Arial" pitchFamily="34" charset="0"/>
                <a:ea typeface="Times New Roman"/>
                <a:cs typeface="Arial" pitchFamily="34" charset="0"/>
              </a:rPr>
              <a:t>разноуровневый состав учащихся в классе;</a:t>
            </a:r>
            <a:endParaRPr lang="ru-RU" sz="1600" b="1" dirty="0">
              <a:latin typeface="Arial" pitchFamily="34" charset="0"/>
              <a:ea typeface="Calibri"/>
              <a:cs typeface="Arial" pitchFamily="34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b="1" dirty="0">
                <a:latin typeface="Arial" pitchFamily="34" charset="0"/>
                <a:ea typeface="Times New Roman"/>
                <a:cs typeface="Arial" pitchFamily="34" charset="0"/>
              </a:rPr>
              <a:t>низкий уровень мыслительной деятельности;</a:t>
            </a:r>
            <a:endParaRPr lang="ru-RU" sz="1600" b="1" dirty="0">
              <a:latin typeface="Arial" pitchFamily="34" charset="0"/>
              <a:ea typeface="Calibri"/>
              <a:cs typeface="Arial" pitchFamily="34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b="1" dirty="0">
                <a:latin typeface="Arial" pitchFamily="34" charset="0"/>
                <a:ea typeface="Times New Roman"/>
                <a:cs typeface="Arial" pitchFamily="34" charset="0"/>
              </a:rPr>
              <a:t>неразвитое внимание и память учащихся;</a:t>
            </a:r>
            <a:endParaRPr lang="ru-RU" sz="1600" b="1" dirty="0">
              <a:latin typeface="Arial" pitchFamily="34" charset="0"/>
              <a:ea typeface="Calibri"/>
              <a:cs typeface="Arial" pitchFamily="34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b="1" dirty="0">
                <a:latin typeface="Arial" pitchFamily="34" charset="0"/>
                <a:ea typeface="Times New Roman"/>
                <a:cs typeface="Arial" pitchFamily="34" charset="0"/>
              </a:rPr>
              <a:t>отсутствие соответствующей подготовки и воспитания со стороны семьи и детских дошкольных учреждений;</a:t>
            </a:r>
            <a:endParaRPr lang="ru-RU" sz="1600" b="1" dirty="0">
              <a:latin typeface="Arial" pitchFamily="34" charset="0"/>
              <a:ea typeface="Calibri"/>
              <a:cs typeface="Arial" pitchFamily="34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b="1" dirty="0">
                <a:latin typeface="Arial" pitchFamily="34" charset="0"/>
                <a:ea typeface="Times New Roman"/>
                <a:cs typeface="Arial" pitchFamily="34" charset="0"/>
              </a:rPr>
              <a:t>отсутствие надлежащего контроля при подготовке домашних заданий со стороны родителей;</a:t>
            </a:r>
            <a:endParaRPr lang="ru-RU" sz="1600" b="1" dirty="0">
              <a:latin typeface="Arial" pitchFamily="34" charset="0"/>
              <a:ea typeface="Calibri"/>
              <a:cs typeface="Arial" pitchFamily="34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b="1" dirty="0">
                <a:latin typeface="Arial" pitchFamily="34" charset="0"/>
                <a:ea typeface="Times New Roman"/>
                <a:cs typeface="Arial" pitchFamily="34" charset="0"/>
              </a:rPr>
              <a:t>не всегда создаётся ситуация успеха для учащихся в школе и дома.</a:t>
            </a:r>
            <a:endParaRPr lang="ru-RU" sz="1600" b="1" dirty="0">
              <a:latin typeface="Arial" pitchFamily="34" charset="0"/>
              <a:ea typeface="Calibri"/>
              <a:cs typeface="Arial" pitchFamily="34" charset="0"/>
            </a:endParaRP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6893982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ahoma"/>
        <a:ea typeface="Microsoft YaHei"/>
        <a:cs typeface=""/>
      </a:majorFont>
      <a:minorFont>
        <a:latin typeface="Tahoma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anose="02020603050405020304" pitchFamily="18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anose="02020603050405020304" pitchFamily="18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ahoma"/>
        <a:ea typeface="Microsoft YaHei"/>
        <a:cs typeface=""/>
      </a:majorFont>
      <a:minorFont>
        <a:latin typeface="Tahoma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anose="02020603050405020304" pitchFamily="18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anose="02020603050405020304" pitchFamily="18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513</TotalTime>
  <Words>919</Words>
  <Application>Microsoft Office PowerPoint</Application>
  <PresentationFormat>Экран (4:3)</PresentationFormat>
  <Paragraphs>151</Paragraphs>
  <Slides>26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Тема Office</vt:lpstr>
      <vt:lpstr>Тема Office</vt:lpstr>
      <vt:lpstr>Презентация PowerPoint</vt:lpstr>
      <vt:lpstr>ФГОС должны уметь: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Причины невысокой вычислительной культуры :</vt:lpstr>
      <vt:lpstr>Этапы работы над вычислительным приёмом.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Устный счёт- гимнастика ума.</vt:lpstr>
      <vt:lpstr>Сложение в уме двузначных чисел.</vt:lpstr>
      <vt:lpstr>Складываем трёхзначные числа.</vt:lpstr>
      <vt:lpstr>Вычитание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45</cp:revision>
  <cp:lastPrinted>1601-01-01T00:00:00Z</cp:lastPrinted>
  <dcterms:created xsi:type="dcterms:W3CDTF">2010-01-27T19:11:02Z</dcterms:created>
  <dcterms:modified xsi:type="dcterms:W3CDTF">2023-06-26T15:52:56Z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6</vt:i4>
  </property>
</Properties>
</file>