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6" r:id="rId2"/>
    <p:sldId id="260" r:id="rId3"/>
    <p:sldId id="261" r:id="rId4"/>
    <p:sldId id="263" r:id="rId5"/>
    <p:sldId id="267" r:id="rId6"/>
    <p:sldId id="268" r:id="rId7"/>
    <p:sldId id="262" r:id="rId8"/>
    <p:sldId id="275" r:id="rId9"/>
    <p:sldId id="276" r:id="rId10"/>
    <p:sldId id="264" r:id="rId11"/>
    <p:sldId id="265" r:id="rId12"/>
    <p:sldId id="272" r:id="rId13"/>
    <p:sldId id="273" r:id="rId14"/>
    <p:sldId id="257" r:id="rId15"/>
    <p:sldId id="271" r:id="rId16"/>
    <p:sldId id="258" r:id="rId17"/>
    <p:sldId id="270" r:id="rId18"/>
    <p:sldId id="274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37B61-0BE2-406A-9B22-88D033AFE24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BA492-62A8-4CA1-A06C-25CBF8F6BF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2680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BA492-62A8-4CA1-A06C-25CBF8F6BFEE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8576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5205-DB36-4E58-AC5E-C528810FACD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E2B-4083-49CD-85CF-3AF4A49448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569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5205-DB36-4E58-AC5E-C528810FACD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E2B-4083-49CD-85CF-3AF4A49448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5819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5205-DB36-4E58-AC5E-C528810FACD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E2B-4083-49CD-85CF-3AF4A49448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9981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5205-DB36-4E58-AC5E-C528810FACD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E2B-4083-49CD-85CF-3AF4A49448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2189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5205-DB36-4E58-AC5E-C528810FACD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E2B-4083-49CD-85CF-3AF4A49448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1840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5205-DB36-4E58-AC5E-C528810FACD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E2B-4083-49CD-85CF-3AF4A49448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566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5205-DB36-4E58-AC5E-C528810FACD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E2B-4083-49CD-85CF-3AF4A49448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0869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5205-DB36-4E58-AC5E-C528810FACD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E2B-4083-49CD-85CF-3AF4A49448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5230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5205-DB36-4E58-AC5E-C528810FACD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E2B-4083-49CD-85CF-3AF4A49448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3062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5205-DB36-4E58-AC5E-C528810FACD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E2B-4083-49CD-85CF-3AF4A49448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436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5205-DB36-4E58-AC5E-C528810FACD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E2B-4083-49CD-85CF-3AF4A49448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0345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35205-DB36-4E58-AC5E-C528810FACD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2CE2B-4083-49CD-85CF-3AF4A49448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7345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§</a:t>
            </a:r>
            <a:r>
              <a:rPr lang="en-US" dirty="0" smtClean="0"/>
              <a:t>10. </a:t>
            </a:r>
            <a:r>
              <a:rPr lang="ru-RU" dirty="0" smtClean="0"/>
              <a:t>Вписанная и описанная окружности четырехугольника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03648" y="3284984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Решение задач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239311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3200" dirty="0" smtClean="0"/>
              <a:t>Теорема 10.3. Если четырехугольник является описанным около четырехугольника, то суммы его противолежащих сторон равны.</a:t>
            </a:r>
            <a:endParaRPr lang="ru-RU" sz="32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05316"/>
            <a:ext cx="3871365" cy="3295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917" y="3175871"/>
            <a:ext cx="4228320" cy="47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13055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Теорема 10.4. Если в выпуклом четырехугольнике суммы противолежащих сторон равны, то в него можно вписать окружность.</a:t>
            </a: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48880"/>
            <a:ext cx="4228320" cy="47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6228184" y="2587575"/>
            <a:ext cx="2232248" cy="22362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6516216" y="2348880"/>
            <a:ext cx="1872208" cy="3467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5724128" y="2695587"/>
            <a:ext cx="792088" cy="21282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endCxn id="23" idx="1"/>
          </p:cNvCxnSpPr>
          <p:nvPr/>
        </p:nvCxnSpPr>
        <p:spPr>
          <a:xfrm>
            <a:off x="8388424" y="2348880"/>
            <a:ext cx="144016" cy="2492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23" idx="1"/>
          </p:cNvCxnSpPr>
          <p:nvPr/>
        </p:nvCxnSpPr>
        <p:spPr>
          <a:xfrm>
            <a:off x="5724128" y="4823817"/>
            <a:ext cx="2808312" cy="17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324154" y="463915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012160" y="252223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532440" y="234888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8532440" y="4656534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5535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прямоугольник нельзя вписать окружность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3429000"/>
            <a:ext cx="8291264" cy="12570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Если в прямоугольник вписана окружность, то он является квадратом. </a:t>
            </a:r>
            <a:endParaRPr lang="ru-RU" sz="3600" dirty="0"/>
          </a:p>
        </p:txBody>
      </p:sp>
      <p:sp>
        <p:nvSpPr>
          <p:cNvPr id="5" name="Овал 4"/>
          <p:cNvSpPr/>
          <p:nvPr/>
        </p:nvSpPr>
        <p:spPr>
          <a:xfrm>
            <a:off x="5148064" y="1556792"/>
            <a:ext cx="144016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1556792"/>
            <a:ext cx="4104456" cy="1584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067944" y="4797152"/>
            <a:ext cx="12961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4797152"/>
            <a:ext cx="1296144" cy="1296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210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ромб можно вписать окружность 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301707" y="2960948"/>
            <a:ext cx="1942818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омб 5"/>
          <p:cNvSpPr/>
          <p:nvPr/>
        </p:nvSpPr>
        <p:spPr>
          <a:xfrm>
            <a:off x="3131840" y="1844824"/>
            <a:ext cx="2282552" cy="4392488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698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/>
              <a:t>1) Два угла вписанного в окружность четырехугольника равны 82° и 58°. Найдите больший из оставшихся углов. </a:t>
            </a:r>
            <a:endParaRPr lang="ru-RU" sz="2800" dirty="0" smtClean="0"/>
          </a:p>
        </p:txBody>
      </p:sp>
      <p:sp>
        <p:nvSpPr>
          <p:cNvPr id="11267" name="Содержимое 2"/>
          <p:cNvSpPr>
            <a:spLocks noGrp="1"/>
          </p:cNvSpPr>
          <p:nvPr>
            <p:ph sz="half" idx="1"/>
          </p:nvPr>
        </p:nvSpPr>
        <p:spPr>
          <a:xfrm>
            <a:off x="3995936" y="1556792"/>
            <a:ext cx="4824536" cy="115212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Дано: окружность описана около четырехугольника АВС</a:t>
            </a:r>
            <a:r>
              <a:rPr lang="en-US" dirty="0" smtClean="0"/>
              <a:t>D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smtClean="0"/>
              <a:t>˪          =82, ˪       =58°</a:t>
            </a:r>
          </a:p>
        </p:txBody>
      </p:sp>
      <p:pic>
        <p:nvPicPr>
          <p:cNvPr id="11268" name="Содержимое 4" descr="http://le-savchen.ucoz.ru/test/B4/B4_5mg_7.pn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556793"/>
            <a:ext cx="2664296" cy="2304256"/>
          </a:xfrm>
        </p:spPr>
      </p:pic>
      <p:sp>
        <p:nvSpPr>
          <p:cNvPr id="2" name="TextBox 1"/>
          <p:cNvSpPr txBox="1"/>
          <p:nvPr/>
        </p:nvSpPr>
        <p:spPr>
          <a:xfrm>
            <a:off x="4067944" y="2708920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Найти: 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292080" y="270892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˪С, ˪</a:t>
            </a:r>
            <a:r>
              <a:rPr lang="en-US" sz="2400" dirty="0" smtClean="0"/>
              <a:t>D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283968" y="2132856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652120" y="2132856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067944" y="3170585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Решение: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347864" y="3632250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˪А+ ˪ С = ˪ D+ ˪ B =180° по теореме 10.1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0575" y="4007652"/>
            <a:ext cx="277126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Это не противолежащие углы, т.к. в описанном четырехугольнике их сумма равнялась бы 180 градусов. 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1134" y="4162135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˪С= 180-82=98°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353920" y="4762541"/>
            <a:ext cx="2295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˪</a:t>
            </a:r>
            <a:r>
              <a:rPr lang="en-US" sz="2400" dirty="0" smtClean="0"/>
              <a:t>D</a:t>
            </a:r>
            <a:r>
              <a:rPr lang="ru-RU" sz="2400" dirty="0" smtClean="0"/>
              <a:t>= 180-</a:t>
            </a:r>
            <a:r>
              <a:rPr lang="en-US" sz="2400" dirty="0" smtClean="0"/>
              <a:t>58</a:t>
            </a:r>
            <a:r>
              <a:rPr lang="ru-RU" sz="2400" dirty="0" smtClean="0"/>
              <a:t>=</a:t>
            </a:r>
            <a:r>
              <a:rPr lang="en-US" sz="2400" dirty="0" smtClean="0"/>
              <a:t>122</a:t>
            </a:r>
            <a:r>
              <a:rPr lang="ru-RU" sz="2400" dirty="0" smtClean="0"/>
              <a:t>°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44208" y="5495309"/>
            <a:ext cx="17159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Ответ:  122°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7345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/>
              <a:t>2</a:t>
            </a:r>
            <a:r>
              <a:rPr lang="ru-RU" sz="2400" b="1" smtClean="0"/>
              <a:t>) </a:t>
            </a:r>
            <a:r>
              <a:rPr lang="ru-RU" sz="2400" b="1" dirty="0" smtClean="0"/>
              <a:t>В четырехугольник АВС</a:t>
            </a:r>
            <a:r>
              <a:rPr lang="en-US" sz="2400" b="1" dirty="0" smtClean="0"/>
              <a:t>D </a:t>
            </a:r>
            <a:r>
              <a:rPr lang="ru-RU" sz="2400" b="1" dirty="0" smtClean="0"/>
              <a:t>вписана окружность. Найдите сторону </a:t>
            </a:r>
            <a:r>
              <a:rPr lang="en-US" sz="2400" b="1" dirty="0" smtClean="0"/>
              <a:t>CD</a:t>
            </a:r>
            <a:r>
              <a:rPr lang="ru-RU" sz="2400" b="1" dirty="0" smtClean="0"/>
              <a:t>, если АВ=5 см, ВС=9 см, А</a:t>
            </a:r>
            <a:r>
              <a:rPr lang="en-US" sz="2400" b="1" dirty="0" smtClean="0"/>
              <a:t>D</a:t>
            </a:r>
            <a:r>
              <a:rPr lang="ru-RU" sz="2400" b="1" dirty="0" smtClean="0"/>
              <a:t>=6 см. </a:t>
            </a:r>
            <a:endParaRPr lang="ru-RU" sz="24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987824" y="1062132"/>
            <a:ext cx="5386808" cy="11713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Дано: окружность вписана в четырехугольник АВС</a:t>
            </a:r>
            <a:r>
              <a:rPr lang="en-US" sz="2400" dirty="0" smtClean="0"/>
              <a:t>D</a:t>
            </a:r>
            <a:r>
              <a:rPr lang="ru-RU" sz="2400" dirty="0" smtClean="0"/>
              <a:t>. АВ=5 см, ВС=9 см, А</a:t>
            </a:r>
            <a:r>
              <a:rPr lang="en-US" sz="2400" dirty="0" smtClean="0"/>
              <a:t>D</a:t>
            </a:r>
            <a:r>
              <a:rPr lang="ru-RU" sz="2400" dirty="0" smtClean="0"/>
              <a:t>=6 см</a:t>
            </a:r>
            <a:endParaRPr lang="ru-RU" sz="24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74" y="1124744"/>
            <a:ext cx="2592288" cy="2206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98828" y="2233452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Найти: </a:t>
            </a:r>
            <a:r>
              <a:rPr lang="en-US" sz="2400" dirty="0" smtClean="0"/>
              <a:t>CD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098828" y="2695117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Решение: 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850062" y="3158420"/>
            <a:ext cx="5754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BC+AD=9+6=15 </a:t>
            </a:r>
            <a:r>
              <a:rPr lang="ru-RU" sz="2400" dirty="0" smtClean="0"/>
              <a:t>см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850062" y="3620085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АВ+С</a:t>
            </a:r>
            <a:r>
              <a:rPr lang="en-US" sz="2400" dirty="0" smtClean="0"/>
              <a:t>D</a:t>
            </a:r>
            <a:r>
              <a:rPr lang="ru-RU" sz="2400" dirty="0" smtClean="0"/>
              <a:t>=15 см по Т.10.3. 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836808" y="4221088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</a:t>
            </a:r>
            <a:r>
              <a:rPr lang="en-US" sz="2400" dirty="0" smtClean="0"/>
              <a:t>D</a:t>
            </a:r>
            <a:r>
              <a:rPr lang="ru-RU" sz="2400" dirty="0" smtClean="0"/>
              <a:t>=15-АВ=15-5=10 см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853045" y="514449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Ответ: С</a:t>
            </a:r>
            <a:r>
              <a:rPr lang="en-US" sz="2400" dirty="0" smtClean="0"/>
              <a:t>D</a:t>
            </a:r>
            <a:r>
              <a:rPr lang="ru-RU" sz="2400" dirty="0" smtClean="0"/>
              <a:t>=10 см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17568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332657"/>
            <a:ext cx="8496944" cy="100811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2</a:t>
            </a:r>
            <a:r>
              <a:rPr lang="ru-RU" sz="2400" b="1" dirty="0" smtClean="0"/>
              <a:t>) Один из углов трапеции, вписанной в окружность,  равен 42°. Найдите остальные углы трапеции.</a:t>
            </a:r>
            <a:endParaRPr lang="ru-RU" sz="2400" dirty="0" smtClean="0"/>
          </a:p>
          <a:p>
            <a:endParaRPr lang="ru-RU" dirty="0" smtClean="0"/>
          </a:p>
        </p:txBody>
      </p:sp>
      <p:pic>
        <p:nvPicPr>
          <p:cNvPr id="13316" name="Содержимое 4" descr="http://le-savchen.ucoz.ru/test/B4/B4_5mg_8.pn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7525" y="1387813"/>
            <a:ext cx="2592287" cy="2304256"/>
          </a:xfrm>
        </p:spPr>
      </p:pic>
      <p:sp>
        <p:nvSpPr>
          <p:cNvPr id="2" name="TextBox 1"/>
          <p:cNvSpPr txBox="1"/>
          <p:nvPr/>
        </p:nvSpPr>
        <p:spPr>
          <a:xfrm>
            <a:off x="3038376" y="1285309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Дано: окружность описана около трапеции </a:t>
            </a:r>
            <a:r>
              <a:rPr lang="en-US" sz="2400" dirty="0" smtClean="0"/>
              <a:t>ABCD</a:t>
            </a:r>
            <a:r>
              <a:rPr lang="ru-RU" sz="2400" dirty="0" smtClean="0"/>
              <a:t>, ˪А=42°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038376" y="2128947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Найти: ˪В, ˪С, ˪</a:t>
            </a:r>
            <a:r>
              <a:rPr lang="en-US" sz="2400" dirty="0" smtClean="0"/>
              <a:t>D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063280" y="260738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Решение: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092376" y="3069045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Окружность можно описать только около равнобедренной трапеции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3900042"/>
            <a:ext cx="8115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равнобедренной трапеции углы при основаниях равны.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4361707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˪А= ˪В = 42°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31776" y="4823372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Сумма углов трапеции, прилежащих к боковой стороне, равна 180°.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50752" y="5601195"/>
            <a:ext cx="393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˪С=˪</a:t>
            </a:r>
            <a:r>
              <a:rPr lang="en-US" sz="2400" dirty="0" smtClean="0"/>
              <a:t>D=</a:t>
            </a:r>
            <a:r>
              <a:rPr lang="ru-RU" sz="2400" dirty="0" smtClean="0"/>
              <a:t>180°-42°=138°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932040" y="5832027"/>
            <a:ext cx="41044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Ответ:˪В = 42°, ˪С=˪</a:t>
            </a:r>
            <a:r>
              <a:rPr lang="en-US" sz="2400" dirty="0" smtClean="0"/>
              <a:t>D</a:t>
            </a:r>
            <a:r>
              <a:rPr lang="ru-RU" sz="2400" dirty="0" smtClean="0"/>
              <a:t>=138°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92171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/>
              <a:t>3</a:t>
            </a:r>
            <a:r>
              <a:rPr lang="ru-RU" sz="2800" b="1" dirty="0" smtClean="0"/>
              <a:t>) Четырехугольник АВС</a:t>
            </a:r>
            <a:r>
              <a:rPr lang="en-US" sz="2800" b="1" dirty="0" smtClean="0"/>
              <a:t>D</a:t>
            </a:r>
            <a:r>
              <a:rPr lang="ru-RU" sz="2800" b="1" dirty="0" smtClean="0"/>
              <a:t> вписан в окружность. Угол А на 58° больше угла В и в 4 раза больше угла С. Найдите углы четырехугольника. </a:t>
            </a:r>
            <a:endParaRPr lang="ru-RU" sz="2800" dirty="0" smtClean="0"/>
          </a:p>
        </p:txBody>
      </p:sp>
      <p:sp>
        <p:nvSpPr>
          <p:cNvPr id="11267" name="Содержимое 2"/>
          <p:cNvSpPr>
            <a:spLocks noGrp="1"/>
          </p:cNvSpPr>
          <p:nvPr>
            <p:ph sz="half" idx="1"/>
          </p:nvPr>
        </p:nvSpPr>
        <p:spPr>
          <a:xfrm>
            <a:off x="3995936" y="1556792"/>
            <a:ext cx="4824536" cy="115212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Дано: окружность описана около четырехугольника АВС</a:t>
            </a:r>
            <a:r>
              <a:rPr lang="en-US" dirty="0" smtClean="0"/>
              <a:t>D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smtClean="0"/>
              <a:t>˪ А =˪В+58°, ˪ А=4·˪С</a:t>
            </a:r>
          </a:p>
        </p:txBody>
      </p:sp>
      <p:pic>
        <p:nvPicPr>
          <p:cNvPr id="11268" name="Содержимое 4" descr="http://le-savchen.ucoz.ru/test/B4/B4_5mg_7.pn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556793"/>
            <a:ext cx="2664296" cy="2304256"/>
          </a:xfrm>
        </p:spPr>
      </p:pic>
      <p:sp>
        <p:nvSpPr>
          <p:cNvPr id="2" name="TextBox 1"/>
          <p:cNvSpPr txBox="1"/>
          <p:nvPr/>
        </p:nvSpPr>
        <p:spPr>
          <a:xfrm>
            <a:off x="4050803" y="2636912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Найти: 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292080" y="2636911"/>
            <a:ext cx="317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˪А, ˪В, ˪С, ˪</a:t>
            </a:r>
            <a:r>
              <a:rPr lang="en-US" sz="2400" dirty="0" smtClean="0"/>
              <a:t>D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046026" y="3081461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Решение: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353920" y="3469637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˪С=х, ˪А=4х, ˪В=4х-58°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60093" y="4794585"/>
            <a:ext cx="9710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2060"/>
                </a:solidFill>
              </a:rPr>
              <a:t>х</a:t>
            </a:r>
            <a:r>
              <a:rPr lang="ru-RU" sz="2400" i="1" dirty="0" smtClean="0">
                <a:solidFill>
                  <a:srgbClr val="002060"/>
                </a:solidFill>
              </a:rPr>
              <a:t>=36°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35704" y="3912904"/>
            <a:ext cx="1652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х+4х= 180°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60093" y="5956974"/>
            <a:ext cx="21403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˪</a:t>
            </a:r>
            <a:r>
              <a:rPr lang="en-US" sz="2400" dirty="0" smtClean="0"/>
              <a:t>D</a:t>
            </a:r>
            <a:r>
              <a:rPr lang="ru-RU" sz="2400" dirty="0" smtClean="0"/>
              <a:t>= 180-86=94°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55913" y="6093296"/>
            <a:ext cx="3330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Ответ:  144°,86°, 36°, 94°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435704" y="4360636"/>
            <a:ext cx="1940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5х=180</a:t>
            </a:r>
            <a:endParaRPr lang="ru-RU" sz="2400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4321606" y="4792269"/>
                <a:ext cx="14343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/>
                  <a:t>-</a:t>
                </a:r>
                <a14:m>
                  <m:oMath xmlns:m="http://schemas.openxmlformats.org/officeDocument/2006/math">
                    <m:r>
                      <a:rPr lang="ru-RU" sz="2400" i="1" smtClean="0">
                        <a:latin typeface="Cambria Math"/>
                      </a:rPr>
                      <m:t>˪</m:t>
                    </m:r>
                    <m:r>
                      <a:rPr lang="ru-RU" sz="2400" b="0" i="1" smtClean="0">
                        <a:latin typeface="Cambria Math"/>
                      </a:rPr>
                      <m:t>С</m:t>
                    </m:r>
                  </m:oMath>
                </a14:m>
                <a:endParaRPr lang="ru-RU" sz="2400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1606" y="4792269"/>
                <a:ext cx="1434307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6809" t="-10526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539552" y="525393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˪А=4·36=144°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2827306" y="5253933"/>
            <a:ext cx="3207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˪В= ˪А-58=144-58=86°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15581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2" grpId="0"/>
      <p:bldP spid="3" grpId="0"/>
      <p:bldP spid="6" grpId="0"/>
      <p:bldP spid="7" grpId="0"/>
      <p:bldP spid="8" grpId="0"/>
      <p:bldP spid="9" grpId="0"/>
      <p:bldP spid="11" grpId="0"/>
      <p:bldP spid="12" grpId="0"/>
      <p:bldP spid="10" grpId="0"/>
      <p:bldP spid="13" grpId="0" animBg="1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6) Радиус окружности, вписанной в прямоугольную трапецию, равен 6 см, а большая боковая сторона этой трапеции равна 20 см. Найдите среднюю линию трапеции.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91880" y="2672424"/>
            <a:ext cx="3250704" cy="4685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Найти: </a:t>
            </a:r>
            <a:r>
              <a:rPr lang="en-US" sz="2400" dirty="0" smtClean="0"/>
              <a:t>MN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5298" y="1600201"/>
            <a:ext cx="5261502" cy="11807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Дано: окружность вписана в п/</a:t>
            </a:r>
            <a:r>
              <a:rPr lang="ru-RU" sz="2400" dirty="0" err="1" smtClean="0"/>
              <a:t>уг</a:t>
            </a:r>
            <a:r>
              <a:rPr lang="ru-RU" sz="2400" dirty="0" smtClean="0"/>
              <a:t> трапецию </a:t>
            </a:r>
            <a:r>
              <a:rPr lang="en-US" sz="2400" dirty="0" smtClean="0"/>
              <a:t>ABCD</a:t>
            </a:r>
            <a:r>
              <a:rPr lang="ru-RU" sz="2400" dirty="0" smtClean="0"/>
              <a:t>, </a:t>
            </a:r>
            <a:r>
              <a:rPr lang="en-US" sz="2400" dirty="0" smtClean="0"/>
              <a:t>R= 6 </a:t>
            </a:r>
            <a:r>
              <a:rPr lang="ru-RU" sz="2400" dirty="0" smtClean="0"/>
              <a:t>см, </a:t>
            </a:r>
            <a:r>
              <a:rPr lang="en-US" sz="2400" dirty="0" smtClean="0"/>
              <a:t>CD</a:t>
            </a:r>
            <a:r>
              <a:rPr lang="ru-RU" sz="2400" dirty="0" smtClean="0"/>
              <a:t>=20см. </a:t>
            </a:r>
            <a:r>
              <a:rPr lang="en-US" sz="2400" dirty="0" smtClean="0"/>
              <a:t>MN</a:t>
            </a:r>
            <a:r>
              <a:rPr lang="ru-RU" sz="2400" dirty="0" smtClean="0"/>
              <a:t>-средняя линия.</a:t>
            </a:r>
            <a:endParaRPr lang="ru-RU" sz="2400" dirty="0"/>
          </a:p>
        </p:txBody>
      </p:sp>
      <p:sp>
        <p:nvSpPr>
          <p:cNvPr id="5" name="Овал 4"/>
          <p:cNvSpPr/>
          <p:nvPr/>
        </p:nvSpPr>
        <p:spPr>
          <a:xfrm>
            <a:off x="1096645" y="1760349"/>
            <a:ext cx="1346448" cy="135843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065312" y="1782534"/>
            <a:ext cx="0" cy="1358434"/>
          </a:xfrm>
          <a:prstGeom prst="line">
            <a:avLst/>
          </a:prstGeom>
          <a:ln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096645" y="1760349"/>
            <a:ext cx="1033264" cy="0"/>
          </a:xfrm>
          <a:prstGeom prst="line">
            <a:avLst/>
          </a:prstGeom>
          <a:ln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065312" y="3135645"/>
            <a:ext cx="2066528" cy="5323"/>
          </a:xfrm>
          <a:prstGeom prst="line">
            <a:avLst/>
          </a:prstGeom>
          <a:ln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098576" y="1763564"/>
            <a:ext cx="1033264" cy="1377404"/>
          </a:xfrm>
          <a:prstGeom prst="line">
            <a:avLst/>
          </a:prstGeom>
          <a:ln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5" idx="2"/>
          </p:cNvCxnSpPr>
          <p:nvPr/>
        </p:nvCxnSpPr>
        <p:spPr>
          <a:xfrm>
            <a:off x="1096645" y="2439566"/>
            <a:ext cx="1518563" cy="22185"/>
          </a:xfrm>
          <a:prstGeom prst="line">
            <a:avLst/>
          </a:prstGeom>
          <a:ln cmpd="sng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5" idx="0"/>
          </p:cNvCxnSpPr>
          <p:nvPr/>
        </p:nvCxnSpPr>
        <p:spPr>
          <a:xfrm>
            <a:off x="1769869" y="1760349"/>
            <a:ext cx="0" cy="701402"/>
          </a:xfrm>
          <a:prstGeom prst="line">
            <a:avLst/>
          </a:prstGeom>
          <a:ln cmpd="sng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66428" y="2924944"/>
            <a:ext cx="29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766428" y="1597868"/>
            <a:ext cx="29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249555" y="1575683"/>
            <a:ext cx="29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3126414" y="2898728"/>
            <a:ext cx="29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731676" y="2267600"/>
            <a:ext cx="29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2663813" y="2254900"/>
            <a:ext cx="29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9" name="Объект 2"/>
          <p:cNvSpPr txBox="1">
            <a:spLocks/>
          </p:cNvSpPr>
          <p:nvPr/>
        </p:nvSpPr>
        <p:spPr>
          <a:xfrm>
            <a:off x="3491590" y="3033788"/>
            <a:ext cx="3250704" cy="468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400" dirty="0" smtClean="0"/>
              <a:t>Решение:</a:t>
            </a:r>
            <a:endParaRPr lang="ru-RU" sz="2400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0" name="TextBox 39"/>
              <p:cNvSpPr txBox="1"/>
              <p:nvPr/>
            </p:nvSpPr>
            <p:spPr>
              <a:xfrm>
                <a:off x="0" y="3502332"/>
                <a:ext cx="9036496" cy="616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/>
                  <a:t>Средняя линия трапеции равна </a:t>
                </a:r>
                <a:r>
                  <a:rPr lang="ru-RU" sz="2400" dirty="0" err="1" smtClean="0"/>
                  <a:t>полусумме</a:t>
                </a:r>
                <a:r>
                  <a:rPr lang="ru-RU" sz="2400" dirty="0" smtClean="0"/>
                  <a:t> оснований</a:t>
                </a:r>
                <a:r>
                  <a:rPr lang="en-US" dirty="0" smtClean="0"/>
                  <a:t>: </a:t>
                </a:r>
                <a:r>
                  <a:rPr lang="en-US" sz="2400" dirty="0" smtClean="0"/>
                  <a:t>MN=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𝐵𝐶</m:t>
                        </m:r>
                        <m:r>
                          <a:rPr lang="en-US" sz="2400" b="0" i="1" smtClean="0">
                            <a:latin typeface="Cambria Math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𝐴𝐷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sz="2400" dirty="0"/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502332"/>
                <a:ext cx="9036496" cy="616964"/>
              </a:xfrm>
              <a:prstGeom prst="rect">
                <a:avLst/>
              </a:prstGeom>
              <a:blipFill rotWithShape="1">
                <a:blip r:embed="rId2"/>
                <a:stretch>
                  <a:fillRect l="-1012" b="-99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/>
          <p:cNvSpPr txBox="1"/>
          <p:nvPr/>
        </p:nvSpPr>
        <p:spPr>
          <a:xfrm>
            <a:off x="107504" y="4119296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Поскольку окружность вписана в трапецию, то суммы противолежащих сторон равны. </a:t>
            </a:r>
            <a:endParaRPr lang="ru-RU" dirty="0"/>
          </a:p>
        </p:txBody>
      </p:sp>
      <p:sp>
        <p:nvSpPr>
          <p:cNvPr id="42" name="Объект 2"/>
          <p:cNvSpPr txBox="1">
            <a:spLocks/>
          </p:cNvSpPr>
          <p:nvPr/>
        </p:nvSpPr>
        <p:spPr>
          <a:xfrm>
            <a:off x="174594" y="4488628"/>
            <a:ext cx="2074961" cy="468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dirty="0" smtClean="0"/>
              <a:t>BC+AD=AB+CD.</a:t>
            </a:r>
            <a:endParaRPr lang="ru-RU" sz="2400" dirty="0"/>
          </a:p>
        </p:txBody>
      </p:sp>
      <p:sp>
        <p:nvSpPr>
          <p:cNvPr id="43" name="Объект 2"/>
          <p:cNvSpPr txBox="1">
            <a:spLocks/>
          </p:cNvSpPr>
          <p:nvPr/>
        </p:nvSpPr>
        <p:spPr>
          <a:xfrm>
            <a:off x="2491208" y="4581128"/>
            <a:ext cx="2074961" cy="468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dirty="0" smtClean="0"/>
              <a:t>AB=2R=2·6=12 </a:t>
            </a:r>
            <a:r>
              <a:rPr lang="ru-RU" sz="2400" dirty="0" smtClean="0"/>
              <a:t>см</a:t>
            </a:r>
            <a:endParaRPr lang="ru-RU" sz="2400" dirty="0"/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208867" y="4957172"/>
            <a:ext cx="3526239" cy="468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dirty="0" smtClean="0"/>
              <a:t>BC+AD=</a:t>
            </a:r>
            <a:r>
              <a:rPr lang="ru-RU" sz="2400" dirty="0" smtClean="0"/>
              <a:t>12+20=32 см</a:t>
            </a:r>
            <a:r>
              <a:rPr lang="en-US" sz="2400" dirty="0" smtClean="0"/>
              <a:t>.</a:t>
            </a:r>
            <a:endParaRPr lang="ru-RU" sz="2400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5" name="Прямоугольник 44"/>
              <p:cNvSpPr/>
              <p:nvPr/>
            </p:nvSpPr>
            <p:spPr>
              <a:xfrm>
                <a:off x="318835" y="5425716"/>
                <a:ext cx="3209853" cy="6169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 smtClean="0"/>
                  <a:t>MN</a:t>
                </a:r>
                <a:r>
                  <a:rPr lang="en-US" sz="2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𝐵𝐶</m:t>
                        </m:r>
                        <m:r>
                          <a:rPr lang="en-US" sz="2400" b="0" i="1" smtClean="0">
                            <a:latin typeface="Cambria Math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𝐴𝐷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400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</a:rPr>
                          <m:t>32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</a:rPr>
                      <m:t>=16 см</m:t>
                    </m:r>
                  </m:oMath>
                </a14:m>
                <a:endParaRPr lang="ru-RU" sz="2400" dirty="0"/>
              </a:p>
            </p:txBody>
          </p:sp>
        </mc:Choice>
        <mc:Fallback>
          <p:sp>
            <p:nvSpPr>
              <p:cNvPr id="45" name="Прямоугольник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835" y="5425716"/>
                <a:ext cx="3209853" cy="616964"/>
              </a:xfrm>
              <a:prstGeom prst="rect">
                <a:avLst/>
              </a:prstGeom>
              <a:blipFill rotWithShape="1">
                <a:blip r:embed="rId3"/>
                <a:stretch>
                  <a:fillRect l="-2846" b="-99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/>
          <p:cNvSpPr txBox="1"/>
          <p:nvPr/>
        </p:nvSpPr>
        <p:spPr>
          <a:xfrm>
            <a:off x="5364088" y="6165304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Ответ: </a:t>
            </a:r>
            <a:r>
              <a:rPr lang="en-US" sz="2400" dirty="0" smtClean="0"/>
              <a:t>MN=</a:t>
            </a:r>
            <a:r>
              <a:rPr lang="ru-RU" sz="2400" dirty="0" smtClean="0"/>
              <a:t>16 см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384474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39" grpId="0"/>
      <p:bldP spid="40" grpId="0" animBg="1"/>
      <p:bldP spid="41" grpId="0"/>
      <p:bldP spid="42" grpId="0"/>
      <p:bldP spid="43" grpId="0"/>
      <p:bldP spid="44" grpId="0"/>
      <p:bldP spid="45" grpId="0" animBg="1"/>
      <p:bldP spid="4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4) </a:t>
            </a:r>
            <a:r>
              <a:rPr lang="ru-RU" sz="2400" b="1" dirty="0" smtClean="0"/>
              <a:t>В четырехугольнике АВС</a:t>
            </a:r>
            <a:r>
              <a:rPr lang="en-US" sz="2400" b="1" dirty="0" smtClean="0"/>
              <a:t>D </a:t>
            </a:r>
            <a:r>
              <a:rPr lang="ru-RU" sz="2400" b="1" dirty="0" smtClean="0"/>
              <a:t>известно, что ˪АВС=68°, ˪</a:t>
            </a:r>
            <a:r>
              <a:rPr lang="en-US" sz="2400" b="1" dirty="0" smtClean="0"/>
              <a:t>ADC=112</a:t>
            </a:r>
            <a:r>
              <a:rPr lang="ru-RU" sz="2400" b="1" dirty="0" smtClean="0"/>
              <a:t>°</a:t>
            </a:r>
            <a:r>
              <a:rPr lang="en-US" sz="2400" b="1" dirty="0" smtClean="0"/>
              <a:t>, </a:t>
            </a:r>
            <a:r>
              <a:rPr lang="ru-RU" sz="2400" b="1" dirty="0" smtClean="0"/>
              <a:t>˪</a:t>
            </a:r>
            <a:r>
              <a:rPr lang="en-US" sz="2400" b="1" dirty="0" smtClean="0"/>
              <a:t>BAC=23</a:t>
            </a:r>
            <a:r>
              <a:rPr lang="ru-RU" sz="2400" b="1" dirty="0" smtClean="0"/>
              <a:t>°</a:t>
            </a:r>
            <a:r>
              <a:rPr lang="en-US" sz="2400" b="1" dirty="0" smtClean="0"/>
              <a:t>, </a:t>
            </a:r>
            <a:r>
              <a:rPr lang="ru-RU" sz="2400" b="1" dirty="0" smtClean="0"/>
              <a:t>˪</a:t>
            </a:r>
            <a:r>
              <a:rPr lang="en-US" sz="2400" b="1" dirty="0" smtClean="0"/>
              <a:t>DAC=52</a:t>
            </a:r>
            <a:r>
              <a:rPr lang="ru-RU" sz="2400" b="1" dirty="0" smtClean="0"/>
              <a:t>°</a:t>
            </a:r>
            <a:r>
              <a:rPr lang="en-US" sz="2400" b="1" dirty="0" smtClean="0"/>
              <a:t>. </a:t>
            </a:r>
            <a:r>
              <a:rPr lang="ru-RU" sz="2400" b="1" dirty="0" smtClean="0"/>
              <a:t>Найдите угол между диагоналями четырехугольника, противолежащий стороне </a:t>
            </a:r>
            <a:r>
              <a:rPr lang="en-US" sz="2400" b="1" dirty="0" smtClean="0"/>
              <a:t>AD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63888" y="1600201"/>
            <a:ext cx="5580112" cy="12213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Дано: четырехугольник АВС</a:t>
            </a:r>
            <a:r>
              <a:rPr lang="en-US" sz="2400" dirty="0" smtClean="0"/>
              <a:t>D</a:t>
            </a:r>
            <a:r>
              <a:rPr lang="ru-RU" sz="2400" dirty="0" smtClean="0"/>
              <a:t>, ˪АВС=68°, ˪</a:t>
            </a:r>
            <a:r>
              <a:rPr lang="en-US" sz="2400" dirty="0" smtClean="0"/>
              <a:t>ADC=112</a:t>
            </a:r>
            <a:r>
              <a:rPr lang="ru-RU" sz="2400" dirty="0" smtClean="0"/>
              <a:t>°</a:t>
            </a:r>
            <a:r>
              <a:rPr lang="en-US" sz="2400" dirty="0" smtClean="0"/>
              <a:t>, </a:t>
            </a:r>
            <a:r>
              <a:rPr lang="ru-RU" sz="2400" dirty="0" smtClean="0"/>
              <a:t>˪</a:t>
            </a:r>
            <a:r>
              <a:rPr lang="en-US" sz="2400" dirty="0" smtClean="0"/>
              <a:t>BAC=23</a:t>
            </a:r>
            <a:r>
              <a:rPr lang="ru-RU" sz="2400" dirty="0" smtClean="0"/>
              <a:t>°</a:t>
            </a:r>
            <a:r>
              <a:rPr lang="en-US" sz="2400" dirty="0" smtClean="0"/>
              <a:t>, </a:t>
            </a:r>
            <a:r>
              <a:rPr lang="ru-RU" sz="2400" dirty="0" smtClean="0"/>
              <a:t>˪</a:t>
            </a:r>
            <a:r>
              <a:rPr lang="en-US" sz="2400" dirty="0" smtClean="0"/>
              <a:t>DAC=52</a:t>
            </a:r>
            <a:r>
              <a:rPr lang="ru-RU" sz="2400" dirty="0" smtClean="0"/>
              <a:t>°</a:t>
            </a:r>
            <a:endParaRPr lang="ru-RU" sz="2400" dirty="0"/>
          </a:p>
        </p:txBody>
      </p:sp>
      <p:sp>
        <p:nvSpPr>
          <p:cNvPr id="5" name="Овал 4"/>
          <p:cNvSpPr/>
          <p:nvPr/>
        </p:nvSpPr>
        <p:spPr>
          <a:xfrm>
            <a:off x="755576" y="1772816"/>
            <a:ext cx="2232248" cy="21602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1403648" y="2709733"/>
            <a:ext cx="1584176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767155" y="2923905"/>
            <a:ext cx="648072" cy="8935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5" idx="0"/>
          </p:cNvCxnSpPr>
          <p:nvPr/>
        </p:nvCxnSpPr>
        <p:spPr>
          <a:xfrm flipV="1">
            <a:off x="755576" y="1772816"/>
            <a:ext cx="1116124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5" idx="0"/>
          </p:cNvCxnSpPr>
          <p:nvPr/>
        </p:nvCxnSpPr>
        <p:spPr>
          <a:xfrm>
            <a:off x="1871700" y="1772816"/>
            <a:ext cx="1116124" cy="9369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131840" y="26369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025606" y="393305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9542" y="292390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764475" y="145342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1403648" y="1748478"/>
            <a:ext cx="468052" cy="2041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755576" y="2709733"/>
            <a:ext cx="2232248" cy="2965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493658" y="285293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673070" y="238488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Найти: ˪</a:t>
            </a:r>
            <a:r>
              <a:rPr lang="en-US" sz="2400" dirty="0" smtClean="0"/>
              <a:t>AOD</a:t>
            </a:r>
            <a:endParaRPr lang="ru-RU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3639147" y="2740313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Решение:</a:t>
            </a:r>
            <a:endParaRPr lang="ru-RU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3639147" y="3108571"/>
            <a:ext cx="5003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˪АВС+˪</a:t>
            </a:r>
            <a:r>
              <a:rPr lang="en-US" sz="2400" dirty="0" smtClean="0"/>
              <a:t>ADC</a:t>
            </a:r>
            <a:r>
              <a:rPr lang="ru-RU" sz="2400" dirty="0" smtClean="0"/>
              <a:t>=68+112=180°</a:t>
            </a:r>
            <a:endParaRPr lang="ru-RU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2771800" y="3475003"/>
            <a:ext cx="69482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Значит, около четырехугольника можно описать окружность. </a:t>
            </a:r>
            <a:endParaRPr lang="ru-RU" sz="24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870065" y="4306000"/>
            <a:ext cx="7351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˪</a:t>
            </a:r>
            <a:r>
              <a:rPr lang="en-US" sz="2000" dirty="0" smtClean="0"/>
              <a:t>BAC</a:t>
            </a:r>
            <a:r>
              <a:rPr lang="ru-RU" sz="2000" dirty="0" smtClean="0"/>
              <a:t>и</a:t>
            </a:r>
            <a:r>
              <a:rPr lang="en-US" sz="2000" dirty="0" smtClean="0"/>
              <a:t> </a:t>
            </a:r>
            <a:r>
              <a:rPr lang="ru-RU" sz="2000" dirty="0" smtClean="0"/>
              <a:t>˪В</a:t>
            </a:r>
            <a:r>
              <a:rPr lang="en-US" sz="2000" dirty="0" smtClean="0"/>
              <a:t>DC</a:t>
            </a:r>
            <a:r>
              <a:rPr lang="ru-RU" sz="2000" dirty="0" smtClean="0"/>
              <a:t> вписанные и опираются на одну дугу, ˪</a:t>
            </a:r>
            <a:r>
              <a:rPr lang="en-US" sz="2000" dirty="0" smtClean="0"/>
              <a:t>BAC</a:t>
            </a:r>
            <a:r>
              <a:rPr lang="ru-RU" sz="2000" dirty="0" smtClean="0"/>
              <a:t>= ˪В</a:t>
            </a:r>
            <a:r>
              <a:rPr lang="en-US" sz="2000" dirty="0" smtClean="0"/>
              <a:t>DC</a:t>
            </a:r>
            <a:r>
              <a:rPr lang="ru-RU" sz="2000" dirty="0" smtClean="0"/>
              <a:t>=23</a:t>
            </a:r>
            <a:r>
              <a:rPr lang="ru-RU" dirty="0" smtClean="0"/>
              <a:t>° 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755576" y="4716639"/>
            <a:ext cx="5003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˪А</a:t>
            </a:r>
            <a:r>
              <a:rPr lang="en-US" sz="2400" dirty="0" smtClean="0"/>
              <a:t>D</a:t>
            </a:r>
            <a:r>
              <a:rPr lang="ru-RU" sz="2400" dirty="0" smtClean="0"/>
              <a:t>В</a:t>
            </a:r>
            <a:r>
              <a:rPr lang="en-US" sz="2400" dirty="0" smtClean="0"/>
              <a:t>=</a:t>
            </a:r>
            <a:r>
              <a:rPr lang="ru-RU" sz="2400" dirty="0" smtClean="0"/>
              <a:t>˪</a:t>
            </a:r>
            <a:r>
              <a:rPr lang="en-US" sz="2400" dirty="0" smtClean="0"/>
              <a:t>ADC-˪BD</a:t>
            </a:r>
            <a:r>
              <a:rPr lang="ru-RU" sz="2400" dirty="0" smtClean="0"/>
              <a:t>С=112-23=89°</a:t>
            </a:r>
            <a:endParaRPr lang="ru-RU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724836" y="5301208"/>
            <a:ext cx="8167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Рассмотрим ∆АО</a:t>
            </a:r>
            <a:r>
              <a:rPr lang="en-US" sz="2400" dirty="0" smtClean="0"/>
              <a:t>D</a:t>
            </a:r>
            <a:r>
              <a:rPr lang="ru-RU" sz="2400" dirty="0"/>
              <a:t>:</a:t>
            </a:r>
            <a:r>
              <a:rPr lang="ru-RU" sz="2400" dirty="0" smtClean="0"/>
              <a:t> ˪АО</a:t>
            </a:r>
            <a:r>
              <a:rPr lang="en-US" sz="2400" dirty="0" smtClean="0"/>
              <a:t>D=</a:t>
            </a:r>
            <a:r>
              <a:rPr lang="ru-RU" sz="2400" dirty="0" smtClean="0"/>
              <a:t>180-˪</a:t>
            </a:r>
            <a:r>
              <a:rPr lang="en-US" sz="2400" dirty="0" smtClean="0"/>
              <a:t>AD</a:t>
            </a:r>
            <a:r>
              <a:rPr lang="ru-RU" sz="2400" dirty="0" smtClean="0"/>
              <a:t>В</a:t>
            </a:r>
            <a:r>
              <a:rPr lang="en-US" sz="2400" dirty="0" smtClean="0"/>
              <a:t>-˪D</a:t>
            </a:r>
            <a:r>
              <a:rPr lang="ru-RU" sz="2400" dirty="0" smtClean="0"/>
              <a:t>АС=180-52-89=39°</a:t>
            </a:r>
            <a:endParaRPr lang="ru-RU" sz="2400" dirty="0"/>
          </a:p>
        </p:txBody>
      </p:sp>
      <p:sp>
        <p:nvSpPr>
          <p:cNvPr id="40" name="TextBox 39"/>
          <p:cNvSpPr txBox="1"/>
          <p:nvPr/>
        </p:nvSpPr>
        <p:spPr>
          <a:xfrm>
            <a:off x="5436096" y="6165304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Ответ: ˪АО</a:t>
            </a:r>
            <a:r>
              <a:rPr lang="en-US" sz="2400" dirty="0" smtClean="0"/>
              <a:t>D=</a:t>
            </a:r>
            <a:r>
              <a:rPr lang="ru-RU" sz="2400" dirty="0" smtClean="0"/>
              <a:t>39°</a:t>
            </a:r>
            <a:endParaRPr lang="ru-RU" sz="2400" dirty="0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755576" y="2709733"/>
            <a:ext cx="2232248" cy="296511"/>
          </a:xfrm>
          <a:prstGeom prst="line">
            <a:avLst/>
          </a:prstGeom>
          <a:ln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1403648" y="2709733"/>
            <a:ext cx="1584176" cy="1080120"/>
          </a:xfrm>
          <a:prstGeom prst="line">
            <a:avLst/>
          </a:prstGeom>
          <a:ln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endCxn id="5" idx="0"/>
          </p:cNvCxnSpPr>
          <p:nvPr/>
        </p:nvCxnSpPr>
        <p:spPr>
          <a:xfrm flipV="1">
            <a:off x="755576" y="1772816"/>
            <a:ext cx="1116124" cy="1233428"/>
          </a:xfrm>
          <a:prstGeom prst="line">
            <a:avLst/>
          </a:prstGeom>
          <a:ln w="15875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H="1">
            <a:off x="1403651" y="1638092"/>
            <a:ext cx="504840" cy="2151761"/>
          </a:xfrm>
          <a:prstGeom prst="line">
            <a:avLst/>
          </a:prstGeom>
          <a:ln w="15875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543116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2" grpId="0"/>
      <p:bldP spid="33" grpId="0"/>
      <p:bldP spid="34" grpId="0"/>
      <p:bldP spid="35" grpId="0"/>
      <p:bldP spid="37" grpId="0"/>
      <p:bldP spid="38" grpId="0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Окружность называют описанной около четырехугольника, если она проходит через все его вершины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988840"/>
            <a:ext cx="3728243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208" y="2141240"/>
            <a:ext cx="3728243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4072049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3200" dirty="0" smtClean="0"/>
              <a:t>Теорема 10.1. Если четырехугольник является вписанным в четырехугольник, то сумма его противолежащих углов равна 180°.</a:t>
            </a:r>
            <a:endParaRPr lang="ru-RU" sz="32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3728243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61" y="2132856"/>
            <a:ext cx="4300478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848" y="3341592"/>
            <a:ext cx="4303391" cy="625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39165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3200" dirty="0" smtClean="0"/>
              <a:t>Теорема 10.2. Если в четырехугольнике сумма  противолежащих углов равна 180°, то около него можно описать окружность.</a:t>
            </a:r>
            <a:endParaRPr lang="ru-RU" sz="3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61" y="2132856"/>
            <a:ext cx="4300478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848" y="3341592"/>
            <a:ext cx="4303391" cy="625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Овал 8"/>
          <p:cNvSpPr/>
          <p:nvPr/>
        </p:nvSpPr>
        <p:spPr>
          <a:xfrm>
            <a:off x="467544" y="2420888"/>
            <a:ext cx="2880320" cy="29523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611560" y="3257767"/>
            <a:ext cx="720080" cy="1958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65018" y="2479665"/>
            <a:ext cx="1800200" cy="848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9" idx="6"/>
          </p:cNvCxnSpPr>
          <p:nvPr/>
        </p:nvCxnSpPr>
        <p:spPr>
          <a:xfrm>
            <a:off x="2357411" y="2492896"/>
            <a:ext cx="990453" cy="14041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1331640" y="3831322"/>
            <a:ext cx="2016224" cy="1402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6" name="TextBox 2055"/>
          <p:cNvSpPr txBox="1"/>
          <p:nvPr/>
        </p:nvSpPr>
        <p:spPr>
          <a:xfrm>
            <a:off x="971600" y="537321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2057" name="TextBox 2056"/>
          <p:cNvSpPr txBox="1"/>
          <p:nvPr/>
        </p:nvSpPr>
        <p:spPr>
          <a:xfrm>
            <a:off x="3347864" y="4036422"/>
            <a:ext cx="540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058" name="TextBox 2057"/>
          <p:cNvSpPr txBox="1"/>
          <p:nvPr/>
        </p:nvSpPr>
        <p:spPr>
          <a:xfrm>
            <a:off x="159446" y="307310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059" name="TextBox 2058"/>
          <p:cNvSpPr txBox="1"/>
          <p:nvPr/>
        </p:nvSpPr>
        <p:spPr>
          <a:xfrm>
            <a:off x="2357411" y="21235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82298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Около равнобедренной трапеции можно описать окружность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55576" y="3933056"/>
            <a:ext cx="7859216" cy="720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>Около ромба нельзя описать окружность </a:t>
            </a:r>
            <a:endParaRPr lang="ru-RU" sz="3200" dirty="0"/>
          </a:p>
        </p:txBody>
      </p:sp>
      <p:sp>
        <p:nvSpPr>
          <p:cNvPr id="5" name="Овал 4"/>
          <p:cNvSpPr/>
          <p:nvPr/>
        </p:nvSpPr>
        <p:spPr>
          <a:xfrm>
            <a:off x="3419872" y="1844824"/>
            <a:ext cx="2088232" cy="19442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Трапеция 5"/>
          <p:cNvSpPr/>
          <p:nvPr/>
        </p:nvSpPr>
        <p:spPr>
          <a:xfrm>
            <a:off x="3563888" y="1988840"/>
            <a:ext cx="1800200" cy="1368152"/>
          </a:xfrm>
          <a:prstGeom prst="trapezoi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омб 6"/>
          <p:cNvSpPr/>
          <p:nvPr/>
        </p:nvSpPr>
        <p:spPr>
          <a:xfrm>
            <a:off x="3887924" y="4494069"/>
            <a:ext cx="1224136" cy="208823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491880" y="4488636"/>
            <a:ext cx="2016224" cy="20936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323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cdn01.ru/files/users/images/68/40/684035faa08bf2bfec458a2cbf84c9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285992"/>
            <a:ext cx="9001156" cy="31337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5868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Окружность называют </a:t>
            </a:r>
            <a:r>
              <a:rPr lang="ru-RU" sz="3100" dirty="0"/>
              <a:t>в</a:t>
            </a:r>
            <a:r>
              <a:rPr lang="ru-RU" sz="3100" dirty="0" smtClean="0"/>
              <a:t>писанной </a:t>
            </a:r>
            <a:r>
              <a:rPr lang="ru-RU" sz="3100" dirty="0"/>
              <a:t>в</a:t>
            </a:r>
            <a:r>
              <a:rPr lang="ru-RU" sz="3100" dirty="0" smtClean="0"/>
              <a:t> четырехугольник, если она касается всех его сторон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556792"/>
            <a:ext cx="4609669" cy="3924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7818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2.ppt-online.org/files2/slide/g/GZaFuUABrJKibDHWTfRoN9e7jp8vdw2EcL5mxn/slide-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1000156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s://cf2.ppt-online.org/files2/slide/0/0vTm34toFOEPukxJgHU8bX7hBpzMKS6WZL2wnDrc1/slide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071"/>
            <a:ext cx="9072626" cy="6877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744</Words>
  <Application>Microsoft Office PowerPoint</Application>
  <PresentationFormat>Экран (4:3)</PresentationFormat>
  <Paragraphs>100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§10. Вписанная и описанная окружности четырехугольника</vt:lpstr>
      <vt:lpstr>Окружность называют описанной около четырехугольника, если она проходит через все его вершины</vt:lpstr>
      <vt:lpstr>Теорема 10.1. Если четырехугольник является вписанным в четырехугольник, то сумма его противолежащих углов равна 180°.</vt:lpstr>
      <vt:lpstr>Теорема 10.2. Если в четырехугольнике сумма  противолежащих углов равна 180°, то около него можно описать окружность.</vt:lpstr>
      <vt:lpstr>Около равнобедренной трапеции можно описать окружность</vt:lpstr>
      <vt:lpstr>Слайд 6</vt:lpstr>
      <vt:lpstr>Окружность называют вписанной в четырехугольник, если она касается всех его сторон</vt:lpstr>
      <vt:lpstr>Слайд 8</vt:lpstr>
      <vt:lpstr>Слайд 9</vt:lpstr>
      <vt:lpstr>Теорема 10.3. Если четырехугольник является описанным около четырехугольника, то суммы его противолежащих сторон равны.</vt:lpstr>
      <vt:lpstr>Теорема 10.4. Если в выпуклом четырехугольнике суммы противолежащих сторон равны, то в него можно вписать окружность.</vt:lpstr>
      <vt:lpstr>В прямоугольник нельзя вписать окружность </vt:lpstr>
      <vt:lpstr>В ромб можно вписать окружность </vt:lpstr>
      <vt:lpstr>1) Два угла вписанного в окружность четырехугольника равны 82° и 58°. Найдите больший из оставшихся углов. </vt:lpstr>
      <vt:lpstr>2) В четырехугольник АВСD вписана окружность. Найдите сторону CD, если АВ=5 см, ВС=9 см, АD=6 см. </vt:lpstr>
      <vt:lpstr>Слайд 16</vt:lpstr>
      <vt:lpstr>3) Четырехугольник АВСD вписан в окружность. Угол А на 58° больше угла В и в 4 раза больше угла С. Найдите углы четырехугольника. </vt:lpstr>
      <vt:lpstr>6) Радиус окружности, вписанной в прямоугольную трапецию, равен 6 см, а большая боковая сторона этой трапеции равна 20 см. Найдите среднюю линию трапеции.</vt:lpstr>
      <vt:lpstr>4) В четырехугольнике АВСD известно, что ˪АВС=68°, ˪ADC=112°, ˪BAC=23°, ˪DAC=52°. Найдите угол между диагоналями четырехугольника, противолежащий стороне AD.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1) Два угла вписанного в окружность четырехугольника равны 82º и 58º. Найдите больший из оставшихся углов.</dc:title>
  <dc:creator>xxx</dc:creator>
  <cp:lastModifiedBy>user</cp:lastModifiedBy>
  <cp:revision>29</cp:revision>
  <dcterms:created xsi:type="dcterms:W3CDTF">2021-12-06T12:55:56Z</dcterms:created>
  <dcterms:modified xsi:type="dcterms:W3CDTF">2022-12-08T09:22:18Z</dcterms:modified>
</cp:coreProperties>
</file>