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56" r:id="rId2"/>
    <p:sldId id="268" r:id="rId3"/>
    <p:sldId id="261" r:id="rId4"/>
    <p:sldId id="308" r:id="rId5"/>
    <p:sldId id="307" r:id="rId6"/>
    <p:sldId id="303" r:id="rId7"/>
    <p:sldId id="259" r:id="rId8"/>
    <p:sldId id="304" r:id="rId9"/>
    <p:sldId id="305" r:id="rId10"/>
    <p:sldId id="306" r:id="rId11"/>
    <p:sldId id="309" r:id="rId12"/>
    <p:sldId id="258" r:id="rId13"/>
    <p:sldId id="265" r:id="rId14"/>
    <p:sldId id="295" r:id="rId15"/>
  </p:sldIdLst>
  <p:sldSz cx="12192000" cy="6858000"/>
  <p:notesSz cx="6858000" cy="9144000"/>
  <p:embeddedFontLst>
    <p:embeddedFont>
      <p:font typeface="等线 Light" panose="020B0604020202020204" charset="-122"/>
      <p:regular r:id="rId17"/>
    </p:embeddedFont>
    <p:embeddedFont>
      <p:font typeface="Cambria" panose="02040503050406030204" pitchFamily="18" charset="0"/>
      <p:regular r:id="rId18"/>
      <p:bold r:id="rId19"/>
      <p:italic r:id="rId20"/>
      <p:boldItalic r:id="rId21"/>
    </p:embeddedFont>
    <p:embeddedFont>
      <p:font typeface="Calibri" panose="020F0502020204030204" pitchFamily="34" charset="0"/>
      <p:regular r:id="rId22"/>
      <p:bold r:id="rId23"/>
      <p:italic r:id="rId24"/>
      <p:boldItalic r:id="rId25"/>
    </p:embeddedFont>
    <p:embeddedFont>
      <p:font typeface="等线" panose="020B0604020202020204" charset="-122"/>
      <p:regular r:id="rId2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5">
          <p15:clr>
            <a:srgbClr val="A4A3A4"/>
          </p15:clr>
        </p15:guide>
        <p15:guide id="2" pos="3802">
          <p15:clr>
            <a:srgbClr val="A4A3A4"/>
          </p15:clr>
        </p15:guide>
        <p15:guide id="3" pos="7242">
          <p15:clr>
            <a:srgbClr val="A4A3A4"/>
          </p15:clr>
        </p15:guide>
        <p15:guide id="4" pos="43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春波 赵" initials="春波"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625"/>
    <a:srgbClr val="F67654"/>
    <a:srgbClr val="0B506C"/>
    <a:srgbClr val="0286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88" d="100"/>
          <a:sy n="88" d="100"/>
        </p:scale>
        <p:origin x="451" y="62"/>
      </p:cViewPr>
      <p:guideLst>
        <p:guide orient="horz" pos="2165"/>
        <p:guide pos="3802"/>
        <p:guide pos="7242"/>
        <p:guide pos="4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D652B2-8C6E-419B-8E93-813F678ADC08}" type="datetimeFigureOut">
              <a:rPr lang="ru-RU" smtClean="0"/>
              <a:pPr/>
              <a:t>26.06.2023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6DC3D-C717-495C-B489-C044A339A55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мещающий образ слайда 1"/>
          <p:cNvSpPr>
            <a:spLocks noGrp="1" noRot="1" noChangeAspect="1"/>
          </p:cNvSpPr>
          <p:nvPr>
            <p:ph type="sldImg" idx="2"/>
          </p:nvPr>
        </p:nvSpPr>
        <p:spPr/>
      </p:sp>
      <p:sp>
        <p:nvSpPr>
          <p:cNvPr id="3" name="Замещающий текст 2"/>
          <p:cNvSpPr>
            <a:spLocks noGrp="1"/>
          </p:cNvSpPr>
          <p:nvPr>
            <p:ph type="body" idx="3"/>
          </p:nvPr>
        </p:nvSpPr>
        <p:spPr/>
        <p:txBody>
          <a:bodyPr/>
          <a:lstStyle/>
          <a:p>
            <a:endParaRPr lang="ru-RU"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3" name="稻壳儿春秋广告/盗版必究        原创来源：http://chn.docer.com/works?userid=199329941#!/work_time"/>
          <p:cNvSpPr>
            <a:spLocks noGrp="1"/>
          </p:cNvSpPr>
          <p:nvPr>
            <p:ph type="pic" sz="quarter" idx="10"/>
          </p:nvPr>
        </p:nvSpPr>
        <p:spPr>
          <a:xfrm>
            <a:off x="695324" y="2753359"/>
            <a:ext cx="3091992" cy="1810910"/>
          </a:xfrm>
          <a:custGeom>
            <a:avLst/>
            <a:gdLst>
              <a:gd name="connsiteX0" fmla="*/ 0 w 3091992"/>
              <a:gd name="connsiteY0" fmla="*/ 0 h 1810910"/>
              <a:gd name="connsiteX1" fmla="*/ 3091992 w 3091992"/>
              <a:gd name="connsiteY1" fmla="*/ 0 h 1810910"/>
              <a:gd name="connsiteX2" fmla="*/ 3091992 w 3091992"/>
              <a:gd name="connsiteY2" fmla="*/ 1810910 h 1810910"/>
              <a:gd name="connsiteX3" fmla="*/ 0 w 3091992"/>
              <a:gd name="connsiteY3" fmla="*/ 1810910 h 1810910"/>
            </a:gdLst>
            <a:ahLst/>
            <a:cxnLst>
              <a:cxn ang="0">
                <a:pos x="connsiteX0" y="connsiteY0"/>
              </a:cxn>
              <a:cxn ang="0">
                <a:pos x="connsiteX1" y="connsiteY1"/>
              </a:cxn>
              <a:cxn ang="0">
                <a:pos x="connsiteX2" y="connsiteY2"/>
              </a:cxn>
              <a:cxn ang="0">
                <a:pos x="connsiteX3" y="connsiteY3"/>
              </a:cxn>
            </a:cxnLst>
            <a:rect l="l" t="t" r="r" b="b"/>
            <a:pathLst>
              <a:path w="3091992" h="1810910">
                <a:moveTo>
                  <a:pt x="0" y="0"/>
                </a:moveTo>
                <a:lnTo>
                  <a:pt x="3091992" y="0"/>
                </a:lnTo>
                <a:lnTo>
                  <a:pt x="3091992" y="1810910"/>
                </a:lnTo>
                <a:lnTo>
                  <a:pt x="0" y="1810910"/>
                </a:lnTo>
                <a:close/>
              </a:path>
            </a:pathLst>
          </a:custGeom>
        </p:spPr>
        <p:txBody>
          <a:bodyPr wrap="square">
            <a:noAutofit/>
          </a:bodyPr>
          <a:lstStyle/>
          <a:p>
            <a:endParaRPr lang="zh-CN" altLang="en-US" dirty="0"/>
          </a:p>
        </p:txBody>
      </p:sp>
      <p:sp>
        <p:nvSpPr>
          <p:cNvPr id="12" name="稻壳儿春秋广告/盗版必究        原创来源：http://chn.docer.com/works?userid=199329941#!/work_time"/>
          <p:cNvSpPr>
            <a:spLocks noGrp="1"/>
          </p:cNvSpPr>
          <p:nvPr>
            <p:ph type="pic" sz="quarter" idx="11"/>
          </p:nvPr>
        </p:nvSpPr>
        <p:spPr>
          <a:xfrm>
            <a:off x="8404681" y="2753359"/>
            <a:ext cx="3091992" cy="1810910"/>
          </a:xfrm>
          <a:custGeom>
            <a:avLst/>
            <a:gdLst>
              <a:gd name="connsiteX0" fmla="*/ 0 w 3091992"/>
              <a:gd name="connsiteY0" fmla="*/ 0 h 1810910"/>
              <a:gd name="connsiteX1" fmla="*/ 3091992 w 3091992"/>
              <a:gd name="connsiteY1" fmla="*/ 0 h 1810910"/>
              <a:gd name="connsiteX2" fmla="*/ 3091992 w 3091992"/>
              <a:gd name="connsiteY2" fmla="*/ 1810910 h 1810910"/>
              <a:gd name="connsiteX3" fmla="*/ 0 w 3091992"/>
              <a:gd name="connsiteY3" fmla="*/ 1810910 h 1810910"/>
            </a:gdLst>
            <a:ahLst/>
            <a:cxnLst>
              <a:cxn ang="0">
                <a:pos x="connsiteX0" y="connsiteY0"/>
              </a:cxn>
              <a:cxn ang="0">
                <a:pos x="connsiteX1" y="connsiteY1"/>
              </a:cxn>
              <a:cxn ang="0">
                <a:pos x="connsiteX2" y="connsiteY2"/>
              </a:cxn>
              <a:cxn ang="0">
                <a:pos x="connsiteX3" y="connsiteY3"/>
              </a:cxn>
            </a:cxnLst>
            <a:rect l="l" t="t" r="r" b="b"/>
            <a:pathLst>
              <a:path w="3091992" h="1810910">
                <a:moveTo>
                  <a:pt x="0" y="0"/>
                </a:moveTo>
                <a:lnTo>
                  <a:pt x="3091992" y="0"/>
                </a:lnTo>
                <a:lnTo>
                  <a:pt x="3091992" y="1810910"/>
                </a:lnTo>
                <a:lnTo>
                  <a:pt x="0" y="1810910"/>
                </a:lnTo>
                <a:close/>
              </a:path>
            </a:pathLst>
          </a:custGeom>
        </p:spPr>
        <p:txBody>
          <a:bodyPr wrap="square">
            <a:noAutofit/>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D4EC519-839C-453F-84A3-C3D2935476E8}" type="datetimeFigureOut">
              <a:rPr lang="zh-CN" altLang="en-US" smtClean="0"/>
              <a:pPr/>
              <a:t>2023/6/26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30A939-DD6A-4E34-B614-19C610E30EC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5" name="稻壳儿春秋广告/盗版必究        原创来源：http://chn.docer.com/works?userid=199329941#!/work_time"/>
          <p:cNvSpPr>
            <a:spLocks noGrp="1"/>
          </p:cNvSpPr>
          <p:nvPr>
            <p:ph type="pic" sz="quarter" idx="10"/>
          </p:nvPr>
        </p:nvSpPr>
        <p:spPr>
          <a:xfrm>
            <a:off x="-1" y="1594687"/>
            <a:ext cx="3840480" cy="4231937"/>
          </a:xfrm>
          <a:custGeom>
            <a:avLst/>
            <a:gdLst>
              <a:gd name="connsiteX0" fmla="*/ 0 w 3840480"/>
              <a:gd name="connsiteY0" fmla="*/ 0 h 4231937"/>
              <a:gd name="connsiteX1" fmla="*/ 3840480 w 3840480"/>
              <a:gd name="connsiteY1" fmla="*/ 0 h 4231937"/>
              <a:gd name="connsiteX2" fmla="*/ 3840480 w 3840480"/>
              <a:gd name="connsiteY2" fmla="*/ 4231937 h 4231937"/>
              <a:gd name="connsiteX3" fmla="*/ 0 w 3840480"/>
              <a:gd name="connsiteY3" fmla="*/ 4231937 h 4231937"/>
            </a:gdLst>
            <a:ahLst/>
            <a:cxnLst>
              <a:cxn ang="0">
                <a:pos x="connsiteX0" y="connsiteY0"/>
              </a:cxn>
              <a:cxn ang="0">
                <a:pos x="connsiteX1" y="connsiteY1"/>
              </a:cxn>
              <a:cxn ang="0">
                <a:pos x="connsiteX2" y="connsiteY2"/>
              </a:cxn>
              <a:cxn ang="0">
                <a:pos x="connsiteX3" y="connsiteY3"/>
              </a:cxn>
            </a:cxnLst>
            <a:rect l="l" t="t" r="r" b="b"/>
            <a:pathLst>
              <a:path w="3840480" h="4231937">
                <a:moveTo>
                  <a:pt x="0" y="0"/>
                </a:moveTo>
                <a:lnTo>
                  <a:pt x="3840480" y="0"/>
                </a:lnTo>
                <a:lnTo>
                  <a:pt x="3840480" y="4231937"/>
                </a:lnTo>
                <a:lnTo>
                  <a:pt x="0" y="4231937"/>
                </a:lnTo>
                <a:close/>
              </a:path>
            </a:pathLst>
          </a:custGeom>
        </p:spPr>
        <p:txBody>
          <a:bodyPr wrap="square">
            <a:noAutofit/>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1B7C7-535E-4E94-B1E9-46A4B2AB559A}" type="datetimeFigureOut">
              <a:rPr lang="zh-CN" altLang="en-US" smtClean="0"/>
              <a:pPr/>
              <a:t>2023/6/26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DD6754-BD22-46CA-AAC9-FDCA2715F4F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chastnyj-dom-prestarelyh.ru/directory2/fizicheskaya-aktivnost-i-psihicheskoe-zdorove.html" TargetMode="External"/><Relationship Id="rId2" Type="http://schemas.openxmlformats.org/officeDocument/2006/relationships/hyperlink" Target="https://&#1096;&#1082;&#1086;&#1083;&#1072;&#1080;&#1089;&#1082;&#1091;&#1089;&#1089;&#1090;&#1074;9.&#1077;&#1082;&#1072;&#1090;&#1077;&#1088;&#1080;&#1085;&#1073;&#1091;&#1088;&#1075;.&#1088;&#1092;/novosti/134767"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0.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稻壳儿春秋广告/盗版必究        原创来源：http://chn.docer.com/works?userid=199329941#!/work_time"/>
          <p:cNvSpPr/>
          <p:nvPr/>
        </p:nvSpPr>
        <p:spPr>
          <a:xfrm>
            <a:off x="772120" y="0"/>
            <a:ext cx="4498380" cy="1671059"/>
          </a:xfrm>
          <a:custGeom>
            <a:avLst/>
            <a:gdLst>
              <a:gd name="connsiteX0" fmla="*/ 0 w 5863628"/>
              <a:gd name="connsiteY0" fmla="*/ 0 h 2178221"/>
              <a:gd name="connsiteX1" fmla="*/ 5863628 w 5863628"/>
              <a:gd name="connsiteY1" fmla="*/ 0 h 2178221"/>
              <a:gd name="connsiteX2" fmla="*/ 4218278 w 5863628"/>
              <a:gd name="connsiteY2" fmla="*/ 1645350 h 2178221"/>
              <a:gd name="connsiteX3" fmla="*/ 1645350 w 5863628"/>
              <a:gd name="connsiteY3" fmla="*/ 1645350 h 2178221"/>
              <a:gd name="connsiteX4" fmla="*/ 0 w 5863628"/>
              <a:gd name="connsiteY4" fmla="*/ 0 h 2178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628" h="2178221">
                <a:moveTo>
                  <a:pt x="0" y="0"/>
                </a:moveTo>
                <a:lnTo>
                  <a:pt x="5863628" y="0"/>
                </a:lnTo>
                <a:lnTo>
                  <a:pt x="4218278" y="1645350"/>
                </a:lnTo>
                <a:cubicBezTo>
                  <a:pt x="3507784" y="2355845"/>
                  <a:pt x="2355845" y="2355845"/>
                  <a:pt x="1645350" y="1645350"/>
                </a:cubicBezTo>
                <a:lnTo>
                  <a:pt x="0" y="0"/>
                </a:ln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5" name="稻壳儿春秋广告/盗版必究        原创来源：http://chn.docer.com/works?userid=199329941#!/work_time"/>
          <p:cNvSpPr/>
          <p:nvPr/>
        </p:nvSpPr>
        <p:spPr>
          <a:xfrm rot="2700000">
            <a:off x="-1523657" y="2698198"/>
            <a:ext cx="4966314" cy="4966314"/>
          </a:xfrm>
          <a:prstGeom prst="roundRect">
            <a:avLst/>
          </a:pr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rot="2700000">
            <a:off x="3668105" y="4637763"/>
            <a:ext cx="1087184" cy="1087184"/>
          </a:xfrm>
          <a:prstGeom prst="roundRect">
            <a:avLst/>
          </a:pr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8" name="稻壳儿春秋广告/盗版必究        原创来源：http://chn.docer.com/works?userid=199329941#!/work_time"/>
          <p:cNvSpPr/>
          <p:nvPr/>
        </p:nvSpPr>
        <p:spPr>
          <a:xfrm rot="2700000">
            <a:off x="8200402" y="-1071791"/>
            <a:ext cx="2998691" cy="2998690"/>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9" name="稻壳儿春秋广告/盗版必究        原创来源：http://chn.docer.com/works?userid=199329941#!/work_time"/>
          <p:cNvSpPr/>
          <p:nvPr/>
        </p:nvSpPr>
        <p:spPr>
          <a:xfrm rot="2700000">
            <a:off x="8972401" y="-1548003"/>
            <a:ext cx="3713986" cy="3713985"/>
          </a:xfrm>
          <a:prstGeom prst="roundRect">
            <a:avLst/>
          </a:pr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1" name="稻壳儿春秋广告/盗版必究        原创来源：http://chn.docer.com/works?userid=199329941#!/work_time"/>
          <p:cNvSpPr/>
          <p:nvPr/>
        </p:nvSpPr>
        <p:spPr>
          <a:xfrm rot="2700000">
            <a:off x="1489221" y="2202960"/>
            <a:ext cx="606728" cy="606728"/>
          </a:xfrm>
          <a:prstGeom prst="roundRect">
            <a:avLst/>
          </a:pr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3" name="稻壳儿春秋广告/盗版必究        原创来源：http://chn.docer.com/works?userid=199329941#!/work_time"/>
          <p:cNvSpPr/>
          <p:nvPr/>
        </p:nvSpPr>
        <p:spPr>
          <a:xfrm rot="2700000">
            <a:off x="-3463370" y="3085103"/>
            <a:ext cx="4192504" cy="4192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4" name="稻壳儿春秋广告/盗版必究        原创来源：http://chn.docer.com/works?userid=199329941#!/work_time"/>
          <p:cNvSpPr txBox="1"/>
          <p:nvPr/>
        </p:nvSpPr>
        <p:spPr>
          <a:xfrm>
            <a:off x="2646623" y="1867446"/>
            <a:ext cx="6333548" cy="2084070"/>
          </a:xfrm>
          <a:prstGeom prst="rect">
            <a:avLst/>
          </a:prstGeom>
          <a:noFill/>
        </p:spPr>
        <p:txBody>
          <a:bodyPr wrap="square" rtlCol="0">
            <a:spAutoFit/>
          </a:bodyPr>
          <a:lstStyle/>
          <a:p>
            <a:pPr algn="ctr">
              <a:lnSpc>
                <a:spcPct val="120000"/>
              </a:lnSpc>
            </a:pPr>
            <a:r>
              <a:rPr lang="en-US" altLang="zh-CN" sz="3600" b="1" dirty="0">
                <a:solidFill>
                  <a:srgbClr val="F67654"/>
                </a:solidFill>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Индивидуальный проект </a:t>
            </a:r>
          </a:p>
          <a:p>
            <a:pPr algn="ctr">
              <a:lnSpc>
                <a:spcPct val="120000"/>
              </a:lnSpc>
            </a:pPr>
            <a:r>
              <a:rPr lang="en-US" altLang="zh-CN" sz="3600" b="1" dirty="0">
                <a:solidFill>
                  <a:srgbClr val="F67654"/>
                </a:solidFill>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“Влияние спорта на умственную деятельность”</a:t>
            </a:r>
          </a:p>
        </p:txBody>
      </p:sp>
      <p:sp>
        <p:nvSpPr>
          <p:cNvPr id="15" name="稻壳儿春秋广告/盗版必究        原创来源：http://chn.docer.com/works?userid=199329941#!/work_time"/>
          <p:cNvSpPr txBox="1"/>
          <p:nvPr/>
        </p:nvSpPr>
        <p:spPr>
          <a:xfrm>
            <a:off x="7010812" y="5307383"/>
            <a:ext cx="4809078" cy="1198880"/>
          </a:xfrm>
          <a:prstGeom prst="rect">
            <a:avLst/>
          </a:prstGeom>
          <a:noFill/>
        </p:spPr>
        <p:txBody>
          <a:bodyPr wrap="square" rtlCol="0">
            <a:spAutoFit/>
          </a:bodyPr>
          <a:lstStyle/>
          <a:p>
            <a:pPr algn="r">
              <a:lnSpc>
                <a:spcPct val="150000"/>
              </a:lnSpc>
            </a:pP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Выполнил: Орешин Ярослав </a:t>
            </a:r>
            <a:r>
              <a:rPr lang="en-US" altLang="zh-CN" sz="12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Владиславович</a:t>
            </a:r>
            <a:r>
              <a:rPr lang="ru-RU" altLang="zh-CN" sz="12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a:t>
            </a:r>
            <a:endPar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a:p>
            <a:pPr algn="r">
              <a:lnSpc>
                <a:spcPct val="150000"/>
              </a:lnSpc>
            </a:pPr>
            <a:r>
              <a:rPr lang="ru-RU"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a:t>
            </a:r>
            <a:r>
              <a:rPr lang="en-US" altLang="zh-CN" sz="12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чащийся </a:t>
            </a: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10а класса. </a:t>
            </a:r>
          </a:p>
          <a:p>
            <a:pPr algn="r">
              <a:lnSpc>
                <a:spcPct val="150000"/>
              </a:lnSpc>
            </a:pP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Руководитель проекта: </a:t>
            </a:r>
            <a:r>
              <a:rPr lang="en-US" altLang="zh-CN" sz="12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Говорова </a:t>
            </a: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Елена Владимировна,</a:t>
            </a:r>
          </a:p>
          <a:p>
            <a:pPr algn="r">
              <a:lnSpc>
                <a:spcPct val="150000"/>
              </a:lnSpc>
            </a:pP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en-US" altLang="zh-CN" sz="12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учитель </a:t>
            </a: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биологии</a:t>
            </a:r>
          </a:p>
        </p:txBody>
      </p:sp>
      <p:sp>
        <p:nvSpPr>
          <p:cNvPr id="32" name="稻壳儿春秋广告/盗版必究        原创来源：http://chn.docer.com/works?userid=199329941#!/work_time"/>
          <p:cNvSpPr/>
          <p:nvPr/>
        </p:nvSpPr>
        <p:spPr>
          <a:xfrm>
            <a:off x="1363194" y="3"/>
            <a:ext cx="2862972" cy="998458"/>
          </a:xfrm>
          <a:custGeom>
            <a:avLst/>
            <a:gdLst>
              <a:gd name="connsiteX0" fmla="*/ 0 w 3731877"/>
              <a:gd name="connsiteY0" fmla="*/ 0 h 1301487"/>
              <a:gd name="connsiteX1" fmla="*/ 3731877 w 3731877"/>
              <a:gd name="connsiteY1" fmla="*/ 0 h 1301487"/>
              <a:gd name="connsiteX2" fmla="*/ 2829516 w 3731877"/>
              <a:gd name="connsiteY2" fmla="*/ 902360 h 1301487"/>
              <a:gd name="connsiteX3" fmla="*/ 902361 w 3731877"/>
              <a:gd name="connsiteY3" fmla="*/ 902360 h 1301487"/>
            </a:gdLst>
            <a:ahLst/>
            <a:cxnLst>
              <a:cxn ang="0">
                <a:pos x="connsiteX0" y="connsiteY0"/>
              </a:cxn>
              <a:cxn ang="0">
                <a:pos x="connsiteX1" y="connsiteY1"/>
              </a:cxn>
              <a:cxn ang="0">
                <a:pos x="connsiteX2" y="connsiteY2"/>
              </a:cxn>
              <a:cxn ang="0">
                <a:pos x="connsiteX3" y="connsiteY3"/>
              </a:cxn>
            </a:cxnLst>
            <a:rect l="l" t="t" r="r" b="b"/>
            <a:pathLst>
              <a:path w="3731877" h="1301487">
                <a:moveTo>
                  <a:pt x="0" y="0"/>
                </a:moveTo>
                <a:lnTo>
                  <a:pt x="3731877" y="0"/>
                </a:lnTo>
                <a:lnTo>
                  <a:pt x="2829516" y="902360"/>
                </a:lnTo>
                <a:cubicBezTo>
                  <a:pt x="2297347" y="1434530"/>
                  <a:pt x="1434530" y="1434530"/>
                  <a:pt x="902361" y="90236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 name="稻壳儿春秋广告/盗版必究        原创来源：http://chn.docer.com/works?userid=199329941#!/work_time"/>
          <p:cNvSpPr txBox="1"/>
          <p:nvPr/>
        </p:nvSpPr>
        <p:spPr>
          <a:xfrm>
            <a:off x="1221105" y="435610"/>
            <a:ext cx="8011795" cy="583565"/>
          </a:xfrm>
          <a:prstGeom prst="rect">
            <a:avLst/>
          </a:prstGeom>
          <a:noFill/>
        </p:spPr>
        <p:txBody>
          <a:bodyPr wrap="square" rtlCol="0">
            <a:spAutoFit/>
          </a:bodyPr>
          <a:lstStyle/>
          <a:p>
            <a:pPr algn="ctr"/>
            <a:r>
              <a:rPr lang="ru-RU" altLang="en-US" sz="1600" dirty="0">
                <a:solidFill>
                  <a:schemeClr val="tx1"/>
                </a:solidFill>
                <a:effectLst>
                  <a:outerShdw blurRad="38100" dist="25400" dir="5400000" algn="ctr" rotWithShape="0">
                    <a:srgbClr val="6E747A">
                      <a:alpha val="43000"/>
                    </a:srgbClr>
                  </a:outerShdw>
                </a:effectLst>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МУНИЦИПАЛЬНОЕ ОБЩЕОБРАЗОВАТЕЛЬНОЕ УЧРЕЖДЕНИЕ</a:t>
            </a:r>
          </a:p>
          <a:p>
            <a:pPr algn="ctr"/>
            <a:r>
              <a:rPr lang="ru-RU" altLang="en-US" sz="1600" dirty="0">
                <a:solidFill>
                  <a:schemeClr val="tx1"/>
                </a:solidFill>
                <a:effectLst>
                  <a:outerShdw blurRad="38100" dist="25400" dir="5400000" algn="ctr" rotWithShape="0">
                    <a:srgbClr val="6E747A">
                      <a:alpha val="43000"/>
                    </a:srgbClr>
                  </a:outerShdw>
                </a:effectLst>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«СРЕДНЯЯ ШКОЛА № 86 ТРАКТОРОЗАВОДСКОГО РАЙОНА ВОЛГОГРАДА»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1537335" y="250825"/>
            <a:ext cx="9311005" cy="1076325"/>
          </a:xfrm>
          <a:prstGeom prst="rect">
            <a:avLst/>
          </a:prstGeom>
          <a:noFill/>
        </p:spPr>
        <p:txBody>
          <a:bodyPr wrap="square" rtlCol="0">
            <a:spAutoFit/>
          </a:bodyPr>
          <a:lstStyle/>
          <a:p>
            <a:pPr algn="ctr"/>
            <a:r>
              <a:rPr lang="en-US" altLang="zh-CN" sz="32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Как спорт помогает улучшить самооценку и как он борется с депрессией?</a:t>
            </a:r>
            <a:endParaRPr lang="ru-RU" altLang="zh-CN" sz="32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endParaRPr>
          </a:p>
        </p:txBody>
      </p:sp>
      <p:sp>
        <p:nvSpPr>
          <p:cNvPr id="12" name="稻壳儿春秋广告/盗版必究        原创来源：http://chn.docer.com/works?userid=199329941#!/work_time"/>
          <p:cNvSpPr txBox="1"/>
          <p:nvPr/>
        </p:nvSpPr>
        <p:spPr>
          <a:xfrm>
            <a:off x="4354829" y="1858645"/>
            <a:ext cx="7462701" cy="4216539"/>
          </a:xfrm>
          <a:prstGeom prst="rect">
            <a:avLst/>
          </a:prstGeom>
          <a:noFill/>
        </p:spPr>
        <p:txBody>
          <a:bodyPr wrap="square" rtlCol="0">
            <a:spAutoFit/>
          </a:bodyPr>
          <a:lstStyle/>
          <a:p>
            <a:pPr algn="just"/>
            <a:r>
              <a:rPr lang="en-US" altLang="zh-CN" sz="1600"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ru-RU" altLang="zh-CN"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К</a:t>
            </a:r>
            <a:r>
              <a:rPr lang="en-US" altLang="zh-CN"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аким же образом физическая нагрузка может способствовать улучшению самооценки? При интенсивных нагрузках выделяются гормоны, которые отвечают за наше хорошее настроение. Когда на душе соловьи поют, все меньше хочется заниматься самоедством. Положительные изменения во внешности приведут к поднятию самооценки. Подтягиваются мышцы, кожа становится более гладкой и упругой и т.д. Двигаться намного легче, вы чувствуете легкость и замечаете восхищенные взгляды знакомых. Ну как тут самооценке не подняться?</a:t>
            </a:r>
          </a:p>
          <a:p>
            <a:pPr algn="just"/>
            <a:r>
              <a:rPr lang="en-US" altLang="zh-CN"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Тренировка – это трата энергии. И не только физической, но и ментальной. Вы можете избавиться от злости, перестать нервничать по какому-то вопросу и подобное. Когда устаёшь физически – нет сил переживать о чём-то ещё. Проблемы отодвигаются на второй план, давая душе и нервной системе передышку, т.е. разгружая психику.</a:t>
            </a:r>
          </a:p>
          <a:p>
            <a:endParaRPr lang="en-US" altLang="zh-CN" sz="1600" dirty="0">
              <a:solidFill>
                <a:schemeClr val="bg2">
                  <a:lumMod val="10000"/>
                </a:schemeClr>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pic>
        <p:nvPicPr>
          <p:cNvPr id="3" name="Изображение 2" descr="polza-ot-meditacii-v2.orig"/>
          <p:cNvPicPr>
            <a:picLocks noChangeAspect="1"/>
          </p:cNvPicPr>
          <p:nvPr/>
        </p:nvPicPr>
        <p:blipFill>
          <a:blip r:embed="rId2" cstate="print"/>
          <a:stretch>
            <a:fillRect/>
          </a:stretch>
        </p:blipFill>
        <p:spPr>
          <a:xfrm>
            <a:off x="269966" y="1858645"/>
            <a:ext cx="4023360" cy="39433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4435" y="313250"/>
            <a:ext cx="10641874" cy="523220"/>
          </a:xfrm>
          <a:prstGeom prst="rect">
            <a:avLst/>
          </a:prstGeom>
        </p:spPr>
        <p:txBody>
          <a:bodyPr wrap="square">
            <a:spAutoFit/>
          </a:bodyPr>
          <a:lstStyle/>
          <a:p>
            <a:pPr lvl="0" algn="ctr"/>
            <a:r>
              <a:rPr lang="ru-RU" altLang="zh-CN" sz="2800" b="1" dirty="0" smtClean="0">
                <a:solidFill>
                  <a:prstClr val="black"/>
                </a:solidFill>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Рефлексия</a:t>
            </a:r>
            <a:endParaRPr lang="en-US" altLang="zh-CN" sz="2800" b="1" dirty="0">
              <a:solidFill>
                <a:prstClr val="black"/>
              </a:solidFill>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endParaRPr>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l="6777" t="1314" r="-6777" b="7228"/>
          <a:stretch/>
        </p:blipFill>
        <p:spPr>
          <a:xfrm>
            <a:off x="6287589" y="1428204"/>
            <a:ext cx="5782952" cy="3966755"/>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34" y="1428204"/>
            <a:ext cx="5289007" cy="3966755"/>
          </a:xfrm>
          <a:prstGeom prst="rect">
            <a:avLst/>
          </a:prstGeom>
        </p:spPr>
      </p:pic>
    </p:spTree>
    <p:extLst>
      <p:ext uri="{BB962C8B-B14F-4D97-AF65-F5344CB8AC3E}">
        <p14:creationId xmlns:p14="http://schemas.microsoft.com/office/powerpoint/2010/main" val="2294166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4399281" y="419040"/>
            <a:ext cx="3393438" cy="583565"/>
          </a:xfrm>
          <a:prstGeom prst="rect">
            <a:avLst/>
          </a:prstGeom>
          <a:noFill/>
        </p:spPr>
        <p:txBody>
          <a:bodyPr wrap="square" rtlCol="0">
            <a:spAutoFit/>
          </a:bodyPr>
          <a:lstStyle/>
          <a:p>
            <a:pPr algn="ctr"/>
            <a:r>
              <a:rPr lang="en-US" altLang="zh-CN" sz="3200"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Заключение</a:t>
            </a:r>
          </a:p>
        </p:txBody>
      </p:sp>
      <p:sp>
        <p:nvSpPr>
          <p:cNvPr id="100" name="Текстовое поле 99"/>
          <p:cNvSpPr txBox="1"/>
          <p:nvPr/>
        </p:nvSpPr>
        <p:spPr>
          <a:xfrm>
            <a:off x="418011" y="1436915"/>
            <a:ext cx="5921829" cy="4093428"/>
          </a:xfrm>
          <a:prstGeom prst="rect">
            <a:avLst/>
          </a:prstGeom>
          <a:noFill/>
          <a:ln w="9525">
            <a:noFill/>
          </a:ln>
        </p:spPr>
        <p:txBody>
          <a:bodyPr wrap="square">
            <a:spAutoFit/>
          </a:bodyPr>
          <a:lstStyle/>
          <a:p>
            <a:pPr indent="0" algn="just"/>
            <a:r>
              <a:rPr lang="en-US"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a:solidFill>
                  <a:schemeClr val="bg2">
                    <a:lumMod val="10000"/>
                  </a:schemeClr>
                </a:solidFill>
                <a:latin typeface="Times New Roman" panose="02020603050405020304" pitchFamily="18" charset="0"/>
                <a:cs typeface="Times New Roman" panose="02020603050405020304" pitchFamily="18" charset="0"/>
              </a:rPr>
              <a:t>Цель и задачи, заявленные в данном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проекте</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достигнуты</a:t>
            </a:r>
            <a:r>
              <a:rPr lang="en-US" sz="2000" b="0" dirty="0" smtClean="0">
                <a:solidFill>
                  <a:schemeClr val="bg2">
                    <a:lumMod val="10000"/>
                  </a:schemeClr>
                </a:solidFill>
                <a:latin typeface="Times New Roman" panose="02020603050405020304" pitchFamily="18" charset="0"/>
                <a:cs typeface="Times New Roman" panose="02020603050405020304" pitchFamily="18" charset="0"/>
              </a:rPr>
              <a:t>.</a:t>
            </a:r>
            <a:r>
              <a:rPr lang="ru-RU" sz="2000" b="0" dirty="0" smtClean="0">
                <a:solidFill>
                  <a:schemeClr val="bg2">
                    <a:lumMod val="10000"/>
                  </a:schemeClr>
                </a:solidFill>
                <a:latin typeface="Times New Roman" panose="02020603050405020304" pitchFamily="18" charset="0"/>
                <a:cs typeface="Times New Roman" panose="02020603050405020304" pitchFamily="18" charset="0"/>
              </a:rPr>
              <a:t> </a:t>
            </a:r>
          </a:p>
          <a:p>
            <a:pPr indent="0" algn="just"/>
            <a:r>
              <a:rPr lang="en-US" sz="2000" b="0" dirty="0" smtClean="0">
                <a:solidFill>
                  <a:schemeClr val="bg2">
                    <a:lumMod val="10000"/>
                  </a:schemeClr>
                </a:solidFill>
                <a:latin typeface="Times New Roman" panose="02020603050405020304" pitchFamily="18" charset="0"/>
                <a:cs typeface="Times New Roman" panose="02020603050405020304" pitchFamily="18" charset="0"/>
              </a:rPr>
              <a:t>Работа </a:t>
            </a:r>
            <a:r>
              <a:rPr lang="en-US" sz="2000" b="0" dirty="0">
                <a:solidFill>
                  <a:schemeClr val="bg2">
                    <a:lumMod val="10000"/>
                  </a:schemeClr>
                </a:solidFill>
                <a:latin typeface="Times New Roman" panose="02020603050405020304" pitchFamily="18" charset="0"/>
                <a:cs typeface="Times New Roman" panose="02020603050405020304" pitchFamily="18" charset="0"/>
              </a:rPr>
              <a:t>по данной теме для меня оказалась полезной,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она</a:t>
            </a:r>
            <a:r>
              <a:rPr lang="en-US" sz="2000" b="0" dirty="0">
                <a:solidFill>
                  <a:schemeClr val="bg2">
                    <a:lumMod val="10000"/>
                  </a:schemeClr>
                </a:solidFill>
                <a:latin typeface="Times New Roman" panose="02020603050405020304" pitchFamily="18" charset="0"/>
                <a:cs typeface="Times New Roman" panose="02020603050405020304" pitchFamily="18" charset="0"/>
              </a:rPr>
              <a:t> принесла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мне</a:t>
            </a:r>
            <a:r>
              <a:rPr lang="en-US" sz="2000" b="0" dirty="0">
                <a:solidFill>
                  <a:schemeClr val="bg2">
                    <a:lumMod val="10000"/>
                  </a:schemeClr>
                </a:solidFill>
                <a:latin typeface="Times New Roman" panose="02020603050405020304" pitchFamily="18" charset="0"/>
                <a:cs typeface="Times New Roman" panose="02020603050405020304" pitchFamily="18" charset="0"/>
              </a:rPr>
              <a:t> дополнительные знания в познании влияния спорта не только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на</a:t>
            </a:r>
            <a:r>
              <a:rPr lang="en-US" sz="2000" b="0" dirty="0">
                <a:solidFill>
                  <a:schemeClr val="bg2">
                    <a:lumMod val="10000"/>
                  </a:schemeClr>
                </a:solidFill>
                <a:latin typeface="Times New Roman" panose="02020603050405020304" pitchFamily="18" charset="0"/>
                <a:cs typeface="Times New Roman" panose="02020603050405020304" pitchFamily="18" charset="0"/>
              </a:rPr>
              <a:t> наши мышцы,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но</a:t>
            </a:r>
            <a:r>
              <a:rPr lang="en-US" sz="2000" b="0" dirty="0">
                <a:solidFill>
                  <a:schemeClr val="bg2">
                    <a:lumMod val="10000"/>
                  </a:schemeClr>
                </a:solidFill>
                <a:latin typeface="Times New Roman" panose="02020603050405020304" pitchFamily="18" charset="0"/>
                <a:cs typeface="Times New Roman" panose="02020603050405020304" pitchFamily="18" charset="0"/>
              </a:rPr>
              <a:t> и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на</a:t>
            </a:r>
            <a:r>
              <a:rPr lang="en-US" sz="2000" b="0" dirty="0">
                <a:solidFill>
                  <a:schemeClr val="bg2">
                    <a:lumMod val="10000"/>
                  </a:schemeClr>
                </a:solidFill>
                <a:latin typeface="Times New Roman" panose="02020603050405020304" pitchFamily="18" charset="0"/>
                <a:cs typeface="Times New Roman" panose="02020603050405020304" pitchFamily="18" charset="0"/>
              </a:rPr>
              <a:t> нашу умственную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деятельность</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endParaRPr lang="ru-RU" sz="2000" b="0" dirty="0" smtClean="0">
              <a:solidFill>
                <a:schemeClr val="bg2">
                  <a:lumMod val="10000"/>
                </a:schemeClr>
              </a:solidFill>
              <a:latin typeface="Times New Roman" panose="02020603050405020304" pitchFamily="18" charset="0"/>
              <a:cs typeface="Times New Roman" panose="02020603050405020304" pitchFamily="18" charset="0"/>
            </a:endParaRPr>
          </a:p>
          <a:p>
            <a:pPr indent="0" algn="just"/>
            <a:r>
              <a:rPr lang="en-US" sz="2000" b="0" dirty="0" smtClean="0">
                <a:solidFill>
                  <a:schemeClr val="bg2">
                    <a:lumMod val="10000"/>
                  </a:schemeClr>
                </a:solidFill>
                <a:latin typeface="Times New Roman" panose="02020603050405020304" pitchFamily="18" charset="0"/>
                <a:cs typeface="Times New Roman" panose="02020603050405020304" pitchFamily="18" charset="0"/>
              </a:rPr>
              <a:t>Также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был</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приобретён</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опыт</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ru-RU" sz="2000" b="0" dirty="0" smtClean="0">
                <a:solidFill>
                  <a:schemeClr val="bg2">
                    <a:lumMod val="10000"/>
                  </a:schemeClr>
                </a:solidFill>
                <a:latin typeface="Times New Roman" panose="02020603050405020304" pitchFamily="18" charset="0"/>
                <a:cs typeface="Times New Roman" panose="02020603050405020304" pitchFamily="18" charset="0"/>
              </a:rPr>
              <a:t>выполнения , защиты и </a:t>
            </a:r>
            <a:r>
              <a:rPr lang="en-US" sz="2000" b="0" dirty="0" err="1" smtClean="0">
                <a:solidFill>
                  <a:schemeClr val="bg2">
                    <a:lumMod val="10000"/>
                  </a:schemeClr>
                </a:solidFill>
                <a:latin typeface="Times New Roman" panose="02020603050405020304" pitchFamily="18" charset="0"/>
                <a:cs typeface="Times New Roman" panose="02020603050405020304" pitchFamily="18" charset="0"/>
              </a:rPr>
              <a:t>описания</a:t>
            </a:r>
            <a:r>
              <a:rPr lang="en-US" sz="2000" b="0" dirty="0" smtClean="0">
                <a:solidFill>
                  <a:schemeClr val="bg2">
                    <a:lumMod val="10000"/>
                  </a:schemeClr>
                </a:solidFill>
                <a:latin typeface="Times New Roman" panose="02020603050405020304" pitchFamily="18" charset="0"/>
                <a:cs typeface="Times New Roman" panose="02020603050405020304" pitchFamily="18" charset="0"/>
              </a:rPr>
              <a:t> </a:t>
            </a:r>
            <a:r>
              <a:rPr lang="en-US" sz="2000" b="0" dirty="0">
                <a:solidFill>
                  <a:schemeClr val="bg2">
                    <a:lumMod val="10000"/>
                  </a:schemeClr>
                </a:solidFill>
                <a:latin typeface="Times New Roman" panose="02020603050405020304" pitchFamily="18" charset="0"/>
                <a:cs typeface="Times New Roman" panose="02020603050405020304" pitchFamily="18" charset="0"/>
              </a:rPr>
              <a:t>проектной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деятельности</a:t>
            </a:r>
            <a:r>
              <a:rPr lang="en-US" sz="2000" b="0" dirty="0" smtClean="0">
                <a:solidFill>
                  <a:schemeClr val="bg2">
                    <a:lumMod val="10000"/>
                  </a:schemeClr>
                </a:solidFill>
                <a:latin typeface="Times New Roman" panose="02020603050405020304" pitchFamily="18" charset="0"/>
                <a:cs typeface="Times New Roman" panose="02020603050405020304" pitchFamily="18" charset="0"/>
              </a:rPr>
              <a:t>.</a:t>
            </a:r>
            <a:endParaRPr lang="ru-RU" sz="2000" b="0" dirty="0" smtClean="0">
              <a:solidFill>
                <a:schemeClr val="bg2">
                  <a:lumMod val="10000"/>
                </a:schemeClr>
              </a:solidFill>
              <a:latin typeface="Times New Roman" panose="02020603050405020304" pitchFamily="18" charset="0"/>
              <a:cs typeface="Times New Roman" panose="02020603050405020304" pitchFamily="18" charset="0"/>
            </a:endParaRPr>
          </a:p>
          <a:p>
            <a:pPr indent="0" algn="just"/>
            <a:r>
              <a:rPr lang="en-US" sz="2000" b="0" dirty="0" err="1" smtClean="0">
                <a:solidFill>
                  <a:schemeClr val="bg2">
                    <a:lumMod val="10000"/>
                  </a:schemeClr>
                </a:solidFill>
                <a:latin typeface="Times New Roman" panose="02020603050405020304" pitchFamily="18" charset="0"/>
                <a:cs typeface="Times New Roman" panose="02020603050405020304" pitchFamily="18" charset="0"/>
              </a:rPr>
              <a:t>Подводя</a:t>
            </a:r>
            <a:r>
              <a:rPr lang="en-US" sz="2000" b="0" dirty="0" smtClean="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smtClean="0">
                <a:solidFill>
                  <a:schemeClr val="bg2">
                    <a:lumMod val="10000"/>
                  </a:schemeClr>
                </a:solidFill>
                <a:latin typeface="Times New Roman" panose="02020603050405020304" pitchFamily="18" charset="0"/>
                <a:cs typeface="Times New Roman" panose="02020603050405020304" pitchFamily="18" charset="0"/>
              </a:rPr>
              <a:t>итоги</a:t>
            </a:r>
            <a:r>
              <a:rPr lang="ru-RU" sz="2000" b="0" dirty="0" smtClean="0">
                <a:solidFill>
                  <a:schemeClr val="bg2">
                    <a:lumMod val="10000"/>
                  </a:schemeClr>
                </a:solidFill>
                <a:latin typeface="Times New Roman" panose="02020603050405020304" pitchFamily="18" charset="0"/>
                <a:cs typeface="Times New Roman" panose="02020603050405020304" pitchFamily="18" charset="0"/>
              </a:rPr>
              <a:t>,</a:t>
            </a:r>
            <a:r>
              <a:rPr lang="en-US" sz="2000" b="0" dirty="0" smtClean="0">
                <a:solidFill>
                  <a:schemeClr val="bg2">
                    <a:lumMod val="10000"/>
                  </a:schemeClr>
                </a:solidFill>
                <a:latin typeface="Times New Roman" panose="02020603050405020304" pitchFamily="18" charset="0"/>
                <a:cs typeface="Times New Roman" panose="02020603050405020304" pitchFamily="18" charset="0"/>
              </a:rPr>
              <a:t> </a:t>
            </a:r>
            <a:r>
              <a:rPr lang="en-US" sz="2000" b="0" dirty="0">
                <a:solidFill>
                  <a:schemeClr val="bg2">
                    <a:lumMod val="10000"/>
                  </a:schemeClr>
                </a:solidFill>
                <a:latin typeface="Times New Roman" panose="02020603050405020304" pitchFamily="18" charset="0"/>
                <a:cs typeface="Times New Roman" panose="02020603050405020304" pitchFamily="18" charset="0"/>
              </a:rPr>
              <a:t>хотелось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бы</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сказать</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что</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чем</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человек</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более</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развит</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физически</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тем</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быстрее</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обучается</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запоминает</a:t>
            </a:r>
            <a:r>
              <a:rPr lang="en-US" sz="2000" b="0" dirty="0">
                <a:solidFill>
                  <a:schemeClr val="bg2">
                    <a:lumMod val="10000"/>
                  </a:schemeClr>
                </a:solidFill>
                <a:latin typeface="Times New Roman" panose="02020603050405020304" pitchFamily="18" charset="0"/>
                <a:cs typeface="Times New Roman" panose="02020603050405020304" pitchFamily="18" charset="0"/>
              </a:rPr>
              <a:t> и обрабатывает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информацию</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Качественная</a:t>
            </a:r>
            <a:r>
              <a:rPr lang="en-US" sz="2000" b="0" dirty="0">
                <a:solidFill>
                  <a:schemeClr val="bg2">
                    <a:lumMod val="10000"/>
                  </a:schemeClr>
                </a:solidFill>
                <a:latin typeface="Times New Roman" panose="02020603050405020304" pitchFamily="18" charset="0"/>
                <a:cs typeface="Times New Roman" panose="02020603050405020304" pitchFamily="18" charset="0"/>
              </a:rPr>
              <a:t> и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постоянная</a:t>
            </a:r>
            <a:r>
              <a:rPr lang="en-US" sz="2000" b="0" dirty="0">
                <a:solidFill>
                  <a:schemeClr val="bg2">
                    <a:lumMod val="10000"/>
                  </a:schemeClr>
                </a:solidFill>
                <a:latin typeface="Times New Roman" panose="02020603050405020304" pitchFamily="18" charset="0"/>
                <a:cs typeface="Times New Roman" panose="02020603050405020304" pitchFamily="18" charset="0"/>
              </a:rPr>
              <a:t> физическая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активность</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развивает</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наше</a:t>
            </a:r>
            <a:r>
              <a:rPr lang="en-US" sz="2000" b="0" dirty="0">
                <a:solidFill>
                  <a:schemeClr val="bg2">
                    <a:lumMod val="10000"/>
                  </a:schemeClr>
                </a:solidFill>
                <a:latin typeface="Times New Roman" panose="02020603050405020304" pitchFamily="18" charset="0"/>
                <a:cs typeface="Times New Roman" panose="02020603050405020304" pitchFamily="18" charset="0"/>
              </a:rPr>
              <a:t>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тело</a:t>
            </a:r>
            <a:r>
              <a:rPr lang="en-US" sz="2000" b="0" dirty="0">
                <a:solidFill>
                  <a:schemeClr val="bg2">
                    <a:lumMod val="10000"/>
                  </a:schemeClr>
                </a:solidFill>
                <a:latin typeface="Times New Roman" panose="02020603050405020304" pitchFamily="18" charset="0"/>
                <a:cs typeface="Times New Roman" panose="02020603050405020304" pitchFamily="18" charset="0"/>
              </a:rPr>
              <a:t> и </a:t>
            </a:r>
            <a:r>
              <a:rPr lang="en-US" sz="2000" b="0" dirty="0" err="1">
                <a:solidFill>
                  <a:schemeClr val="bg2">
                    <a:lumMod val="10000"/>
                  </a:schemeClr>
                </a:solidFill>
                <a:latin typeface="Times New Roman" panose="02020603050405020304" pitchFamily="18" charset="0"/>
                <a:cs typeface="Times New Roman" panose="02020603050405020304" pitchFamily="18" charset="0"/>
              </a:rPr>
              <a:t>мозг</a:t>
            </a:r>
            <a:r>
              <a:rPr lang="en-US" sz="2000" b="0" dirty="0">
                <a:solidFill>
                  <a:schemeClr val="bg2">
                    <a:lumMod val="10000"/>
                  </a:schemeClr>
                </a:solidFill>
                <a:latin typeface="Times New Roman" panose="02020603050405020304" pitchFamily="18" charset="0"/>
                <a:cs typeface="Times New Roman" panose="02020603050405020304" pitchFamily="18" charset="0"/>
              </a:rPr>
              <a:t>.</a:t>
            </a:r>
            <a:endParaRPr lang="en-US" altLang="en-US" sz="2000" b="0" dirty="0">
              <a:solidFill>
                <a:schemeClr val="bg2">
                  <a:lumMod val="10000"/>
                </a:schemeClr>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stretch>
            <a:fillRect/>
          </a:stretch>
        </p:blipFill>
        <p:spPr>
          <a:xfrm>
            <a:off x="6696244" y="1706880"/>
            <a:ext cx="5214626" cy="390934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0" name="稻壳儿春秋广告/盗版必究        原创来源：http://chn.docer.com/works?userid=199329941#!/work_time"/>
          <p:cNvSpPr/>
          <p:nvPr/>
        </p:nvSpPr>
        <p:spPr bwMode="auto">
          <a:xfrm>
            <a:off x="9359503" y="2021617"/>
            <a:ext cx="504589" cy="371111"/>
          </a:xfrm>
          <a:custGeom>
            <a:avLst/>
            <a:gdLst>
              <a:gd name="T0" fmla="*/ 0 w 499"/>
              <a:gd name="T1" fmla="*/ 0 h 367"/>
              <a:gd name="T2" fmla="*/ 252 w 499"/>
              <a:gd name="T3" fmla="*/ 156 h 367"/>
              <a:gd name="T4" fmla="*/ 499 w 499"/>
              <a:gd name="T5" fmla="*/ 0 h 367"/>
              <a:gd name="T6" fmla="*/ 252 w 499"/>
              <a:gd name="T7" fmla="*/ 367 h 367"/>
              <a:gd name="T8" fmla="*/ 0 w 499"/>
              <a:gd name="T9" fmla="*/ 0 h 367"/>
            </a:gdLst>
            <a:ahLst/>
            <a:cxnLst>
              <a:cxn ang="0">
                <a:pos x="T0" y="T1"/>
              </a:cxn>
              <a:cxn ang="0">
                <a:pos x="T2" y="T3"/>
              </a:cxn>
              <a:cxn ang="0">
                <a:pos x="T4" y="T5"/>
              </a:cxn>
              <a:cxn ang="0">
                <a:pos x="T6" y="T7"/>
              </a:cxn>
              <a:cxn ang="0">
                <a:pos x="T8" y="T9"/>
              </a:cxn>
            </a:cxnLst>
            <a:rect l="0" t="0" r="r" b="b"/>
            <a:pathLst>
              <a:path w="499" h="367">
                <a:moveTo>
                  <a:pt x="0" y="0"/>
                </a:moveTo>
                <a:lnTo>
                  <a:pt x="252" y="156"/>
                </a:lnTo>
                <a:lnTo>
                  <a:pt x="499" y="0"/>
                </a:lnTo>
                <a:lnTo>
                  <a:pt x="252" y="3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27" name="稻壳儿春秋广告/盗版必究        原创来源：http://chn.docer.com/works?userid=199329941#!/work_time"/>
          <p:cNvSpPr/>
          <p:nvPr/>
        </p:nvSpPr>
        <p:spPr bwMode="auto">
          <a:xfrm>
            <a:off x="5843707" y="3783128"/>
            <a:ext cx="504589" cy="371111"/>
          </a:xfrm>
          <a:custGeom>
            <a:avLst/>
            <a:gdLst>
              <a:gd name="T0" fmla="*/ 0 w 499"/>
              <a:gd name="T1" fmla="*/ 0 h 367"/>
              <a:gd name="T2" fmla="*/ 252 w 499"/>
              <a:gd name="T3" fmla="*/ 150 h 367"/>
              <a:gd name="T4" fmla="*/ 499 w 499"/>
              <a:gd name="T5" fmla="*/ 0 h 367"/>
              <a:gd name="T6" fmla="*/ 252 w 499"/>
              <a:gd name="T7" fmla="*/ 367 h 367"/>
              <a:gd name="T8" fmla="*/ 0 w 499"/>
              <a:gd name="T9" fmla="*/ 0 h 367"/>
            </a:gdLst>
            <a:ahLst/>
            <a:cxnLst>
              <a:cxn ang="0">
                <a:pos x="T0" y="T1"/>
              </a:cxn>
              <a:cxn ang="0">
                <a:pos x="T2" y="T3"/>
              </a:cxn>
              <a:cxn ang="0">
                <a:pos x="T4" y="T5"/>
              </a:cxn>
              <a:cxn ang="0">
                <a:pos x="T6" y="T7"/>
              </a:cxn>
              <a:cxn ang="0">
                <a:pos x="T8" y="T9"/>
              </a:cxn>
            </a:cxnLst>
            <a:rect l="0" t="0" r="r" b="b"/>
            <a:pathLst>
              <a:path w="499" h="367">
                <a:moveTo>
                  <a:pt x="0" y="0"/>
                </a:moveTo>
                <a:lnTo>
                  <a:pt x="252" y="150"/>
                </a:lnTo>
                <a:lnTo>
                  <a:pt x="499" y="0"/>
                </a:lnTo>
                <a:lnTo>
                  <a:pt x="252" y="3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28" name="稻壳儿春秋广告/盗版必究        原创来源：http://chn.docer.com/works?userid=199329941#!/work_time"/>
          <p:cNvSpPr/>
          <p:nvPr/>
        </p:nvSpPr>
        <p:spPr bwMode="auto">
          <a:xfrm>
            <a:off x="5843707" y="3484823"/>
            <a:ext cx="504589" cy="371111"/>
          </a:xfrm>
          <a:custGeom>
            <a:avLst/>
            <a:gdLst>
              <a:gd name="T0" fmla="*/ 0 w 499"/>
              <a:gd name="T1" fmla="*/ 0 h 367"/>
              <a:gd name="T2" fmla="*/ 252 w 499"/>
              <a:gd name="T3" fmla="*/ 156 h 367"/>
              <a:gd name="T4" fmla="*/ 499 w 499"/>
              <a:gd name="T5" fmla="*/ 0 h 367"/>
              <a:gd name="T6" fmla="*/ 252 w 499"/>
              <a:gd name="T7" fmla="*/ 367 h 367"/>
              <a:gd name="T8" fmla="*/ 0 w 499"/>
              <a:gd name="T9" fmla="*/ 0 h 367"/>
            </a:gdLst>
            <a:ahLst/>
            <a:cxnLst>
              <a:cxn ang="0">
                <a:pos x="T0" y="T1"/>
              </a:cxn>
              <a:cxn ang="0">
                <a:pos x="T2" y="T3"/>
              </a:cxn>
              <a:cxn ang="0">
                <a:pos x="T4" y="T5"/>
              </a:cxn>
              <a:cxn ang="0">
                <a:pos x="T6" y="T7"/>
              </a:cxn>
              <a:cxn ang="0">
                <a:pos x="T8" y="T9"/>
              </a:cxn>
            </a:cxnLst>
            <a:rect l="0" t="0" r="r" b="b"/>
            <a:pathLst>
              <a:path w="499" h="367">
                <a:moveTo>
                  <a:pt x="0" y="0"/>
                </a:moveTo>
                <a:lnTo>
                  <a:pt x="252" y="156"/>
                </a:lnTo>
                <a:lnTo>
                  <a:pt x="499" y="0"/>
                </a:lnTo>
                <a:lnTo>
                  <a:pt x="252" y="3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100" name="Текстовое поле 99"/>
          <p:cNvSpPr txBox="1"/>
          <p:nvPr/>
        </p:nvSpPr>
        <p:spPr>
          <a:xfrm>
            <a:off x="2205355" y="419100"/>
            <a:ext cx="8063865" cy="521970"/>
          </a:xfrm>
          <a:prstGeom prst="rect">
            <a:avLst/>
          </a:prstGeom>
          <a:noFill/>
          <a:ln w="9525">
            <a:noFill/>
          </a:ln>
        </p:spPr>
        <p:txBody>
          <a:bodyPr wrap="square">
            <a:spAutoFit/>
          </a:bodyPr>
          <a:lstStyle/>
          <a:p>
            <a:pPr indent="0" algn="ctr"/>
            <a:r>
              <a:rPr lang="en-US" sz="2800" b="1">
                <a:latin typeface="Times New Roman" panose="02020603050405020304" charset="0"/>
                <a:cs typeface="Times New Roman" panose="02020603050405020304" charset="0"/>
              </a:rPr>
              <a:t>Литература и интернет-источники</a:t>
            </a:r>
            <a:endParaRPr lang="ru-RU" altLang="en-US" sz="2800">
              <a:latin typeface="Times New Roman" panose="02020603050405020304" charset="0"/>
              <a:cs typeface="Times New Roman" panose="02020603050405020304" charset="0"/>
            </a:endParaRPr>
          </a:p>
        </p:txBody>
      </p:sp>
      <p:sp>
        <p:nvSpPr>
          <p:cNvPr id="12" name="Текстовое поле 11"/>
          <p:cNvSpPr txBox="1"/>
          <p:nvPr/>
        </p:nvSpPr>
        <p:spPr>
          <a:xfrm>
            <a:off x="870858" y="1413849"/>
            <a:ext cx="10258696" cy="3693319"/>
          </a:xfrm>
          <a:prstGeom prst="rect">
            <a:avLst/>
          </a:prstGeom>
          <a:noFill/>
          <a:ln w="9525">
            <a:noFill/>
          </a:ln>
        </p:spPr>
        <p:txBody>
          <a:bodyPr wrap="square">
            <a:spAutoFit/>
          </a:bodyPr>
          <a:lstStyle/>
          <a:p>
            <a:pPr indent="0"/>
            <a:r>
              <a:rPr lang="en-US" b="0" u="sng" dirty="0">
                <a:solidFill>
                  <a:srgbClr val="0000FF"/>
                </a:solidFill>
                <a:latin typeface="Calibri" panose="020F0502020204030204" charset="0"/>
                <a:cs typeface="Times New Roman" panose="02020603050405020304" charset="0"/>
                <a:hlinkClick r:id="rId2"/>
              </a:rPr>
              <a:t>https://школаискусств9.екатеринбург.рф/novosti/134767</a:t>
            </a:r>
          </a:p>
          <a:p>
            <a:pPr indent="0"/>
            <a:endParaRPr lang="en-US" b="0" dirty="0">
              <a:latin typeface="Calibri" panose="020F0502020204030204" charset="0"/>
              <a:cs typeface="Times New Roman" panose="02020603050405020304" charset="0"/>
            </a:endParaRPr>
          </a:p>
          <a:p>
            <a:pPr indent="0"/>
            <a:r>
              <a:rPr lang="en-US" b="0" dirty="0">
                <a:latin typeface="Calibri" panose="020F0502020204030204" charset="0"/>
                <a:cs typeface="Times New Roman" panose="02020603050405020304" charset="0"/>
              </a:rPr>
              <a:t>https://habr.com/ru/company/sportmaster_lab/blog/663628/</a:t>
            </a:r>
          </a:p>
          <a:p>
            <a:pPr indent="0"/>
            <a:endParaRPr lang="en-US" b="0" u="sng" dirty="0">
              <a:solidFill>
                <a:srgbClr val="0000FF"/>
              </a:solidFill>
              <a:latin typeface="Calibri" panose="020F0502020204030204" charset="0"/>
              <a:cs typeface="Times New Roman" panose="02020603050405020304" charset="0"/>
              <a:hlinkClick r:id="rId3"/>
            </a:endParaRPr>
          </a:p>
          <a:p>
            <a:pPr indent="0"/>
            <a:r>
              <a:rPr lang="en-US" b="0" u="sng" dirty="0">
                <a:solidFill>
                  <a:srgbClr val="0000FF"/>
                </a:solidFill>
                <a:latin typeface="Calibri" panose="020F0502020204030204" charset="0"/>
                <a:cs typeface="Times New Roman" panose="02020603050405020304" charset="0"/>
                <a:hlinkClick r:id="rId3"/>
              </a:rPr>
              <a:t>https://chastnyj-dom-prestarelyh.ru/directory2/fizicheskaya-aktivnost-i-psihicheskoe-zdorove.html</a:t>
            </a:r>
          </a:p>
          <a:p>
            <a:pPr indent="0"/>
            <a:endParaRPr lang="en-US" b="0" dirty="0">
              <a:latin typeface="Calibri" panose="020F0502020204030204" charset="0"/>
              <a:cs typeface="Times New Roman" panose="02020603050405020304" charset="0"/>
            </a:endParaRPr>
          </a:p>
          <a:p>
            <a:pPr indent="0"/>
            <a:r>
              <a:rPr lang="en-US" b="0" dirty="0">
                <a:latin typeface="Calibri" panose="020F0502020204030204" charset="0"/>
                <a:cs typeface="Times New Roman" panose="02020603050405020304" charset="0"/>
              </a:rPr>
              <a:t>https://www.sport-express.ru/zozh/reviews/kak-sport-vliyaet-na-mozg-kakoy-vid-sporta-luchshe-dlya-mozga-1877670/</a:t>
            </a:r>
          </a:p>
          <a:p>
            <a:pPr indent="0"/>
            <a:endParaRPr lang="en-US" b="0" dirty="0">
              <a:latin typeface="Calibri" panose="020F0502020204030204" charset="0"/>
              <a:cs typeface="Times New Roman" panose="02020603050405020304" charset="0"/>
            </a:endParaRPr>
          </a:p>
          <a:p>
            <a:pPr indent="0"/>
            <a:r>
              <a:rPr lang="en-US" b="0" dirty="0">
                <a:latin typeface="Calibri" panose="020F0502020204030204" charset="0"/>
                <a:cs typeface="Times New Roman" panose="02020603050405020304" charset="0"/>
              </a:rPr>
              <a:t>https://science-pedagogy.ru/ru/article/view?id=1827&amp;ysclid=lffwr2ajtc687394491</a:t>
            </a:r>
          </a:p>
          <a:p>
            <a:pPr indent="0"/>
            <a:endParaRPr lang="en-US" b="0" dirty="0">
              <a:latin typeface="Calibri" panose="020F0502020204030204" charset="0"/>
            </a:endParaRPr>
          </a:p>
          <a:p>
            <a:pPr indent="0"/>
            <a:r>
              <a:rPr lang="en-US" b="0" dirty="0" err="1">
                <a:latin typeface="Calibri" panose="020F0502020204030204" charset="0"/>
              </a:rPr>
              <a:t>Источник</a:t>
            </a:r>
            <a:r>
              <a:rPr lang="en-US" b="0" dirty="0">
                <a:latin typeface="Calibri" panose="020F0502020204030204" charset="0"/>
              </a:rPr>
              <a:t>: PRO Wellness </a:t>
            </a:r>
            <a:r>
              <a:rPr lang="en-US" b="0" dirty="0" err="1">
                <a:latin typeface="Calibri" panose="020F0502020204030204" charset="0"/>
              </a:rPr>
              <a:t>блогЧитайте</a:t>
            </a:r>
            <a:r>
              <a:rPr lang="en-US" b="0" dirty="0">
                <a:latin typeface="Calibri" panose="020F0502020204030204" charset="0"/>
              </a:rPr>
              <a:t> </a:t>
            </a:r>
            <a:r>
              <a:rPr lang="en-US" b="0" dirty="0" err="1">
                <a:latin typeface="Calibri" panose="020F0502020204030204" charset="0"/>
              </a:rPr>
              <a:t>подробнее</a:t>
            </a:r>
            <a:r>
              <a:rPr lang="en-US" b="0" dirty="0">
                <a:latin typeface="Calibri" panose="020F0502020204030204" charset="0"/>
              </a:rPr>
              <a:t> </a:t>
            </a:r>
            <a:r>
              <a:rPr lang="en-US" b="0" dirty="0" err="1">
                <a:latin typeface="Calibri" panose="020F0502020204030204" charset="0"/>
              </a:rPr>
              <a:t>на</a:t>
            </a:r>
            <a:r>
              <a:rPr lang="en-US" b="0" dirty="0">
                <a:latin typeface="Calibri" panose="020F0502020204030204" charset="0"/>
              </a:rPr>
              <a:t>: https://ru.siberianhealth.com/ru/blogs/zdorove/kak-uluchshit-pamyat-zanimayas-sportom/</a:t>
            </a:r>
            <a:r>
              <a:rPr lang="en-US" b="0" dirty="0">
                <a:latin typeface="Calibri" panose="020F0502020204030204" charset="0"/>
                <a:cs typeface="Times New Roman" panose="02020603050405020304" charset="0"/>
              </a:rPr>
              <a:t>https://volynka.ru/articles/text/2288</a:t>
            </a:r>
            <a:endParaRPr lang="ru-RU"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稻壳儿春秋广告/盗版必究        原创来源：http://chn.docer.com/works?userid=199329941#!/work_time"/>
          <p:cNvSpPr/>
          <p:nvPr/>
        </p:nvSpPr>
        <p:spPr>
          <a:xfrm>
            <a:off x="772120" y="0"/>
            <a:ext cx="4498380" cy="1671059"/>
          </a:xfrm>
          <a:custGeom>
            <a:avLst/>
            <a:gdLst>
              <a:gd name="connsiteX0" fmla="*/ 0 w 5863628"/>
              <a:gd name="connsiteY0" fmla="*/ 0 h 2178221"/>
              <a:gd name="connsiteX1" fmla="*/ 5863628 w 5863628"/>
              <a:gd name="connsiteY1" fmla="*/ 0 h 2178221"/>
              <a:gd name="connsiteX2" fmla="*/ 4218278 w 5863628"/>
              <a:gd name="connsiteY2" fmla="*/ 1645350 h 2178221"/>
              <a:gd name="connsiteX3" fmla="*/ 1645350 w 5863628"/>
              <a:gd name="connsiteY3" fmla="*/ 1645350 h 2178221"/>
              <a:gd name="connsiteX4" fmla="*/ 0 w 5863628"/>
              <a:gd name="connsiteY4" fmla="*/ 0 h 2178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628" h="2178221">
                <a:moveTo>
                  <a:pt x="0" y="0"/>
                </a:moveTo>
                <a:lnTo>
                  <a:pt x="5863628" y="0"/>
                </a:lnTo>
                <a:lnTo>
                  <a:pt x="4218278" y="1645350"/>
                </a:lnTo>
                <a:cubicBezTo>
                  <a:pt x="3507784" y="2355845"/>
                  <a:pt x="2355845" y="2355845"/>
                  <a:pt x="1645350" y="1645350"/>
                </a:cubicBezTo>
                <a:lnTo>
                  <a:pt x="0" y="0"/>
                </a:ln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5" name="稻壳儿春秋广告/盗版必究        原创来源：http://chn.docer.com/works?userid=199329941#!/work_time"/>
          <p:cNvSpPr/>
          <p:nvPr/>
        </p:nvSpPr>
        <p:spPr>
          <a:xfrm rot="2700000">
            <a:off x="-1523657" y="2698198"/>
            <a:ext cx="4966314" cy="4966314"/>
          </a:xfrm>
          <a:prstGeom prst="roundRect">
            <a:avLst/>
          </a:pr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rot="2700000">
            <a:off x="3668105" y="4637763"/>
            <a:ext cx="1087184" cy="1087184"/>
          </a:xfrm>
          <a:prstGeom prst="roundRect">
            <a:avLst/>
          </a:pr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8" name="稻壳儿春秋广告/盗版必究        原创来源：http://chn.docer.com/works?userid=199329941#!/work_time"/>
          <p:cNvSpPr/>
          <p:nvPr/>
        </p:nvSpPr>
        <p:spPr>
          <a:xfrm rot="2700000">
            <a:off x="8200402" y="-1071791"/>
            <a:ext cx="2998691" cy="2998690"/>
          </a:xfrm>
          <a:prstGeom prst="roundRect">
            <a:avLst/>
          </a:pr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9" name="稻壳儿春秋广告/盗版必究        原创来源：http://chn.docer.com/works?userid=199329941#!/work_time"/>
          <p:cNvSpPr/>
          <p:nvPr/>
        </p:nvSpPr>
        <p:spPr>
          <a:xfrm rot="2700000">
            <a:off x="8972401" y="-1548003"/>
            <a:ext cx="3713986" cy="3713985"/>
          </a:xfrm>
          <a:prstGeom prst="roundRect">
            <a:avLst/>
          </a:pr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1" name="稻壳儿春秋广告/盗版必究        原创来源：http://chn.docer.com/works?userid=199329941#!/work_time"/>
          <p:cNvSpPr/>
          <p:nvPr/>
        </p:nvSpPr>
        <p:spPr>
          <a:xfrm rot="2700000">
            <a:off x="3400571" y="2610630"/>
            <a:ext cx="606728" cy="606728"/>
          </a:xfrm>
          <a:prstGeom prst="roundRect">
            <a:avLst/>
          </a:pr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3" name="稻壳儿春秋广告/盗版必究        原创来源：http://chn.docer.com/works?userid=199329941#!/work_time"/>
          <p:cNvSpPr/>
          <p:nvPr/>
        </p:nvSpPr>
        <p:spPr>
          <a:xfrm rot="2700000">
            <a:off x="-3463370" y="3085103"/>
            <a:ext cx="4192504" cy="4192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6" name="稻壳儿春秋广告/盗版必究        原创来源：http://chn.docer.com/works?userid=199329941#!/work_time"/>
          <p:cNvSpPr txBox="1"/>
          <p:nvPr/>
        </p:nvSpPr>
        <p:spPr>
          <a:xfrm>
            <a:off x="6226175" y="2737485"/>
            <a:ext cx="5706745" cy="230695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ru-RU" altLang="en-US" sz="7200" b="0" i="0" u="none" strike="noStrike" kern="1200" cap="none" spc="0" normalizeH="0" baseline="0" noProof="0" dirty="0">
                <a:ln>
                  <a:noFill/>
                </a:ln>
                <a:solidFill>
                  <a:prstClr val="black"/>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Спасибо за внимание!</a:t>
            </a:r>
          </a:p>
        </p:txBody>
      </p:sp>
      <p:sp>
        <p:nvSpPr>
          <p:cNvPr id="32" name="稻壳儿春秋广告/盗版必究        原创来源：http://chn.docer.com/works?userid=199329941#!/work_time"/>
          <p:cNvSpPr/>
          <p:nvPr/>
        </p:nvSpPr>
        <p:spPr>
          <a:xfrm>
            <a:off x="1363194" y="3"/>
            <a:ext cx="2862972" cy="998458"/>
          </a:xfrm>
          <a:custGeom>
            <a:avLst/>
            <a:gdLst>
              <a:gd name="connsiteX0" fmla="*/ 0 w 3731877"/>
              <a:gd name="connsiteY0" fmla="*/ 0 h 1301487"/>
              <a:gd name="connsiteX1" fmla="*/ 3731877 w 3731877"/>
              <a:gd name="connsiteY1" fmla="*/ 0 h 1301487"/>
              <a:gd name="connsiteX2" fmla="*/ 2829516 w 3731877"/>
              <a:gd name="connsiteY2" fmla="*/ 902360 h 1301487"/>
              <a:gd name="connsiteX3" fmla="*/ 902361 w 3731877"/>
              <a:gd name="connsiteY3" fmla="*/ 902360 h 1301487"/>
            </a:gdLst>
            <a:ahLst/>
            <a:cxnLst>
              <a:cxn ang="0">
                <a:pos x="connsiteX0" y="connsiteY0"/>
              </a:cxn>
              <a:cxn ang="0">
                <a:pos x="connsiteX1" y="connsiteY1"/>
              </a:cxn>
              <a:cxn ang="0">
                <a:pos x="connsiteX2" y="connsiteY2"/>
              </a:cxn>
              <a:cxn ang="0">
                <a:pos x="connsiteX3" y="connsiteY3"/>
              </a:cxn>
            </a:cxnLst>
            <a:rect l="l" t="t" r="r" b="b"/>
            <a:pathLst>
              <a:path w="3731877" h="1301487">
                <a:moveTo>
                  <a:pt x="0" y="0"/>
                </a:moveTo>
                <a:lnTo>
                  <a:pt x="3731877" y="0"/>
                </a:lnTo>
                <a:lnTo>
                  <a:pt x="2829516" y="902360"/>
                </a:lnTo>
                <a:cubicBezTo>
                  <a:pt x="2297347" y="1434530"/>
                  <a:pt x="1434530" y="1434530"/>
                  <a:pt x="902361" y="90236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稻壳儿春秋广告/盗版必究        原创来源：http://chn.docer.com/works?userid=199329941#!/work_time"/>
          <p:cNvSpPr/>
          <p:nvPr/>
        </p:nvSpPr>
        <p:spPr>
          <a:xfrm rot="2700000">
            <a:off x="-1426054" y="-454339"/>
            <a:ext cx="2852106" cy="2852106"/>
          </a:xfrm>
          <a:prstGeom prst="roundRect">
            <a:avLst/>
          </a:pr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3" name="稻壳儿春秋广告/盗版必究        原创来源：http://chn.docer.com/works?userid=199329941#!/work_time"/>
          <p:cNvSpPr/>
          <p:nvPr/>
        </p:nvSpPr>
        <p:spPr>
          <a:xfrm rot="2700000">
            <a:off x="483436" y="1400366"/>
            <a:ext cx="1001520" cy="1001520"/>
          </a:xfrm>
          <a:prstGeom prst="roundRect">
            <a:avLst/>
          </a:pr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8" name="稻壳儿春秋广告/盗版必究        原创来源：http://chn.docer.com/works?userid=199329941#!/work_time"/>
          <p:cNvSpPr/>
          <p:nvPr/>
        </p:nvSpPr>
        <p:spPr>
          <a:xfrm rot="2700000">
            <a:off x="10126465" y="5924580"/>
            <a:ext cx="1866842" cy="1866842"/>
          </a:xfrm>
          <a:prstGeom prst="roundRect">
            <a:avLst/>
          </a:pr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9" name="稻壳儿春秋广告/盗版必究        原创来源：http://chn.docer.com/works?userid=199329941#!/work_time"/>
          <p:cNvSpPr/>
          <p:nvPr/>
        </p:nvSpPr>
        <p:spPr>
          <a:xfrm rot="2700000">
            <a:off x="11827658" y="5173601"/>
            <a:ext cx="728683" cy="728683"/>
          </a:xfrm>
          <a:prstGeom prst="roundRect">
            <a:avLst/>
          </a:pr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0" name="稻壳儿春秋广告/盗版必究        原创来源：http://chn.docer.com/works?userid=199329941#!/work_time"/>
          <p:cNvSpPr/>
          <p:nvPr/>
        </p:nvSpPr>
        <p:spPr>
          <a:xfrm rot="2700000">
            <a:off x="10173779" y="6343738"/>
            <a:ext cx="1402844" cy="140284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4" name="稻壳儿春秋广告/盗版必究        原创来源：http://chn.docer.com/works?userid=199329941#!/work_time"/>
          <p:cNvSpPr>
            <a:spLocks noChangeArrowheads="1"/>
          </p:cNvSpPr>
          <p:nvPr/>
        </p:nvSpPr>
        <p:spPr bwMode="auto">
          <a:xfrm>
            <a:off x="1892300" y="1127626"/>
            <a:ext cx="728820" cy="728820"/>
          </a:xfrm>
          <a:custGeom>
            <a:avLst/>
            <a:gdLst/>
            <a:ahLst/>
            <a:cxnLst>
              <a:cxn ang="3">
                <a:pos x="hc" y="t"/>
              </a:cxn>
              <a:cxn ang="cd2">
                <a:pos x="l" y="vc"/>
              </a:cxn>
              <a:cxn ang="cd4">
                <a:pos x="hc" y="b"/>
              </a:cxn>
              <a:cxn ang="0">
                <a:pos x="r" y="vc"/>
              </a:cxn>
            </a:cxnLst>
            <a:rect l="l" t="t" r="r" b="b"/>
            <a:pathLst>
              <a:path w="1148" h="1148">
                <a:moveTo>
                  <a:pt x="589" y="422"/>
                </a:moveTo>
                <a:cubicBezTo>
                  <a:pt x="583" y="434"/>
                  <a:pt x="573" y="447"/>
                  <a:pt x="558" y="460"/>
                </a:cubicBezTo>
                <a:cubicBezTo>
                  <a:pt x="544" y="473"/>
                  <a:pt x="527" y="485"/>
                  <a:pt x="507" y="494"/>
                </a:cubicBezTo>
                <a:lnTo>
                  <a:pt x="507" y="528"/>
                </a:lnTo>
                <a:cubicBezTo>
                  <a:pt x="518" y="524"/>
                  <a:pt x="530" y="518"/>
                  <a:pt x="544" y="510"/>
                </a:cubicBezTo>
                <a:cubicBezTo>
                  <a:pt x="558" y="502"/>
                  <a:pt x="569" y="494"/>
                  <a:pt x="577" y="485"/>
                </a:cubicBezTo>
                <a:lnTo>
                  <a:pt x="577" y="710"/>
                </a:lnTo>
                <a:lnTo>
                  <a:pt x="612" y="710"/>
                </a:lnTo>
                <a:lnTo>
                  <a:pt x="612" y="422"/>
                </a:lnTo>
                <a:lnTo>
                  <a:pt x="589" y="422"/>
                </a:lnTo>
                <a:close/>
                <a:moveTo>
                  <a:pt x="0" y="0"/>
                </a:moveTo>
                <a:lnTo>
                  <a:pt x="1148" y="0"/>
                </a:lnTo>
                <a:lnTo>
                  <a:pt x="1148" y="1148"/>
                </a:lnTo>
                <a:lnTo>
                  <a:pt x="0" y="1148"/>
                </a:lnTo>
                <a:lnTo>
                  <a:pt x="0" y="0"/>
                </a:lnTo>
                <a:close/>
              </a:path>
            </a:pathLst>
          </a:custGeom>
          <a:solidFill>
            <a:srgbClr val="F67654"/>
          </a:solidFill>
          <a:ln>
            <a:noFill/>
          </a:ln>
          <a:effectLst/>
        </p:spPr>
        <p:txBody>
          <a:bodyPr vert="horz" wrap="square" lIns="91440" tIns="45720" rIns="91440" bIns="45720" numCol="1" anchor="ctr" anchorCtr="0" compatLnSpc="1">
            <a:noAutofit/>
          </a:bodyPr>
          <a:lstStyle/>
          <a:p>
            <a:pPr algn="ctr"/>
            <a:endParaRPr lang="zh-CN" altLang="en-US" sz="2000"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6" name="稻壳儿春秋广告/盗版必究        原创来源：http://chn.docer.com/works?userid=199329941#!/work_time"/>
          <p:cNvSpPr txBox="1"/>
          <p:nvPr/>
        </p:nvSpPr>
        <p:spPr>
          <a:xfrm>
            <a:off x="2621280" y="1292860"/>
            <a:ext cx="4957445" cy="398780"/>
          </a:xfrm>
          <a:prstGeom prst="rect">
            <a:avLst/>
          </a:prstGeom>
          <a:noFill/>
          <a:effectLst/>
        </p:spPr>
        <p:txBody>
          <a:bodyPr wrap="square" rtlCol="0">
            <a:spAutoFit/>
          </a:bodyPr>
          <a:lstStyle/>
          <a:p>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Тип проекта:</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информационный</a:t>
            </a:r>
          </a:p>
        </p:txBody>
      </p:sp>
      <p:sp>
        <p:nvSpPr>
          <p:cNvPr id="28" name="稻壳儿春秋广告/盗版必究        原创来源：http://chn.docer.com/works?userid=199329941#!/work_time"/>
          <p:cNvSpPr>
            <a:spLocks noChangeArrowheads="1"/>
          </p:cNvSpPr>
          <p:nvPr/>
        </p:nvSpPr>
        <p:spPr bwMode="auto">
          <a:xfrm>
            <a:off x="1892300" y="3493597"/>
            <a:ext cx="728820" cy="728820"/>
          </a:xfrm>
          <a:custGeom>
            <a:avLst/>
            <a:gdLst/>
            <a:ahLst/>
            <a:cxnLst>
              <a:cxn ang="3">
                <a:pos x="hc" y="t"/>
              </a:cxn>
              <a:cxn ang="cd2">
                <a:pos x="l" y="vc"/>
              </a:cxn>
              <a:cxn ang="cd4">
                <a:pos x="hc" y="b"/>
              </a:cxn>
              <a:cxn ang="0">
                <a:pos x="r" y="vc"/>
              </a:cxn>
            </a:cxnLst>
            <a:rect l="l" t="t" r="r" b="b"/>
            <a:pathLst>
              <a:path w="1148" h="1148">
                <a:moveTo>
                  <a:pt x="568" y="422"/>
                </a:moveTo>
                <a:cubicBezTo>
                  <a:pt x="545" y="422"/>
                  <a:pt x="526" y="428"/>
                  <a:pt x="511" y="441"/>
                </a:cubicBezTo>
                <a:cubicBezTo>
                  <a:pt x="496" y="454"/>
                  <a:pt x="486" y="472"/>
                  <a:pt x="482" y="496"/>
                </a:cubicBezTo>
                <a:lnTo>
                  <a:pt x="517" y="502"/>
                </a:lnTo>
                <a:cubicBezTo>
                  <a:pt x="520" y="485"/>
                  <a:pt x="525" y="472"/>
                  <a:pt x="535" y="464"/>
                </a:cubicBezTo>
                <a:cubicBezTo>
                  <a:pt x="544" y="455"/>
                  <a:pt x="555" y="451"/>
                  <a:pt x="569" y="451"/>
                </a:cubicBezTo>
                <a:cubicBezTo>
                  <a:pt x="583" y="451"/>
                  <a:pt x="594" y="455"/>
                  <a:pt x="603" y="463"/>
                </a:cubicBezTo>
                <a:cubicBezTo>
                  <a:pt x="612" y="472"/>
                  <a:pt x="616" y="483"/>
                  <a:pt x="616" y="495"/>
                </a:cubicBezTo>
                <a:cubicBezTo>
                  <a:pt x="616" y="512"/>
                  <a:pt x="610" y="524"/>
                  <a:pt x="598" y="532"/>
                </a:cubicBezTo>
                <a:cubicBezTo>
                  <a:pt x="586" y="539"/>
                  <a:pt x="573" y="543"/>
                  <a:pt x="558" y="543"/>
                </a:cubicBezTo>
                <a:cubicBezTo>
                  <a:pt x="556" y="543"/>
                  <a:pt x="554" y="543"/>
                  <a:pt x="552" y="543"/>
                </a:cubicBezTo>
                <a:lnTo>
                  <a:pt x="548" y="574"/>
                </a:lnTo>
                <a:cubicBezTo>
                  <a:pt x="558" y="571"/>
                  <a:pt x="566" y="570"/>
                  <a:pt x="573" y="570"/>
                </a:cubicBezTo>
                <a:cubicBezTo>
                  <a:pt x="589" y="570"/>
                  <a:pt x="603" y="575"/>
                  <a:pt x="613" y="586"/>
                </a:cubicBezTo>
                <a:cubicBezTo>
                  <a:pt x="624" y="596"/>
                  <a:pt x="629" y="610"/>
                  <a:pt x="629" y="626"/>
                </a:cubicBezTo>
                <a:cubicBezTo>
                  <a:pt x="629" y="643"/>
                  <a:pt x="623" y="657"/>
                  <a:pt x="612" y="669"/>
                </a:cubicBezTo>
                <a:cubicBezTo>
                  <a:pt x="601" y="680"/>
                  <a:pt x="587" y="686"/>
                  <a:pt x="570" y="686"/>
                </a:cubicBezTo>
                <a:cubicBezTo>
                  <a:pt x="556" y="686"/>
                  <a:pt x="544" y="681"/>
                  <a:pt x="534" y="673"/>
                </a:cubicBezTo>
                <a:cubicBezTo>
                  <a:pt x="525" y="664"/>
                  <a:pt x="518" y="650"/>
                  <a:pt x="514" y="630"/>
                </a:cubicBezTo>
                <a:lnTo>
                  <a:pt x="479" y="635"/>
                </a:lnTo>
                <a:cubicBezTo>
                  <a:pt x="481" y="658"/>
                  <a:pt x="491" y="678"/>
                  <a:pt x="507" y="693"/>
                </a:cubicBezTo>
                <a:cubicBezTo>
                  <a:pt x="524" y="707"/>
                  <a:pt x="545" y="715"/>
                  <a:pt x="570" y="715"/>
                </a:cubicBezTo>
                <a:cubicBezTo>
                  <a:pt x="598" y="715"/>
                  <a:pt x="621" y="706"/>
                  <a:pt x="639" y="689"/>
                </a:cubicBezTo>
                <a:cubicBezTo>
                  <a:pt x="657" y="671"/>
                  <a:pt x="666" y="650"/>
                  <a:pt x="666" y="625"/>
                </a:cubicBezTo>
                <a:cubicBezTo>
                  <a:pt x="666" y="606"/>
                  <a:pt x="661" y="591"/>
                  <a:pt x="651" y="579"/>
                </a:cubicBezTo>
                <a:cubicBezTo>
                  <a:pt x="642" y="566"/>
                  <a:pt x="628" y="558"/>
                  <a:pt x="612" y="554"/>
                </a:cubicBezTo>
                <a:cubicBezTo>
                  <a:pt x="625" y="548"/>
                  <a:pt x="634" y="540"/>
                  <a:pt x="641" y="530"/>
                </a:cubicBezTo>
                <a:cubicBezTo>
                  <a:pt x="648" y="520"/>
                  <a:pt x="651" y="509"/>
                  <a:pt x="651" y="496"/>
                </a:cubicBezTo>
                <a:cubicBezTo>
                  <a:pt x="651" y="483"/>
                  <a:pt x="648" y="471"/>
                  <a:pt x="641" y="459"/>
                </a:cubicBezTo>
                <a:cubicBezTo>
                  <a:pt x="634" y="448"/>
                  <a:pt x="624" y="439"/>
                  <a:pt x="611" y="432"/>
                </a:cubicBezTo>
                <a:cubicBezTo>
                  <a:pt x="598" y="425"/>
                  <a:pt x="583" y="422"/>
                  <a:pt x="568" y="422"/>
                </a:cubicBezTo>
                <a:close/>
                <a:moveTo>
                  <a:pt x="0" y="0"/>
                </a:moveTo>
                <a:lnTo>
                  <a:pt x="1148" y="0"/>
                </a:lnTo>
                <a:lnTo>
                  <a:pt x="1148" y="1148"/>
                </a:lnTo>
                <a:lnTo>
                  <a:pt x="0" y="1148"/>
                </a:lnTo>
                <a:lnTo>
                  <a:pt x="0" y="0"/>
                </a:lnTo>
                <a:close/>
              </a:path>
            </a:pathLst>
          </a:custGeom>
          <a:solidFill>
            <a:srgbClr val="02868F"/>
          </a:solidFill>
          <a:ln>
            <a:noFill/>
          </a:ln>
          <a:effectLst/>
        </p:spPr>
        <p:txBody>
          <a:bodyPr vert="horz" wrap="square" lIns="91440" tIns="45720" rIns="91440" bIns="45720" numCol="1" anchor="ctr" anchorCtr="0" compatLnSpc="1">
            <a:noAutofit/>
          </a:bodyPr>
          <a:lstStyle/>
          <a:p>
            <a:pPr algn="ctr"/>
            <a:endParaRPr lang="zh-CN" altLang="en-US" sz="2000"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30" name="稻壳儿春秋广告/盗版必究        原创来源：http://chn.docer.com/works?userid=199329941#!/work_time"/>
          <p:cNvSpPr txBox="1"/>
          <p:nvPr/>
        </p:nvSpPr>
        <p:spPr>
          <a:xfrm>
            <a:off x="2702560" y="3658870"/>
            <a:ext cx="9186545" cy="398780"/>
          </a:xfrm>
          <a:prstGeom prst="rect">
            <a:avLst/>
          </a:prstGeom>
          <a:noFill/>
          <a:effectLst/>
        </p:spPr>
        <p:txBody>
          <a:bodyPr wrap="square" rtlCol="0">
            <a:spAutoFit/>
          </a:bodyPr>
          <a:lstStyle/>
          <a:p>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Тема проекта: </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“Влияние спорта на умственную деятельность человека”</a:t>
            </a:r>
          </a:p>
        </p:txBody>
      </p:sp>
      <p:sp>
        <p:nvSpPr>
          <p:cNvPr id="33" name="稻壳儿春秋广告/盗版必究        原创来源：http://chn.docer.com/works?userid=199329941#!/work_time"/>
          <p:cNvSpPr>
            <a:spLocks noChangeArrowheads="1"/>
          </p:cNvSpPr>
          <p:nvPr/>
        </p:nvSpPr>
        <p:spPr bwMode="auto">
          <a:xfrm>
            <a:off x="1892274" y="2101716"/>
            <a:ext cx="728820" cy="728820"/>
          </a:xfrm>
          <a:custGeom>
            <a:avLst/>
            <a:gdLst/>
            <a:ahLst/>
            <a:cxnLst>
              <a:cxn ang="3">
                <a:pos x="hc" y="t"/>
              </a:cxn>
              <a:cxn ang="cd2">
                <a:pos x="l" y="vc"/>
              </a:cxn>
              <a:cxn ang="cd4">
                <a:pos x="hc" y="b"/>
              </a:cxn>
              <a:cxn ang="0">
                <a:pos x="r" y="vc"/>
              </a:cxn>
            </a:cxnLst>
            <a:rect l="l" t="t" r="r" b="b"/>
            <a:pathLst>
              <a:path w="1148" h="1148">
                <a:moveTo>
                  <a:pt x="575" y="422"/>
                </a:moveTo>
                <a:cubicBezTo>
                  <a:pt x="548" y="422"/>
                  <a:pt x="526" y="429"/>
                  <a:pt x="510" y="443"/>
                </a:cubicBezTo>
                <a:cubicBezTo>
                  <a:pt x="494" y="457"/>
                  <a:pt x="484" y="478"/>
                  <a:pt x="482" y="505"/>
                </a:cubicBezTo>
                <a:lnTo>
                  <a:pt x="517" y="510"/>
                </a:lnTo>
                <a:cubicBezTo>
                  <a:pt x="517" y="491"/>
                  <a:pt x="522" y="477"/>
                  <a:pt x="533" y="466"/>
                </a:cubicBezTo>
                <a:cubicBezTo>
                  <a:pt x="543" y="456"/>
                  <a:pt x="557" y="451"/>
                  <a:pt x="574" y="451"/>
                </a:cubicBezTo>
                <a:cubicBezTo>
                  <a:pt x="590" y="451"/>
                  <a:pt x="604" y="456"/>
                  <a:pt x="614" y="465"/>
                </a:cubicBezTo>
                <a:cubicBezTo>
                  <a:pt x="624" y="475"/>
                  <a:pt x="629" y="486"/>
                  <a:pt x="629" y="500"/>
                </a:cubicBezTo>
                <a:cubicBezTo>
                  <a:pt x="629" y="513"/>
                  <a:pt x="623" y="527"/>
                  <a:pt x="611" y="542"/>
                </a:cubicBezTo>
                <a:cubicBezTo>
                  <a:pt x="600" y="557"/>
                  <a:pt x="578" y="577"/>
                  <a:pt x="547" y="603"/>
                </a:cubicBezTo>
                <a:cubicBezTo>
                  <a:pt x="527" y="619"/>
                  <a:pt x="512" y="634"/>
                  <a:pt x="502" y="647"/>
                </a:cubicBezTo>
                <a:cubicBezTo>
                  <a:pt x="491" y="659"/>
                  <a:pt x="484" y="672"/>
                  <a:pt x="479" y="685"/>
                </a:cubicBezTo>
                <a:cubicBezTo>
                  <a:pt x="476" y="693"/>
                  <a:pt x="475" y="701"/>
                  <a:pt x="475" y="710"/>
                </a:cubicBezTo>
                <a:lnTo>
                  <a:pt x="664" y="710"/>
                </a:lnTo>
                <a:lnTo>
                  <a:pt x="664" y="676"/>
                </a:lnTo>
                <a:lnTo>
                  <a:pt x="523" y="676"/>
                </a:lnTo>
                <a:cubicBezTo>
                  <a:pt x="527" y="669"/>
                  <a:pt x="532" y="663"/>
                  <a:pt x="539" y="657"/>
                </a:cubicBezTo>
                <a:cubicBezTo>
                  <a:pt x="545" y="650"/>
                  <a:pt x="558" y="638"/>
                  <a:pt x="579" y="621"/>
                </a:cubicBezTo>
                <a:cubicBezTo>
                  <a:pt x="604" y="599"/>
                  <a:pt x="622" y="582"/>
                  <a:pt x="633" y="570"/>
                </a:cubicBezTo>
                <a:cubicBezTo>
                  <a:pt x="644" y="558"/>
                  <a:pt x="652" y="546"/>
                  <a:pt x="657" y="535"/>
                </a:cubicBezTo>
                <a:cubicBezTo>
                  <a:pt x="662" y="524"/>
                  <a:pt x="664" y="513"/>
                  <a:pt x="664" y="501"/>
                </a:cubicBezTo>
                <a:cubicBezTo>
                  <a:pt x="664" y="479"/>
                  <a:pt x="656" y="460"/>
                  <a:pt x="640" y="445"/>
                </a:cubicBezTo>
                <a:cubicBezTo>
                  <a:pt x="624" y="429"/>
                  <a:pt x="602" y="422"/>
                  <a:pt x="575" y="422"/>
                </a:cubicBezTo>
                <a:close/>
                <a:moveTo>
                  <a:pt x="0" y="0"/>
                </a:moveTo>
                <a:lnTo>
                  <a:pt x="1148" y="0"/>
                </a:lnTo>
                <a:lnTo>
                  <a:pt x="1148" y="1148"/>
                </a:lnTo>
                <a:lnTo>
                  <a:pt x="0" y="1148"/>
                </a:lnTo>
                <a:lnTo>
                  <a:pt x="0" y="0"/>
                </a:lnTo>
                <a:close/>
              </a:path>
            </a:pathLst>
          </a:custGeom>
          <a:solidFill>
            <a:srgbClr val="0B506C"/>
          </a:solidFill>
          <a:ln>
            <a:noFill/>
          </a:ln>
          <a:effectLst/>
        </p:spPr>
        <p:txBody>
          <a:bodyPr vert="horz" wrap="square" lIns="91440" tIns="45720" rIns="91440" bIns="45720" numCol="1" anchor="ctr" anchorCtr="0" compatLnSpc="1">
            <a:noAutofit/>
          </a:bodyPr>
          <a:lstStyle/>
          <a:p>
            <a:pPr algn="ctr"/>
            <a:endParaRPr lang="zh-CN" altLang="en-US" sz="2000"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34" name="稻壳儿春秋广告/盗版必究        原创来源：http://chn.docer.com/works?userid=199329941#!/work_time"/>
          <p:cNvSpPr/>
          <p:nvPr/>
        </p:nvSpPr>
        <p:spPr>
          <a:xfrm>
            <a:off x="2702610" y="4513962"/>
            <a:ext cx="9237345" cy="706755"/>
          </a:xfrm>
          <a:prstGeom prst="rect">
            <a:avLst/>
          </a:prstGeom>
          <a:effectLst/>
        </p:spPr>
        <p:txBody>
          <a:bodyPr wrap="none">
            <a:spAutoFit/>
          </a:bodyPr>
          <a:lstStyle/>
          <a:p>
            <a:pPr algn="l">
              <a:spcBef>
                <a:spcPct val="0"/>
              </a:spcBef>
            </a:pPr>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Место реализации проекта:</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400065, Волгоград, Тракторозаводский район, </a:t>
            </a:r>
          </a:p>
          <a:p>
            <a:pPr algn="l">
              <a:spcBef>
                <a:spcPct val="0"/>
              </a:spcBef>
            </a:pP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ул. Салтыкова-Щедрина 23а, МОУ СШ №86.</a:t>
            </a: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p>
        </p:txBody>
      </p:sp>
      <p:sp>
        <p:nvSpPr>
          <p:cNvPr id="35" name="稻壳儿春秋广告/盗版必究        原创来源：http://chn.docer.com/works?userid=199329941#!/work_time"/>
          <p:cNvSpPr txBox="1"/>
          <p:nvPr/>
        </p:nvSpPr>
        <p:spPr>
          <a:xfrm>
            <a:off x="2702560" y="2014220"/>
            <a:ext cx="7593965" cy="1322070"/>
          </a:xfrm>
          <a:prstGeom prst="rect">
            <a:avLst/>
          </a:prstGeom>
          <a:noFill/>
          <a:effectLst/>
        </p:spPr>
        <p:txBody>
          <a:bodyPr wrap="square" rtlCol="0">
            <a:spAutoFit/>
          </a:bodyPr>
          <a:lstStyle/>
          <a:p>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Проблема проекта</a:t>
            </a:r>
            <a:r>
              <a:rPr lang="ru-RU" altLang="en-US"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a:t>
            </a:r>
            <a:r>
              <a:rPr lang="ru-RU" altLang="en-US"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б</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ольшинство людей считают, что спорт влияет  только на физическое развитие тела, но </a:t>
            </a:r>
            <a:r>
              <a:rPr lang="en-US" altLang="zh-CN" sz="2000" dirty="0" err="1">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никто</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en-US" altLang="zh-CN" sz="2000" dirty="0" err="1"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не</a:t>
            </a:r>
            <a:r>
              <a:rPr lang="en-US" altLang="zh-CN" sz="20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задумывается</a:t>
            </a:r>
            <a:r>
              <a:rPr lang="ru-RU" altLang="zh-CN" sz="20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что</a:t>
            </a:r>
            <a:r>
              <a:rPr lang="en-US" altLang="zh-CN" sz="20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спорт влияет </a:t>
            </a:r>
            <a:r>
              <a:rPr lang="ru-RU" altLang="zh-CN" sz="20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и </a:t>
            </a:r>
            <a:r>
              <a:rPr lang="en-US" altLang="zh-CN" sz="2000" dirty="0" err="1"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на</a:t>
            </a:r>
            <a:r>
              <a:rPr lang="en-US" altLang="zh-CN" sz="2000" dirty="0" smtClean="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умственное развитие человека.</a:t>
            </a:r>
          </a:p>
        </p:txBody>
      </p:sp>
      <p:sp>
        <p:nvSpPr>
          <p:cNvPr id="37" name="稻壳儿春秋广告/盗版必究        原创来源：http://chn.docer.com/works?userid=199329941#!/work_time"/>
          <p:cNvSpPr>
            <a:spLocks noChangeArrowheads="1"/>
          </p:cNvSpPr>
          <p:nvPr/>
        </p:nvSpPr>
        <p:spPr bwMode="auto">
          <a:xfrm>
            <a:off x="1892274" y="4503247"/>
            <a:ext cx="728820" cy="728820"/>
          </a:xfrm>
          <a:custGeom>
            <a:avLst/>
            <a:gdLst/>
            <a:ahLst/>
            <a:cxnLst>
              <a:cxn ang="3">
                <a:pos x="hc" y="t"/>
              </a:cxn>
              <a:cxn ang="cd2">
                <a:pos x="l" y="vc"/>
              </a:cxn>
              <a:cxn ang="cd4">
                <a:pos x="hc" y="b"/>
              </a:cxn>
              <a:cxn ang="0">
                <a:pos x="r" y="vc"/>
              </a:cxn>
            </a:cxnLst>
            <a:rect l="l" t="t" r="r" b="b"/>
            <a:pathLst>
              <a:path w="1148" h="1148">
                <a:moveTo>
                  <a:pt x="592" y="481"/>
                </a:moveTo>
                <a:lnTo>
                  <a:pt x="592" y="609"/>
                </a:lnTo>
                <a:lnTo>
                  <a:pt x="502" y="609"/>
                </a:lnTo>
                <a:lnTo>
                  <a:pt x="592" y="481"/>
                </a:lnTo>
                <a:close/>
                <a:moveTo>
                  <a:pt x="599" y="424"/>
                </a:moveTo>
                <a:lnTo>
                  <a:pt x="467" y="609"/>
                </a:lnTo>
                <a:lnTo>
                  <a:pt x="467" y="641"/>
                </a:lnTo>
                <a:lnTo>
                  <a:pt x="592" y="641"/>
                </a:lnTo>
                <a:lnTo>
                  <a:pt x="592" y="710"/>
                </a:lnTo>
                <a:lnTo>
                  <a:pt x="627" y="710"/>
                </a:lnTo>
                <a:lnTo>
                  <a:pt x="627" y="641"/>
                </a:lnTo>
                <a:lnTo>
                  <a:pt x="666" y="641"/>
                </a:lnTo>
                <a:lnTo>
                  <a:pt x="666" y="609"/>
                </a:lnTo>
                <a:lnTo>
                  <a:pt x="627" y="609"/>
                </a:lnTo>
                <a:lnTo>
                  <a:pt x="627" y="424"/>
                </a:lnTo>
                <a:lnTo>
                  <a:pt x="599" y="424"/>
                </a:lnTo>
                <a:close/>
                <a:moveTo>
                  <a:pt x="0" y="0"/>
                </a:moveTo>
                <a:lnTo>
                  <a:pt x="1148" y="0"/>
                </a:lnTo>
                <a:lnTo>
                  <a:pt x="1148" y="1148"/>
                </a:lnTo>
                <a:lnTo>
                  <a:pt x="0" y="1148"/>
                </a:lnTo>
                <a:lnTo>
                  <a:pt x="0" y="0"/>
                </a:lnTo>
                <a:close/>
              </a:path>
            </a:pathLst>
          </a:custGeom>
          <a:solidFill>
            <a:srgbClr val="2A2625"/>
          </a:solidFill>
          <a:ln>
            <a:noFill/>
          </a:ln>
          <a:effectLst/>
        </p:spPr>
        <p:txBody>
          <a:bodyPr vert="horz" wrap="square" lIns="91440" tIns="45720" rIns="91440" bIns="45720" numCol="1" anchor="ctr" anchorCtr="0" compatLnSpc="1">
            <a:noAutofit/>
          </a:bodyPr>
          <a:lstStyle/>
          <a:p>
            <a:pPr algn="ctr"/>
            <a:endParaRPr lang="zh-CN" altLang="en-US" sz="2000"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38" name="稻壳儿春秋广告/盗版必究        原创来源：http://chn.docer.com/works?userid=199329941#!/work_time"/>
          <p:cNvSpPr/>
          <p:nvPr/>
        </p:nvSpPr>
        <p:spPr>
          <a:xfrm>
            <a:off x="2821990" y="5677243"/>
            <a:ext cx="5935345" cy="398780"/>
          </a:xfrm>
          <a:prstGeom prst="rect">
            <a:avLst/>
          </a:prstGeom>
          <a:effectLst/>
        </p:spPr>
        <p:txBody>
          <a:bodyPr wrap="none">
            <a:spAutoFit/>
          </a:bodyPr>
          <a:lstStyle/>
          <a:p>
            <a:pPr algn="l">
              <a:spcBef>
                <a:spcPct val="0"/>
              </a:spcBef>
            </a:pPr>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Сроки реализации </a:t>
            </a:r>
            <a:r>
              <a:rPr lang="en-US" altLang="zh-CN"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проекта: 23.11.22 – 22.03.23</a:t>
            </a:r>
            <a:r>
              <a:rPr lang="en-US" altLang="zh-CN" sz="12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p>
        </p:txBody>
      </p:sp>
      <p:sp>
        <p:nvSpPr>
          <p:cNvPr id="100" name="Текстовое поле 99"/>
          <p:cNvSpPr txBox="1"/>
          <p:nvPr/>
        </p:nvSpPr>
        <p:spPr>
          <a:xfrm>
            <a:off x="3423920" y="313690"/>
            <a:ext cx="5080000" cy="583565"/>
          </a:xfrm>
          <a:prstGeom prst="rect">
            <a:avLst/>
          </a:prstGeom>
          <a:noFill/>
          <a:ln w="9525">
            <a:noFill/>
          </a:ln>
        </p:spPr>
        <p:txBody>
          <a:bodyPr>
            <a:spAutoFit/>
          </a:bodyPr>
          <a:lstStyle/>
          <a:p>
            <a:pPr indent="0" algn="ctr"/>
            <a:r>
              <a:rPr lang="en-US" sz="3200" b="1" dirty="0" err="1">
                <a:latin typeface="Times New Roman" panose="02020603050405020304" charset="0"/>
                <a:cs typeface="Times New Roman" panose="02020603050405020304" charset="0"/>
              </a:rPr>
              <a:t>Паспорт</a:t>
            </a:r>
            <a:r>
              <a:rPr lang="en-US" sz="3200" b="1" dirty="0">
                <a:latin typeface="Times New Roman" panose="02020603050405020304" charset="0"/>
                <a:cs typeface="Times New Roman" panose="02020603050405020304" charset="0"/>
              </a:rPr>
              <a:t>  </a:t>
            </a:r>
            <a:r>
              <a:rPr lang="en-US" sz="3200" b="1" dirty="0" err="1">
                <a:latin typeface="Times New Roman" panose="02020603050405020304" charset="0"/>
                <a:cs typeface="Times New Roman" panose="02020603050405020304" charset="0"/>
              </a:rPr>
              <a:t>проекта</a:t>
            </a:r>
            <a:endParaRPr lang="ru-RU" altLang="en-US" sz="3200" dirty="0">
              <a:latin typeface="Times New Roman" panose="02020603050405020304" charset="0"/>
              <a:cs typeface="Times New Roman" panose="02020603050405020304" charset="0"/>
            </a:endParaRPr>
          </a:p>
        </p:txBody>
      </p:sp>
      <p:sp>
        <p:nvSpPr>
          <p:cNvPr id="3" name="Прямоугольник 2"/>
          <p:cNvSpPr/>
          <p:nvPr/>
        </p:nvSpPr>
        <p:spPr>
          <a:xfrm>
            <a:off x="1892300" y="5513070"/>
            <a:ext cx="730250" cy="7404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altLang="en-US"/>
              <a:t>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6" name="稻壳儿春秋广告/盗版必究        原创来源：http://chn.docer.com/works?userid=199329941#!/work_time"/>
          <p:cNvSpPr/>
          <p:nvPr/>
        </p:nvSpPr>
        <p:spPr bwMode="auto">
          <a:xfrm>
            <a:off x="249555" y="1244600"/>
            <a:ext cx="3543935" cy="4596130"/>
          </a:xfrm>
          <a:custGeom>
            <a:avLst/>
            <a:gdLst>
              <a:gd name="T0" fmla="*/ 128 w 149"/>
              <a:gd name="T1" fmla="*/ 208 h 208"/>
              <a:gd name="T2" fmla="*/ 21 w 149"/>
              <a:gd name="T3" fmla="*/ 208 h 208"/>
              <a:gd name="T4" fmla="*/ 0 w 149"/>
              <a:gd name="T5" fmla="*/ 187 h 208"/>
              <a:gd name="T6" fmla="*/ 0 w 149"/>
              <a:gd name="T7" fmla="*/ 21 h 208"/>
              <a:gd name="T8" fmla="*/ 21 w 149"/>
              <a:gd name="T9" fmla="*/ 0 h 208"/>
              <a:gd name="T10" fmla="*/ 128 w 149"/>
              <a:gd name="T11" fmla="*/ 0 h 208"/>
              <a:gd name="T12" fmla="*/ 149 w 149"/>
              <a:gd name="T13" fmla="*/ 21 h 208"/>
              <a:gd name="T14" fmla="*/ 149 w 149"/>
              <a:gd name="T15" fmla="*/ 187 h 208"/>
              <a:gd name="T16" fmla="*/ 128 w 149"/>
              <a:gd name="T17"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208">
                <a:moveTo>
                  <a:pt x="128" y="208"/>
                </a:moveTo>
                <a:cubicBezTo>
                  <a:pt x="21" y="208"/>
                  <a:pt x="21" y="208"/>
                  <a:pt x="21" y="208"/>
                </a:cubicBezTo>
                <a:cubicBezTo>
                  <a:pt x="10" y="208"/>
                  <a:pt x="0" y="199"/>
                  <a:pt x="0" y="187"/>
                </a:cubicBezTo>
                <a:cubicBezTo>
                  <a:pt x="0" y="21"/>
                  <a:pt x="0" y="21"/>
                  <a:pt x="0" y="21"/>
                </a:cubicBezTo>
                <a:cubicBezTo>
                  <a:pt x="0" y="9"/>
                  <a:pt x="10" y="0"/>
                  <a:pt x="21" y="0"/>
                </a:cubicBezTo>
                <a:cubicBezTo>
                  <a:pt x="128" y="0"/>
                  <a:pt x="128" y="0"/>
                  <a:pt x="128" y="0"/>
                </a:cubicBezTo>
                <a:cubicBezTo>
                  <a:pt x="140" y="0"/>
                  <a:pt x="149" y="9"/>
                  <a:pt x="149" y="21"/>
                </a:cubicBezTo>
                <a:cubicBezTo>
                  <a:pt x="149" y="187"/>
                  <a:pt x="149" y="187"/>
                  <a:pt x="149" y="187"/>
                </a:cubicBezTo>
                <a:cubicBezTo>
                  <a:pt x="149" y="199"/>
                  <a:pt x="140" y="208"/>
                  <a:pt x="128" y="208"/>
                </a:cubicBezTo>
                <a:close/>
              </a:path>
            </a:pathLst>
          </a:custGeom>
          <a:solidFill>
            <a:srgbClr val="F67654">
              <a:alpha val="2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5" name="稻壳儿春秋广告/盗版必究        原创来源：http://chn.docer.com/works?userid=199329941#!/work_time"/>
          <p:cNvSpPr/>
          <p:nvPr/>
        </p:nvSpPr>
        <p:spPr bwMode="auto">
          <a:xfrm>
            <a:off x="466725" y="1244600"/>
            <a:ext cx="3029585" cy="1138555"/>
          </a:xfrm>
          <a:custGeom>
            <a:avLst/>
            <a:gdLst>
              <a:gd name="T0" fmla="*/ 1135 w 1135"/>
              <a:gd name="T1" fmla="*/ 1129 h 1400"/>
              <a:gd name="T2" fmla="*/ 567 w 1135"/>
              <a:gd name="T3" fmla="*/ 1400 h 1400"/>
              <a:gd name="T4" fmla="*/ 0 w 1135"/>
              <a:gd name="T5" fmla="*/ 1129 h 1400"/>
              <a:gd name="T6" fmla="*/ 0 w 1135"/>
              <a:gd name="T7" fmla="*/ 0 h 1400"/>
              <a:gd name="T8" fmla="*/ 1135 w 1135"/>
              <a:gd name="T9" fmla="*/ 0 h 1400"/>
              <a:gd name="T10" fmla="*/ 1135 w 1135"/>
              <a:gd name="T11" fmla="*/ 1129 h 1400"/>
            </a:gdLst>
            <a:ahLst/>
            <a:cxnLst>
              <a:cxn ang="0">
                <a:pos x="T0" y="T1"/>
              </a:cxn>
              <a:cxn ang="0">
                <a:pos x="T2" y="T3"/>
              </a:cxn>
              <a:cxn ang="0">
                <a:pos x="T4" y="T5"/>
              </a:cxn>
              <a:cxn ang="0">
                <a:pos x="T6" y="T7"/>
              </a:cxn>
              <a:cxn ang="0">
                <a:pos x="T8" y="T9"/>
              </a:cxn>
              <a:cxn ang="0">
                <a:pos x="T10" y="T11"/>
              </a:cxn>
            </a:cxnLst>
            <a:rect l="0" t="0" r="r" b="b"/>
            <a:pathLst>
              <a:path w="1135" h="1400">
                <a:moveTo>
                  <a:pt x="1135" y="1129"/>
                </a:moveTo>
                <a:lnTo>
                  <a:pt x="567" y="1400"/>
                </a:lnTo>
                <a:lnTo>
                  <a:pt x="0" y="1129"/>
                </a:lnTo>
                <a:lnTo>
                  <a:pt x="0" y="0"/>
                </a:lnTo>
                <a:lnTo>
                  <a:pt x="1135" y="0"/>
                </a:lnTo>
                <a:lnTo>
                  <a:pt x="1135" y="1129"/>
                </a:lnTo>
                <a:close/>
              </a:path>
            </a:pathLst>
          </a:custGeom>
          <a:solidFill>
            <a:srgbClr val="F676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r>
              <a:rPr lang="ru-RU" altLang="zh-CN" dirty="0">
                <a:solidFill>
                  <a:schemeClr val="bg1"/>
                </a:solidFill>
                <a:latin typeface="Arial" panose="020B0604020202020204" pitchFamily="34" charset="0"/>
                <a:cs typeface="Arial" panose="020B0604020202020204" pitchFamily="34" charset="0"/>
                <a:sym typeface="Arial" panose="020B0604020202020204" pitchFamily="34" charset="0"/>
              </a:rPr>
              <a:t> </a:t>
            </a:r>
          </a:p>
        </p:txBody>
      </p:sp>
      <p:sp>
        <p:nvSpPr>
          <p:cNvPr id="22" name="稻壳儿春秋广告/盗版必究        原创来源：http://chn.docer.com/works?userid=199329941#!/work_time"/>
          <p:cNvSpPr/>
          <p:nvPr/>
        </p:nvSpPr>
        <p:spPr bwMode="auto">
          <a:xfrm>
            <a:off x="4267200" y="1116965"/>
            <a:ext cx="3543935" cy="4623435"/>
          </a:xfrm>
          <a:custGeom>
            <a:avLst/>
            <a:gdLst>
              <a:gd name="T0" fmla="*/ 128 w 149"/>
              <a:gd name="T1" fmla="*/ 208 h 208"/>
              <a:gd name="T2" fmla="*/ 21 w 149"/>
              <a:gd name="T3" fmla="*/ 208 h 208"/>
              <a:gd name="T4" fmla="*/ 0 w 149"/>
              <a:gd name="T5" fmla="*/ 187 h 208"/>
              <a:gd name="T6" fmla="*/ 0 w 149"/>
              <a:gd name="T7" fmla="*/ 21 h 208"/>
              <a:gd name="T8" fmla="*/ 21 w 149"/>
              <a:gd name="T9" fmla="*/ 0 h 208"/>
              <a:gd name="T10" fmla="*/ 128 w 149"/>
              <a:gd name="T11" fmla="*/ 0 h 208"/>
              <a:gd name="T12" fmla="*/ 149 w 149"/>
              <a:gd name="T13" fmla="*/ 21 h 208"/>
              <a:gd name="T14" fmla="*/ 149 w 149"/>
              <a:gd name="T15" fmla="*/ 187 h 208"/>
              <a:gd name="T16" fmla="*/ 128 w 149"/>
              <a:gd name="T17"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208">
                <a:moveTo>
                  <a:pt x="128" y="208"/>
                </a:moveTo>
                <a:cubicBezTo>
                  <a:pt x="21" y="208"/>
                  <a:pt x="21" y="208"/>
                  <a:pt x="21" y="208"/>
                </a:cubicBezTo>
                <a:cubicBezTo>
                  <a:pt x="10" y="208"/>
                  <a:pt x="0" y="199"/>
                  <a:pt x="0" y="187"/>
                </a:cubicBezTo>
                <a:cubicBezTo>
                  <a:pt x="0" y="21"/>
                  <a:pt x="0" y="21"/>
                  <a:pt x="0" y="21"/>
                </a:cubicBezTo>
                <a:cubicBezTo>
                  <a:pt x="0" y="9"/>
                  <a:pt x="10" y="0"/>
                  <a:pt x="21" y="0"/>
                </a:cubicBezTo>
                <a:cubicBezTo>
                  <a:pt x="128" y="0"/>
                  <a:pt x="128" y="0"/>
                  <a:pt x="128" y="0"/>
                </a:cubicBezTo>
                <a:cubicBezTo>
                  <a:pt x="140" y="0"/>
                  <a:pt x="149" y="9"/>
                  <a:pt x="149" y="21"/>
                </a:cubicBezTo>
                <a:cubicBezTo>
                  <a:pt x="149" y="187"/>
                  <a:pt x="149" y="187"/>
                  <a:pt x="149" y="187"/>
                </a:cubicBezTo>
                <a:cubicBezTo>
                  <a:pt x="149" y="199"/>
                  <a:pt x="140" y="208"/>
                  <a:pt x="128" y="208"/>
                </a:cubicBezTo>
                <a:close/>
              </a:path>
            </a:pathLst>
          </a:custGeom>
          <a:solidFill>
            <a:srgbClr val="0B506C">
              <a:alpha val="20000"/>
            </a:srgbClr>
          </a:solidFill>
          <a:ln>
            <a:noFill/>
          </a:ln>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23" name="稻壳儿春秋广告/盗版必究        原创来源：http://chn.docer.com/works?userid=199329941#!/work_time"/>
          <p:cNvSpPr/>
          <p:nvPr/>
        </p:nvSpPr>
        <p:spPr bwMode="auto">
          <a:xfrm>
            <a:off x="4499610" y="1127760"/>
            <a:ext cx="3078480" cy="1125855"/>
          </a:xfrm>
          <a:custGeom>
            <a:avLst/>
            <a:gdLst>
              <a:gd name="T0" fmla="*/ 1135 w 1135"/>
              <a:gd name="T1" fmla="*/ 1129 h 1400"/>
              <a:gd name="T2" fmla="*/ 567 w 1135"/>
              <a:gd name="T3" fmla="*/ 1400 h 1400"/>
              <a:gd name="T4" fmla="*/ 0 w 1135"/>
              <a:gd name="T5" fmla="*/ 1129 h 1400"/>
              <a:gd name="T6" fmla="*/ 0 w 1135"/>
              <a:gd name="T7" fmla="*/ 0 h 1400"/>
              <a:gd name="T8" fmla="*/ 1135 w 1135"/>
              <a:gd name="T9" fmla="*/ 0 h 1400"/>
              <a:gd name="T10" fmla="*/ 1135 w 1135"/>
              <a:gd name="T11" fmla="*/ 1129 h 1400"/>
            </a:gdLst>
            <a:ahLst/>
            <a:cxnLst>
              <a:cxn ang="0">
                <a:pos x="T0" y="T1"/>
              </a:cxn>
              <a:cxn ang="0">
                <a:pos x="T2" y="T3"/>
              </a:cxn>
              <a:cxn ang="0">
                <a:pos x="T4" y="T5"/>
              </a:cxn>
              <a:cxn ang="0">
                <a:pos x="T6" y="T7"/>
              </a:cxn>
              <a:cxn ang="0">
                <a:pos x="T8" y="T9"/>
              </a:cxn>
              <a:cxn ang="0">
                <a:pos x="T10" y="T11"/>
              </a:cxn>
            </a:cxnLst>
            <a:rect l="0" t="0" r="r" b="b"/>
            <a:pathLst>
              <a:path w="1135" h="1400">
                <a:moveTo>
                  <a:pt x="1135" y="1129"/>
                </a:moveTo>
                <a:lnTo>
                  <a:pt x="567" y="1400"/>
                </a:lnTo>
                <a:lnTo>
                  <a:pt x="0" y="1129"/>
                </a:lnTo>
                <a:lnTo>
                  <a:pt x="0" y="0"/>
                </a:lnTo>
                <a:lnTo>
                  <a:pt x="1135" y="0"/>
                </a:lnTo>
                <a:lnTo>
                  <a:pt x="1135" y="1129"/>
                </a:lnTo>
                <a:close/>
              </a:path>
            </a:pathLst>
          </a:custGeom>
          <a:solidFill>
            <a:srgbClr val="0B506C"/>
          </a:solidFill>
          <a:ln>
            <a:noFill/>
          </a:ln>
        </p:spPr>
        <p:txBody>
          <a:bodyPr vert="horz" wrap="square" lIns="91440" tIns="45720" rIns="91440" bIns="45720" numCol="1" anchor="t" anchorCtr="0" compatLnSpc="1"/>
          <a:lstStyle/>
          <a:p>
            <a:pPr algn="ctr"/>
            <a:endParaRPr lang="zh-CN" altLang="en-US" dirty="0">
              <a:solidFill>
                <a:schemeClr val="bg1"/>
              </a:solidFill>
              <a:latin typeface="Times New Roman" panose="02020603050405020304" charset="0"/>
              <a:cs typeface="Times New Roman" panose="02020603050405020304" charset="0"/>
              <a:sym typeface="Arial" panose="020B0604020202020204" pitchFamily="34" charset="0"/>
            </a:endParaRPr>
          </a:p>
          <a:p>
            <a:pPr algn="ctr"/>
            <a:endParaRPr lang="zh-CN" altLang="en-US" dirty="0">
              <a:solidFill>
                <a:schemeClr val="bg1"/>
              </a:solidFill>
              <a:latin typeface="Times New Roman" panose="02020603050405020304" charset="0"/>
              <a:cs typeface="Times New Roman" panose="02020603050405020304" charset="0"/>
              <a:sym typeface="Arial" panose="020B0604020202020204" pitchFamily="34" charset="0"/>
            </a:endParaRPr>
          </a:p>
        </p:txBody>
      </p:sp>
      <p:sp>
        <p:nvSpPr>
          <p:cNvPr id="29" name="稻壳儿春秋广告/盗版必究        原创来源：http://chn.docer.com/works?userid=199329941#!/work_time"/>
          <p:cNvSpPr/>
          <p:nvPr/>
        </p:nvSpPr>
        <p:spPr bwMode="auto">
          <a:xfrm>
            <a:off x="8221980" y="1116965"/>
            <a:ext cx="3543935" cy="4655185"/>
          </a:xfrm>
          <a:custGeom>
            <a:avLst/>
            <a:gdLst>
              <a:gd name="T0" fmla="*/ 128 w 149"/>
              <a:gd name="T1" fmla="*/ 208 h 208"/>
              <a:gd name="T2" fmla="*/ 21 w 149"/>
              <a:gd name="T3" fmla="*/ 208 h 208"/>
              <a:gd name="T4" fmla="*/ 0 w 149"/>
              <a:gd name="T5" fmla="*/ 187 h 208"/>
              <a:gd name="T6" fmla="*/ 0 w 149"/>
              <a:gd name="T7" fmla="*/ 21 h 208"/>
              <a:gd name="T8" fmla="*/ 21 w 149"/>
              <a:gd name="T9" fmla="*/ 0 h 208"/>
              <a:gd name="T10" fmla="*/ 128 w 149"/>
              <a:gd name="T11" fmla="*/ 0 h 208"/>
              <a:gd name="T12" fmla="*/ 149 w 149"/>
              <a:gd name="T13" fmla="*/ 21 h 208"/>
              <a:gd name="T14" fmla="*/ 149 w 149"/>
              <a:gd name="T15" fmla="*/ 187 h 208"/>
              <a:gd name="T16" fmla="*/ 128 w 149"/>
              <a:gd name="T17"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208">
                <a:moveTo>
                  <a:pt x="128" y="208"/>
                </a:moveTo>
                <a:cubicBezTo>
                  <a:pt x="21" y="208"/>
                  <a:pt x="21" y="208"/>
                  <a:pt x="21" y="208"/>
                </a:cubicBezTo>
                <a:cubicBezTo>
                  <a:pt x="10" y="208"/>
                  <a:pt x="0" y="199"/>
                  <a:pt x="0" y="187"/>
                </a:cubicBezTo>
                <a:cubicBezTo>
                  <a:pt x="0" y="21"/>
                  <a:pt x="0" y="21"/>
                  <a:pt x="0" y="21"/>
                </a:cubicBezTo>
                <a:cubicBezTo>
                  <a:pt x="0" y="9"/>
                  <a:pt x="10" y="0"/>
                  <a:pt x="21" y="0"/>
                </a:cubicBezTo>
                <a:cubicBezTo>
                  <a:pt x="128" y="0"/>
                  <a:pt x="128" y="0"/>
                  <a:pt x="128" y="0"/>
                </a:cubicBezTo>
                <a:cubicBezTo>
                  <a:pt x="140" y="0"/>
                  <a:pt x="149" y="9"/>
                  <a:pt x="149" y="21"/>
                </a:cubicBezTo>
                <a:cubicBezTo>
                  <a:pt x="149" y="187"/>
                  <a:pt x="149" y="187"/>
                  <a:pt x="149" y="187"/>
                </a:cubicBezTo>
                <a:cubicBezTo>
                  <a:pt x="149" y="199"/>
                  <a:pt x="140" y="208"/>
                  <a:pt x="128" y="208"/>
                </a:cubicBezTo>
                <a:close/>
              </a:path>
            </a:pathLst>
          </a:custGeom>
          <a:solidFill>
            <a:srgbClr val="02868F">
              <a:alpha val="20000"/>
            </a:srgbClr>
          </a:solidFill>
          <a:ln>
            <a:noFill/>
          </a:ln>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sym typeface="Arial" panose="020B0604020202020204" pitchFamily="34" charset="0"/>
            </a:endParaRPr>
          </a:p>
        </p:txBody>
      </p:sp>
      <p:sp>
        <p:nvSpPr>
          <p:cNvPr id="30" name="稻壳儿春秋广告/盗版必究        原创来源：http://chn.docer.com/works?userid=199329941#!/work_time"/>
          <p:cNvSpPr/>
          <p:nvPr/>
        </p:nvSpPr>
        <p:spPr bwMode="auto">
          <a:xfrm>
            <a:off x="8426450" y="1143635"/>
            <a:ext cx="3135630" cy="1125855"/>
          </a:xfrm>
          <a:custGeom>
            <a:avLst/>
            <a:gdLst>
              <a:gd name="T0" fmla="*/ 1135 w 1135"/>
              <a:gd name="T1" fmla="*/ 1129 h 1400"/>
              <a:gd name="T2" fmla="*/ 567 w 1135"/>
              <a:gd name="T3" fmla="*/ 1400 h 1400"/>
              <a:gd name="T4" fmla="*/ 0 w 1135"/>
              <a:gd name="T5" fmla="*/ 1129 h 1400"/>
              <a:gd name="T6" fmla="*/ 0 w 1135"/>
              <a:gd name="T7" fmla="*/ 0 h 1400"/>
              <a:gd name="T8" fmla="*/ 1135 w 1135"/>
              <a:gd name="T9" fmla="*/ 0 h 1400"/>
              <a:gd name="T10" fmla="*/ 1135 w 1135"/>
              <a:gd name="T11" fmla="*/ 1129 h 1400"/>
            </a:gdLst>
            <a:ahLst/>
            <a:cxnLst>
              <a:cxn ang="0">
                <a:pos x="T0" y="T1"/>
              </a:cxn>
              <a:cxn ang="0">
                <a:pos x="T2" y="T3"/>
              </a:cxn>
              <a:cxn ang="0">
                <a:pos x="T4" y="T5"/>
              </a:cxn>
              <a:cxn ang="0">
                <a:pos x="T6" y="T7"/>
              </a:cxn>
              <a:cxn ang="0">
                <a:pos x="T8" y="T9"/>
              </a:cxn>
              <a:cxn ang="0">
                <a:pos x="T10" y="T11"/>
              </a:cxn>
            </a:cxnLst>
            <a:rect l="0" t="0" r="r" b="b"/>
            <a:pathLst>
              <a:path w="1135" h="1400">
                <a:moveTo>
                  <a:pt x="1135" y="1129"/>
                </a:moveTo>
                <a:lnTo>
                  <a:pt x="567" y="1400"/>
                </a:lnTo>
                <a:lnTo>
                  <a:pt x="0" y="1129"/>
                </a:lnTo>
                <a:lnTo>
                  <a:pt x="0" y="0"/>
                </a:lnTo>
                <a:lnTo>
                  <a:pt x="1135" y="0"/>
                </a:lnTo>
                <a:lnTo>
                  <a:pt x="1135" y="1129"/>
                </a:lnTo>
                <a:close/>
              </a:path>
            </a:pathLst>
          </a:custGeom>
          <a:solidFill>
            <a:srgbClr val="02868F"/>
          </a:solidFill>
          <a:ln>
            <a:noFill/>
          </a:ln>
        </p:spPr>
        <p:txBody>
          <a:bodyPr vert="horz" wrap="square" lIns="91440" tIns="45720" rIns="91440" bIns="45720" numCol="1" anchor="t" anchorCtr="0" compatLnSpc="1"/>
          <a:lstStyle/>
          <a:p>
            <a:endParaRPr lang="en-US" altLang="zh-CN" dirty="0">
              <a:solidFill>
                <a:schemeClr val="bg1"/>
              </a:solidFill>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32" name="稻壳儿春秋广告/盗版必究        原创来源：http://chn.docer.com/works?userid=199329941#!/work_time"/>
          <p:cNvSpPr txBox="1"/>
          <p:nvPr/>
        </p:nvSpPr>
        <p:spPr>
          <a:xfrm>
            <a:off x="209550" y="2476500"/>
            <a:ext cx="3543935" cy="3372077"/>
          </a:xfrm>
          <a:prstGeom prst="rect">
            <a:avLst/>
          </a:prstGeom>
          <a:noFill/>
        </p:spPr>
        <p:txBody>
          <a:bodyPr wrap="square" rtlCol="0">
            <a:spAutoFit/>
          </a:bodyPr>
          <a:lstStyle/>
          <a:p>
            <a:pPr algn="just">
              <a:lnSpc>
                <a:spcPct val="150000"/>
              </a:lnSpc>
            </a:pPr>
            <a:r>
              <a:rPr lang="ru-RU" sz="1600" dirty="0">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Спорт может влиять на развитее умственной деятельности  как кратковременно, так и долгосрочно. Физические занятия имеют способность «изменять» мозг, тем самым повышая умственные способности человека. Увеличивается даже скорость обработки информации, получаемая мозгом.</a:t>
            </a:r>
          </a:p>
        </p:txBody>
      </p:sp>
      <p:sp>
        <p:nvSpPr>
          <p:cNvPr id="100" name="Текстовое поле 99"/>
          <p:cNvSpPr txBox="1"/>
          <p:nvPr/>
        </p:nvSpPr>
        <p:spPr>
          <a:xfrm>
            <a:off x="3204210" y="289560"/>
            <a:ext cx="5080000" cy="521970"/>
          </a:xfrm>
          <a:prstGeom prst="rect">
            <a:avLst/>
          </a:prstGeom>
          <a:noFill/>
          <a:ln w="9525">
            <a:noFill/>
          </a:ln>
        </p:spPr>
        <p:txBody>
          <a:bodyPr wrap="square">
            <a:spAutoFit/>
          </a:bodyPr>
          <a:lstStyle/>
          <a:p>
            <a:pPr indent="0" algn="ctr"/>
            <a:r>
              <a:rPr lang="en-US" sz="2800" b="1">
                <a:latin typeface="Cambria" panose="02040503050406030204" charset="0"/>
                <a:cs typeface="Calibri" panose="020F0502020204030204" charset="0"/>
              </a:rPr>
              <a:t>Введение</a:t>
            </a:r>
            <a:endParaRPr lang="en-US" altLang="en-US" sz="2800" b="1">
              <a:latin typeface="Cambria" panose="02040503050406030204" charset="0"/>
              <a:cs typeface="Calibri" panose="020F0502020204030204" charset="0"/>
            </a:endParaRPr>
          </a:p>
        </p:txBody>
      </p:sp>
      <p:sp>
        <p:nvSpPr>
          <p:cNvPr id="16" name="Текстовое поле 15"/>
          <p:cNvSpPr txBox="1"/>
          <p:nvPr/>
        </p:nvSpPr>
        <p:spPr>
          <a:xfrm>
            <a:off x="-518160" y="1409700"/>
            <a:ext cx="5080000" cy="645160"/>
          </a:xfrm>
          <a:prstGeom prst="rect">
            <a:avLst/>
          </a:prstGeom>
          <a:noFill/>
          <a:ln w="9525">
            <a:noFill/>
          </a:ln>
        </p:spPr>
        <p:txBody>
          <a:bodyPr>
            <a:spAutoFit/>
          </a:bodyPr>
          <a:lstStyle/>
          <a:p>
            <a:pPr indent="0" algn="ctr"/>
            <a:r>
              <a:rPr lang="en-US" b="1">
                <a:solidFill>
                  <a:schemeClr val="bg1"/>
                </a:solidFill>
                <a:latin typeface="Cambria" panose="02040503050406030204" charset="0"/>
                <a:cs typeface="Calibri" panose="020F0502020204030204" charset="0"/>
              </a:rPr>
              <a:t>Актуальность </a:t>
            </a:r>
          </a:p>
          <a:p>
            <a:pPr indent="0" algn="ctr"/>
            <a:r>
              <a:rPr lang="en-US" b="1">
                <a:solidFill>
                  <a:schemeClr val="bg1"/>
                </a:solidFill>
                <a:latin typeface="Cambria" panose="02040503050406030204" charset="0"/>
                <a:cs typeface="Calibri" panose="020F0502020204030204" charset="0"/>
              </a:rPr>
              <a:t>проекта </a:t>
            </a:r>
            <a:endParaRPr lang="en-US" altLang="en-US" b="1">
              <a:solidFill>
                <a:schemeClr val="bg1"/>
              </a:solidFill>
              <a:latin typeface="Cambria" panose="02040503050406030204" charset="0"/>
              <a:cs typeface="Calibri" panose="020F0502020204030204" charset="0"/>
            </a:endParaRPr>
          </a:p>
        </p:txBody>
      </p:sp>
      <p:sp>
        <p:nvSpPr>
          <p:cNvPr id="18" name="Текстовое поле 17"/>
          <p:cNvSpPr txBox="1"/>
          <p:nvPr/>
        </p:nvSpPr>
        <p:spPr>
          <a:xfrm>
            <a:off x="3468370" y="1244600"/>
            <a:ext cx="5080000" cy="645160"/>
          </a:xfrm>
          <a:prstGeom prst="rect">
            <a:avLst/>
          </a:prstGeom>
          <a:noFill/>
          <a:ln w="9525">
            <a:noFill/>
          </a:ln>
        </p:spPr>
        <p:txBody>
          <a:bodyPr>
            <a:spAutoFit/>
          </a:bodyPr>
          <a:lstStyle/>
          <a:p>
            <a:pPr indent="0" algn="ctr"/>
            <a:r>
              <a:rPr lang="en-US" b="1" dirty="0">
                <a:solidFill>
                  <a:schemeClr val="bg1"/>
                </a:solidFill>
                <a:latin typeface="Cambria" panose="02040503050406030204" charset="0"/>
                <a:cs typeface="Calibri" panose="020F0502020204030204" charset="0"/>
              </a:rPr>
              <a:t>Цель </a:t>
            </a:r>
          </a:p>
          <a:p>
            <a:pPr indent="0" algn="ctr"/>
            <a:r>
              <a:rPr lang="en-US" b="1" dirty="0" err="1">
                <a:solidFill>
                  <a:schemeClr val="bg1"/>
                </a:solidFill>
                <a:latin typeface="Cambria" panose="02040503050406030204" charset="0"/>
                <a:cs typeface="Calibri" panose="020F0502020204030204" charset="0"/>
              </a:rPr>
              <a:t>проекта</a:t>
            </a:r>
            <a:endParaRPr lang="en-US" altLang="en-US" b="1" dirty="0">
              <a:solidFill>
                <a:schemeClr val="bg1"/>
              </a:solidFill>
              <a:latin typeface="Cambria" panose="02040503050406030204" charset="0"/>
              <a:cs typeface="Calibri" panose="020F0502020204030204" charset="0"/>
            </a:endParaRPr>
          </a:p>
        </p:txBody>
      </p:sp>
      <p:sp>
        <p:nvSpPr>
          <p:cNvPr id="25" name="Текстовое поле 24"/>
          <p:cNvSpPr txBox="1"/>
          <p:nvPr/>
        </p:nvSpPr>
        <p:spPr>
          <a:xfrm>
            <a:off x="7454265" y="1231900"/>
            <a:ext cx="5080000" cy="645160"/>
          </a:xfrm>
          <a:prstGeom prst="rect">
            <a:avLst/>
          </a:prstGeom>
          <a:noFill/>
          <a:ln w="9525">
            <a:noFill/>
          </a:ln>
        </p:spPr>
        <p:txBody>
          <a:bodyPr>
            <a:spAutoFit/>
          </a:bodyPr>
          <a:lstStyle/>
          <a:p>
            <a:pPr indent="0" algn="ctr"/>
            <a:r>
              <a:rPr lang="ru-RU" altLang="en-US" b="1">
                <a:solidFill>
                  <a:schemeClr val="bg1"/>
                </a:solidFill>
                <a:latin typeface="Cambria" panose="02040503050406030204" charset="0"/>
                <a:cs typeface="Calibri" panose="020F0502020204030204" charset="0"/>
              </a:rPr>
              <a:t>З</a:t>
            </a:r>
            <a:r>
              <a:rPr lang="en-US" b="1">
                <a:solidFill>
                  <a:schemeClr val="bg1"/>
                </a:solidFill>
                <a:latin typeface="Cambria" panose="02040503050406030204" charset="0"/>
                <a:cs typeface="Calibri" panose="020F0502020204030204" charset="0"/>
              </a:rPr>
              <a:t>адачи </a:t>
            </a:r>
          </a:p>
          <a:p>
            <a:pPr indent="0" algn="ctr"/>
            <a:r>
              <a:rPr lang="en-US" b="1">
                <a:solidFill>
                  <a:schemeClr val="bg1"/>
                </a:solidFill>
                <a:latin typeface="Cambria" panose="02040503050406030204" charset="0"/>
                <a:cs typeface="Calibri" panose="020F0502020204030204" charset="0"/>
              </a:rPr>
              <a:t>проекта</a:t>
            </a:r>
            <a:endParaRPr lang="en-US" altLang="en-US" b="1">
              <a:solidFill>
                <a:schemeClr val="bg1"/>
              </a:solidFill>
              <a:latin typeface="Cambria" panose="02040503050406030204" charset="0"/>
              <a:cs typeface="Calibri" panose="020F0502020204030204" charset="0"/>
            </a:endParaRPr>
          </a:p>
        </p:txBody>
      </p:sp>
      <p:sp>
        <p:nvSpPr>
          <p:cNvPr id="27" name="Текстовое поле 26"/>
          <p:cNvSpPr txBox="1"/>
          <p:nvPr/>
        </p:nvSpPr>
        <p:spPr>
          <a:xfrm>
            <a:off x="4500245" y="2900045"/>
            <a:ext cx="3069590" cy="1704569"/>
          </a:xfrm>
          <a:prstGeom prst="rect">
            <a:avLst/>
          </a:prstGeom>
          <a:noFill/>
          <a:ln w="9525">
            <a:noFill/>
          </a:ln>
        </p:spPr>
        <p:txBody>
          <a:bodyPr wrap="square">
            <a:spAutoFit/>
          </a:bodyPr>
          <a:lstStyle/>
          <a:p>
            <a:pPr indent="0" algn="just">
              <a:lnSpc>
                <a:spcPct val="150000"/>
              </a:lnSpc>
            </a:pPr>
            <a:r>
              <a:rPr lang="ru-RU" altLang="en-US" dirty="0">
                <a:latin typeface="Times New Roman" panose="02020603050405020304" pitchFamily="18" charset="0"/>
                <a:cs typeface="Times New Roman" panose="02020603050405020304" pitchFamily="18" charset="0"/>
              </a:rPr>
              <a:t>Разработать мероприятие на тему «Влияние спорта на умственную деятельность человека»</a:t>
            </a:r>
          </a:p>
        </p:txBody>
      </p:sp>
      <p:sp>
        <p:nvSpPr>
          <p:cNvPr id="28" name="Текстовое поле 27"/>
          <p:cNvSpPr txBox="1"/>
          <p:nvPr/>
        </p:nvSpPr>
        <p:spPr>
          <a:xfrm>
            <a:off x="8275955" y="2476500"/>
            <a:ext cx="3359785" cy="2951064"/>
          </a:xfrm>
          <a:prstGeom prst="rect">
            <a:avLst/>
          </a:prstGeom>
          <a:noFill/>
          <a:ln w="9525">
            <a:noFill/>
          </a:ln>
        </p:spPr>
        <p:txBody>
          <a:bodyPr wrap="square">
            <a:spAutoFit/>
          </a:bodyPr>
          <a:lstStyle/>
          <a:p>
            <a:pPr marL="285750" indent="-285750" algn="just">
              <a:lnSpc>
                <a:spcPct val="150000"/>
              </a:lnSpc>
              <a:buFont typeface="Arial" panose="020B0604020202020204" pitchFamily="34" charset="0"/>
              <a:buChar char="•"/>
            </a:pPr>
            <a:r>
              <a:rPr lang="ru-RU" altLang="en-US" dirty="0">
                <a:latin typeface="Times New Roman" panose="02020603050405020304" pitchFamily="18" charset="0"/>
                <a:cs typeface="Times New Roman" panose="02020603050405020304" pitchFamily="18" charset="0"/>
              </a:rPr>
              <a:t>Изучить информационный материал по теме проекта;</a:t>
            </a:r>
          </a:p>
          <a:p>
            <a:pPr marL="285750" indent="-285750" algn="just">
              <a:lnSpc>
                <a:spcPct val="150000"/>
              </a:lnSpc>
              <a:buFont typeface="Arial" panose="020B0604020202020204" pitchFamily="34" charset="0"/>
              <a:buChar char="•"/>
            </a:pPr>
            <a:r>
              <a:rPr lang="ru-RU" altLang="en-US" dirty="0">
                <a:latin typeface="Times New Roman" panose="02020603050405020304" pitchFamily="18" charset="0"/>
                <a:cs typeface="Times New Roman" panose="02020603050405020304" pitchFamily="18" charset="0"/>
              </a:rPr>
              <a:t>Подготовить презентацию и провести мероприятие на тему «Влияние спорта на умственную деятельность человека»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овое поле 99"/>
          <p:cNvSpPr txBox="1"/>
          <p:nvPr/>
        </p:nvSpPr>
        <p:spPr>
          <a:xfrm>
            <a:off x="278674" y="313690"/>
            <a:ext cx="11181805" cy="584775"/>
          </a:xfrm>
          <a:prstGeom prst="rect">
            <a:avLst/>
          </a:prstGeom>
          <a:noFill/>
          <a:ln w="9525">
            <a:noFill/>
          </a:ln>
        </p:spPr>
        <p:txBody>
          <a:bodyPr wrap="square">
            <a:spAutoFit/>
          </a:bodyPr>
          <a:lstStyle/>
          <a:p>
            <a:pPr indent="0" algn="ctr"/>
            <a:r>
              <a:rPr lang="ru-RU" sz="3200" b="1" dirty="0" smtClean="0">
                <a:latin typeface="Times New Roman" panose="02020603050405020304" charset="0"/>
                <a:cs typeface="Times New Roman" panose="02020603050405020304" charset="0"/>
              </a:rPr>
              <a:t>Реализация проекта. Изучение теоретических источников.</a:t>
            </a:r>
            <a:endParaRPr lang="ru-RU" altLang="en-US" sz="3200" dirty="0">
              <a:latin typeface="Times New Roman" panose="02020603050405020304" charset="0"/>
              <a:cs typeface="Times New Roman" panose="02020603050405020304" charset="0"/>
            </a:endParaRPr>
          </a:p>
        </p:txBody>
      </p:sp>
      <p:pic>
        <p:nvPicPr>
          <p:cNvPr id="4" name="Рисунок 3"/>
          <p:cNvPicPr>
            <a:picLocks noChangeAspect="1"/>
          </p:cNvPicPr>
          <p:nvPr/>
        </p:nvPicPr>
        <p:blipFill>
          <a:blip r:embed="rId2"/>
          <a:stretch>
            <a:fillRect/>
          </a:stretch>
        </p:blipFill>
        <p:spPr>
          <a:xfrm>
            <a:off x="1045029" y="1002830"/>
            <a:ext cx="10203489" cy="5750964"/>
          </a:xfrm>
          <a:prstGeom prst="rect">
            <a:avLst/>
          </a:prstGeom>
        </p:spPr>
      </p:pic>
    </p:spTree>
    <p:extLst>
      <p:ext uri="{BB962C8B-B14F-4D97-AF65-F5344CB8AC3E}">
        <p14:creationId xmlns:p14="http://schemas.microsoft.com/office/powerpoint/2010/main" val="3370052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овое поле 99"/>
          <p:cNvSpPr txBox="1"/>
          <p:nvPr/>
        </p:nvSpPr>
        <p:spPr>
          <a:xfrm>
            <a:off x="278674" y="313690"/>
            <a:ext cx="11181805" cy="1077218"/>
          </a:xfrm>
          <a:prstGeom prst="rect">
            <a:avLst/>
          </a:prstGeom>
          <a:noFill/>
          <a:ln w="9525">
            <a:noFill/>
          </a:ln>
        </p:spPr>
        <p:txBody>
          <a:bodyPr wrap="square">
            <a:spAutoFit/>
          </a:bodyPr>
          <a:lstStyle/>
          <a:p>
            <a:pPr indent="0" algn="ctr"/>
            <a:r>
              <a:rPr lang="ru-RU" sz="3200" b="1" dirty="0" smtClean="0">
                <a:latin typeface="Times New Roman" panose="02020603050405020304" charset="0"/>
                <a:cs typeface="Times New Roman" panose="02020603050405020304" charset="0"/>
              </a:rPr>
              <a:t>Реализация проекта. Разработка и реализация мероприятия.</a:t>
            </a:r>
            <a:endParaRPr lang="ru-RU" altLang="en-US" sz="3200" dirty="0">
              <a:latin typeface="Times New Roman" panose="02020603050405020304" charset="0"/>
              <a:cs typeface="Times New Roman" panose="02020603050405020304" charset="0"/>
            </a:endParaRPr>
          </a:p>
        </p:txBody>
      </p:sp>
      <p:sp>
        <p:nvSpPr>
          <p:cNvPr id="4" name="稻壳儿春秋广告/盗版必究        原创来源：http://chn.docer.com/works?userid=199329941#!/work_time"/>
          <p:cNvSpPr txBox="1"/>
          <p:nvPr/>
        </p:nvSpPr>
        <p:spPr>
          <a:xfrm>
            <a:off x="435246" y="2091327"/>
            <a:ext cx="5869760" cy="3416320"/>
          </a:xfrm>
          <a:prstGeom prst="rect">
            <a:avLst/>
          </a:prstGeom>
          <a:noFill/>
        </p:spPr>
        <p:txBody>
          <a:bodyPr wrap="square" rtlCol="0">
            <a:spAutoFit/>
          </a:bodyPr>
          <a:lstStyle/>
          <a:p>
            <a:pPr marL="342900" indent="-342900" algn="just">
              <a:buAutoNum type="arabicPeriod"/>
            </a:pPr>
            <a:r>
              <a:rPr lang="ru-RU" altLang="zh-CN" sz="24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Знакомство с автором книги….</a:t>
            </a:r>
            <a:r>
              <a:rPr lang="en-US" altLang="zh-CN" sz="24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 </a:t>
            </a:r>
            <a:endParaRPr lang="ru-RU" altLang="zh-CN" sz="24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endParaRPr>
          </a:p>
          <a:p>
            <a:pPr marL="342900" indent="-342900" algn="just">
              <a:buAutoNum type="arabicPeriod"/>
            </a:pPr>
            <a:r>
              <a:rPr lang="ru-RU" altLang="zh-CN" sz="24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Определения понятия «физическая активность» и ее роли в развитии умственных способностей человека</a:t>
            </a:r>
          </a:p>
          <a:p>
            <a:pPr marL="342900" indent="-342900" algn="just">
              <a:buAutoNum type="arabicPeriod"/>
            </a:pPr>
            <a:r>
              <a:rPr lang="ru-RU" altLang="zh-CN" sz="24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Приведение доказательств влияния различных видов физической активности на развитие памяти, внимания, повышение самооценки и борьбе с депрессией</a:t>
            </a:r>
          </a:p>
        </p:txBody>
      </p:sp>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t="8292"/>
          <a:stretch/>
        </p:blipFill>
        <p:spPr>
          <a:xfrm>
            <a:off x="7486650" y="1506583"/>
            <a:ext cx="4039688" cy="49396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2767965" y="419100"/>
            <a:ext cx="6708775" cy="521970"/>
          </a:xfrm>
          <a:prstGeom prst="rect">
            <a:avLst/>
          </a:prstGeom>
          <a:noFill/>
        </p:spPr>
        <p:txBody>
          <a:bodyPr wrap="square" rtlCol="0">
            <a:spAutoFit/>
          </a:bodyPr>
          <a:lstStyle/>
          <a:p>
            <a:pPr algn="ctr"/>
            <a:r>
              <a:rPr lang="en-US" altLang="zh-CN" sz="28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 Что такое физическая активность?</a:t>
            </a:r>
          </a:p>
        </p:txBody>
      </p:sp>
      <p:sp>
        <p:nvSpPr>
          <p:cNvPr id="9" name="稻壳儿春秋广告/盗版必究        原创来源：http://chn.docer.com/works?userid=199329941#!/work_time"/>
          <p:cNvSpPr txBox="1"/>
          <p:nvPr/>
        </p:nvSpPr>
        <p:spPr>
          <a:xfrm>
            <a:off x="3918857" y="941070"/>
            <a:ext cx="8159932" cy="1938992"/>
          </a:xfrm>
          <a:prstGeom prst="rect">
            <a:avLst/>
          </a:prstGeom>
          <a:noFill/>
        </p:spPr>
        <p:txBody>
          <a:bodyPr wrap="square" rtlCol="0">
            <a:spAutoFit/>
          </a:bodyPr>
          <a:lstStyle/>
          <a:p>
            <a:pPr algn="just"/>
            <a:r>
              <a:rPr lang="en-US" altLang="zh-CN" sz="2000" b="1"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Физическая активность</a:t>
            </a:r>
            <a:r>
              <a:rPr lang="en-US" altLang="zh-CN" sz="2000"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 - вид деятельности человеческого организма, при котором активация обменных процессов в скелетных  мышцах обеспечивает их сокращение и перемещение человеческого тела или его частей в пространстве. </a:t>
            </a:r>
            <a:endParaRPr lang="ru-RU" altLang="zh-CN" sz="20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endParaRPr>
          </a:p>
          <a:p>
            <a:pPr algn="just"/>
            <a:r>
              <a:rPr lang="en-US" altLang="zh-CN" sz="2000" dirty="0" smtClean="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Как </a:t>
            </a:r>
            <a:r>
              <a:rPr lang="en-US" altLang="zh-CN" sz="2000" dirty="0">
                <a:solidFill>
                  <a:schemeClr val="bg2">
                    <a:lumMod val="10000"/>
                  </a:schemeClr>
                </a:solidFill>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физиологический процесс физическая активность присуща любому человеку.</a:t>
            </a:r>
          </a:p>
        </p:txBody>
      </p:sp>
      <p:pic>
        <p:nvPicPr>
          <p:cNvPr id="4" name="Изображение 3" descr="eccb4a632891356f2384e4624fd48ebd"/>
          <p:cNvPicPr>
            <a:picLocks noChangeAspect="1"/>
          </p:cNvPicPr>
          <p:nvPr/>
        </p:nvPicPr>
        <p:blipFill>
          <a:blip r:embed="rId2" cstate="print"/>
          <a:stretch>
            <a:fillRect/>
          </a:stretch>
        </p:blipFill>
        <p:spPr>
          <a:xfrm>
            <a:off x="491581" y="1385298"/>
            <a:ext cx="3351530" cy="2680335"/>
          </a:xfrm>
          <a:prstGeom prst="rect">
            <a:avLst/>
          </a:prstGeom>
        </p:spPr>
      </p:pic>
      <p:pic>
        <p:nvPicPr>
          <p:cNvPr id="6" name="Изображение 5" descr="BYYrUm3ajRA"/>
          <p:cNvPicPr>
            <a:picLocks noChangeAspect="1"/>
          </p:cNvPicPr>
          <p:nvPr/>
        </p:nvPicPr>
        <p:blipFill>
          <a:blip r:embed="rId3" cstate="print"/>
          <a:stretch>
            <a:fillRect/>
          </a:stretch>
        </p:blipFill>
        <p:spPr>
          <a:xfrm>
            <a:off x="1232156" y="3958300"/>
            <a:ext cx="3644265" cy="2680335"/>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34501" y="2751909"/>
            <a:ext cx="5087215" cy="381541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973455" y="419100"/>
            <a:ext cx="9875520" cy="521970"/>
          </a:xfrm>
          <a:prstGeom prst="rect">
            <a:avLst/>
          </a:prstGeom>
          <a:noFill/>
        </p:spPr>
        <p:txBody>
          <a:bodyPr wrap="square" rtlCol="0">
            <a:spAutoFit/>
          </a:bodyPr>
          <a:lstStyle/>
          <a:p>
            <a:pPr algn="ctr"/>
            <a:r>
              <a:rPr lang="en-US" altLang="zh-CN" sz="28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Как спорт влияет на развитие умственной активности?</a:t>
            </a:r>
          </a:p>
        </p:txBody>
      </p:sp>
      <p:sp>
        <p:nvSpPr>
          <p:cNvPr id="32" name="稻壳儿春秋广告/盗版必究        原创来源：http://chn.docer.com/works?userid=199329941#!/work_time"/>
          <p:cNvSpPr txBox="1"/>
          <p:nvPr/>
        </p:nvSpPr>
        <p:spPr>
          <a:xfrm>
            <a:off x="313509" y="1814195"/>
            <a:ext cx="7167154" cy="2264081"/>
          </a:xfrm>
          <a:prstGeom prst="rect">
            <a:avLst/>
          </a:prstGeom>
          <a:noFill/>
        </p:spPr>
        <p:txBody>
          <a:bodyPr wrap="square" rtlCol="0">
            <a:spAutoFit/>
          </a:bodyPr>
          <a:lstStyle/>
          <a:p>
            <a:pPr algn="just">
              <a:lnSpc>
                <a:spcPct val="150000"/>
              </a:lnSpc>
            </a:pPr>
            <a:r>
              <a:rPr lang="zh-CN" altLang="en-US" sz="1600" dirty="0">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Для улучшение памяти рекомендуется езда на велосипеде. Исследователи из  Утрехтского университет (Нидерланды) доказали, что под влиянием регулярного катания на велосипеде, импульсы между клетками нервной системы протекают быстрее, в результате чего улучшается работа мозга, способность быстрого принятия решений, улучшение памяти и ускорение процессов обучения.</a:t>
            </a:r>
          </a:p>
        </p:txBody>
      </p:sp>
      <p:sp>
        <p:nvSpPr>
          <p:cNvPr id="33" name="稻壳儿春秋广告/盗版必究        原创来源：http://chn.docer.com/works?userid=199329941#!/work_time"/>
          <p:cNvSpPr txBox="1"/>
          <p:nvPr/>
        </p:nvSpPr>
        <p:spPr>
          <a:xfrm>
            <a:off x="1210310" y="1339850"/>
            <a:ext cx="5328285" cy="398780"/>
          </a:xfrm>
          <a:prstGeom prst="rect">
            <a:avLst/>
          </a:prstGeom>
          <a:noFill/>
        </p:spPr>
        <p:txBody>
          <a:bodyPr wrap="square" rtlCol="0">
            <a:spAutoFit/>
          </a:bodyPr>
          <a:lstStyle/>
          <a:p>
            <a:r>
              <a:rPr lang="ru-RU" altLang="en-US"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Улучшает память:</a:t>
            </a:r>
          </a:p>
        </p:txBody>
      </p:sp>
      <p:pic>
        <p:nvPicPr>
          <p:cNvPr id="5" name="Изображение 4" descr="Bild Sport Newweb"/>
          <p:cNvPicPr>
            <a:picLocks noChangeAspect="1"/>
          </p:cNvPicPr>
          <p:nvPr/>
        </p:nvPicPr>
        <p:blipFill>
          <a:blip r:embed="rId2" cstate="print"/>
          <a:stretch>
            <a:fillRect/>
          </a:stretch>
        </p:blipFill>
        <p:spPr>
          <a:xfrm>
            <a:off x="7740650" y="1201420"/>
            <a:ext cx="3919220" cy="3135630"/>
          </a:xfrm>
          <a:prstGeom prst="rect">
            <a:avLst/>
          </a:prstGeom>
        </p:spPr>
      </p:pic>
      <p:pic>
        <p:nvPicPr>
          <p:cNvPr id="6" name="Изображение 5" descr="51bf033360ae20e05429f144a9f10222"/>
          <p:cNvPicPr>
            <a:picLocks noChangeAspect="1"/>
          </p:cNvPicPr>
          <p:nvPr/>
        </p:nvPicPr>
        <p:blipFill>
          <a:blip r:embed="rId3" cstate="print"/>
          <a:stretch>
            <a:fillRect/>
          </a:stretch>
        </p:blipFill>
        <p:spPr>
          <a:xfrm>
            <a:off x="718820" y="4337050"/>
            <a:ext cx="3653155" cy="2082165"/>
          </a:xfrm>
          <a:prstGeom prst="rect">
            <a:avLst/>
          </a:prstGeom>
        </p:spPr>
      </p:pic>
      <p:pic>
        <p:nvPicPr>
          <p:cNvPr id="8" name="Изображение 7" descr="katanoe-na-velosipede"/>
          <p:cNvPicPr>
            <a:picLocks noChangeAspect="1"/>
          </p:cNvPicPr>
          <p:nvPr/>
        </p:nvPicPr>
        <p:blipFill>
          <a:blip r:embed="rId4" cstate="print"/>
          <a:stretch>
            <a:fillRect/>
          </a:stretch>
        </p:blipFill>
        <p:spPr>
          <a:xfrm>
            <a:off x="5043170" y="4486910"/>
            <a:ext cx="3381375" cy="211264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973455" y="419100"/>
            <a:ext cx="9875520" cy="521970"/>
          </a:xfrm>
          <a:prstGeom prst="rect">
            <a:avLst/>
          </a:prstGeom>
          <a:noFill/>
        </p:spPr>
        <p:txBody>
          <a:bodyPr wrap="square" rtlCol="0">
            <a:spAutoFit/>
          </a:bodyPr>
          <a:lstStyle/>
          <a:p>
            <a:pPr algn="ctr"/>
            <a:r>
              <a:rPr lang="en-US" altLang="zh-CN" sz="28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Как спорт влияет на развитие умственной активности?</a:t>
            </a:r>
          </a:p>
        </p:txBody>
      </p:sp>
      <p:sp>
        <p:nvSpPr>
          <p:cNvPr id="37" name="稻壳儿春秋广告/盗版必究        原创来源：http://chn.docer.com/works?userid=199329941#!/work_time"/>
          <p:cNvSpPr txBox="1"/>
          <p:nvPr/>
        </p:nvSpPr>
        <p:spPr>
          <a:xfrm>
            <a:off x="541655" y="4982845"/>
            <a:ext cx="6406515" cy="1569660"/>
          </a:xfrm>
          <a:prstGeom prst="rect">
            <a:avLst/>
          </a:prstGeom>
          <a:noFill/>
        </p:spPr>
        <p:txBody>
          <a:bodyPr wrap="square" rtlCol="0">
            <a:spAutoFit/>
          </a:bodyPr>
          <a:lstStyle/>
          <a:p>
            <a:pPr algn="just">
              <a:lnSpc>
                <a:spcPct val="150000"/>
              </a:lnSpc>
            </a:pPr>
            <a:r>
              <a:rPr lang="zh-CN" altLang="en-US" sz="1600" dirty="0">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Йога занимает коронное место среди видов спорта, способствующих повышению внимания. Йога- помогает научиться расслабляться, концентрироваться на своих ощущениях, останавливать нескончаемый поток мыслей…</a:t>
            </a:r>
          </a:p>
        </p:txBody>
      </p:sp>
      <p:sp>
        <p:nvSpPr>
          <p:cNvPr id="38" name="稻壳儿春秋广告/盗版必究        原创来源：http://chn.docer.com/works?userid=199329941#!/work_time"/>
          <p:cNvSpPr txBox="1"/>
          <p:nvPr/>
        </p:nvSpPr>
        <p:spPr>
          <a:xfrm>
            <a:off x="1411605" y="4467860"/>
            <a:ext cx="5679440" cy="398780"/>
          </a:xfrm>
          <a:prstGeom prst="rect">
            <a:avLst/>
          </a:prstGeom>
          <a:noFill/>
        </p:spPr>
        <p:txBody>
          <a:bodyPr wrap="square" rtlCol="0">
            <a:spAutoFit/>
          </a:bodyPr>
          <a:lstStyle/>
          <a:p>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Увеличива</a:t>
            </a:r>
            <a:r>
              <a:rPr lang="ru-RU" altLang="en-US"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е</a:t>
            </a:r>
            <a:r>
              <a:rPr lang="en-US" altLang="zh-CN"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т концентрацию и внимание</a:t>
            </a:r>
            <a:r>
              <a:rPr lang="ru-RU" altLang="en-US"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a:t>
            </a:r>
          </a:p>
        </p:txBody>
      </p:sp>
      <p:pic>
        <p:nvPicPr>
          <p:cNvPr id="2" name="Изображение 1" descr="db206de97c4556e1da1f1618fb32da91"/>
          <p:cNvPicPr>
            <a:picLocks noChangeAspect="1"/>
          </p:cNvPicPr>
          <p:nvPr/>
        </p:nvPicPr>
        <p:blipFill>
          <a:blip r:embed="rId2" cstate="print"/>
          <a:stretch>
            <a:fillRect/>
          </a:stretch>
        </p:blipFill>
        <p:spPr>
          <a:xfrm>
            <a:off x="7536815" y="3775075"/>
            <a:ext cx="3312160" cy="2795905"/>
          </a:xfrm>
          <a:prstGeom prst="rect">
            <a:avLst/>
          </a:prstGeom>
        </p:spPr>
      </p:pic>
      <p:pic>
        <p:nvPicPr>
          <p:cNvPr id="3" name="Изображение 2" descr="b2aa8994532a73515fbef99af18d2b90"/>
          <p:cNvPicPr>
            <a:picLocks noChangeAspect="1"/>
          </p:cNvPicPr>
          <p:nvPr/>
        </p:nvPicPr>
        <p:blipFill>
          <a:blip r:embed="rId3" cstate="print"/>
          <a:stretch>
            <a:fillRect/>
          </a:stretch>
        </p:blipFill>
        <p:spPr>
          <a:xfrm>
            <a:off x="541655" y="1255395"/>
            <a:ext cx="5612130" cy="2650490"/>
          </a:xfrm>
          <a:prstGeom prst="rect">
            <a:avLst/>
          </a:prstGeom>
        </p:spPr>
      </p:pic>
      <p:pic>
        <p:nvPicPr>
          <p:cNvPr id="4" name="Изображение 3" descr="298"/>
          <p:cNvPicPr>
            <a:picLocks noChangeAspect="1"/>
          </p:cNvPicPr>
          <p:nvPr/>
        </p:nvPicPr>
        <p:blipFill>
          <a:blip r:embed="rId4" cstate="print"/>
          <a:stretch>
            <a:fillRect/>
          </a:stretch>
        </p:blipFill>
        <p:spPr>
          <a:xfrm>
            <a:off x="6674485" y="1144270"/>
            <a:ext cx="4437380" cy="24276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春秋广告/盗版必究        原创来源：http://chn.docer.com/works?userid=199329941#!/work_time"/>
          <p:cNvSpPr/>
          <p:nvPr/>
        </p:nvSpPr>
        <p:spPr>
          <a:xfrm>
            <a:off x="75056" y="1"/>
            <a:ext cx="1387398" cy="693699"/>
          </a:xfrm>
          <a:custGeom>
            <a:avLst/>
            <a:gdLst>
              <a:gd name="connsiteX0" fmla="*/ 0 w 1387398"/>
              <a:gd name="connsiteY0" fmla="*/ 0 h 693699"/>
              <a:gd name="connsiteX1" fmla="*/ 1387398 w 1387398"/>
              <a:gd name="connsiteY1" fmla="*/ 0 h 693699"/>
              <a:gd name="connsiteX2" fmla="*/ 1334326 w 1387398"/>
              <a:gd name="connsiteY2" fmla="*/ 128128 h 693699"/>
              <a:gd name="connsiteX3" fmla="*/ 821827 w 1387398"/>
              <a:gd name="connsiteY3" fmla="*/ 640627 h 693699"/>
              <a:gd name="connsiteX4" fmla="*/ 565571 w 1387398"/>
              <a:gd name="connsiteY4" fmla="*/ 640627 h 693699"/>
              <a:gd name="connsiteX5" fmla="*/ 53072 w 1387398"/>
              <a:gd name="connsiteY5" fmla="*/ 128128 h 693699"/>
              <a:gd name="connsiteX6" fmla="*/ 0 w 1387398"/>
              <a:gd name="connsiteY6" fmla="*/ 0 h 69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398" h="693699">
                <a:moveTo>
                  <a:pt x="0" y="0"/>
                </a:moveTo>
                <a:lnTo>
                  <a:pt x="1387398" y="0"/>
                </a:lnTo>
                <a:cubicBezTo>
                  <a:pt x="1387398" y="46373"/>
                  <a:pt x="1369708" y="92747"/>
                  <a:pt x="1334326" y="128128"/>
                </a:cubicBezTo>
                <a:lnTo>
                  <a:pt x="821827" y="640627"/>
                </a:lnTo>
                <a:cubicBezTo>
                  <a:pt x="751064" y="711390"/>
                  <a:pt x="636334" y="711390"/>
                  <a:pt x="565571" y="640627"/>
                </a:cubicBezTo>
                <a:lnTo>
                  <a:pt x="53072" y="128128"/>
                </a:lnTo>
                <a:cubicBezTo>
                  <a:pt x="17691" y="92747"/>
                  <a:pt x="0" y="46373"/>
                  <a:pt x="0" y="0"/>
                </a:cubicBezTo>
                <a:close/>
              </a:path>
            </a:pathLst>
          </a:custGeom>
          <a:solidFill>
            <a:srgbClr val="0B5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7" name="稻壳儿春秋广告/盗版必究        原创来源：http://chn.docer.com/works?userid=199329941#!/work_time"/>
          <p:cNvSpPr/>
          <p:nvPr/>
        </p:nvSpPr>
        <p:spPr>
          <a:xfrm>
            <a:off x="973258" y="0"/>
            <a:ext cx="838222" cy="419110"/>
          </a:xfrm>
          <a:custGeom>
            <a:avLst/>
            <a:gdLst>
              <a:gd name="connsiteX0" fmla="*/ 0 w 838222"/>
              <a:gd name="connsiteY0" fmla="*/ 0 h 419110"/>
              <a:gd name="connsiteX1" fmla="*/ 838222 w 838222"/>
              <a:gd name="connsiteY1" fmla="*/ 0 h 419110"/>
              <a:gd name="connsiteX2" fmla="*/ 806157 w 838222"/>
              <a:gd name="connsiteY2" fmla="*/ 77411 h 419110"/>
              <a:gd name="connsiteX3" fmla="*/ 496522 w 838222"/>
              <a:gd name="connsiteY3" fmla="*/ 387046 h 419110"/>
              <a:gd name="connsiteX4" fmla="*/ 341700 w 838222"/>
              <a:gd name="connsiteY4" fmla="*/ 387046 h 419110"/>
              <a:gd name="connsiteX5" fmla="*/ 32065 w 838222"/>
              <a:gd name="connsiteY5" fmla="*/ 77411 h 419110"/>
              <a:gd name="connsiteX6" fmla="*/ 0 w 838222"/>
              <a:gd name="connsiteY6" fmla="*/ 0 h 41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22" h="419110">
                <a:moveTo>
                  <a:pt x="0" y="0"/>
                </a:moveTo>
                <a:lnTo>
                  <a:pt x="838222" y="0"/>
                </a:lnTo>
                <a:cubicBezTo>
                  <a:pt x="838222" y="28017"/>
                  <a:pt x="827534" y="56035"/>
                  <a:pt x="806157" y="77411"/>
                </a:cubicBezTo>
                <a:lnTo>
                  <a:pt x="496522" y="387046"/>
                </a:lnTo>
                <a:cubicBezTo>
                  <a:pt x="453769" y="429799"/>
                  <a:pt x="384453" y="429799"/>
                  <a:pt x="341700" y="387046"/>
                </a:cubicBezTo>
                <a:lnTo>
                  <a:pt x="32065" y="77411"/>
                </a:lnTo>
                <a:cubicBezTo>
                  <a:pt x="10689" y="56035"/>
                  <a:pt x="0" y="28017"/>
                  <a:pt x="0" y="0"/>
                </a:cubicBezTo>
                <a:close/>
              </a:path>
            </a:pathLst>
          </a:custGeom>
          <a:solidFill>
            <a:srgbClr val="F67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1" name="稻壳儿春秋广告/盗版必究        原创来源：http://chn.docer.com/works?userid=199329941#!/work_time"/>
          <p:cNvSpPr/>
          <p:nvPr/>
        </p:nvSpPr>
        <p:spPr>
          <a:xfrm>
            <a:off x="10606842" y="6001428"/>
            <a:ext cx="1585158" cy="856572"/>
          </a:xfrm>
          <a:custGeom>
            <a:avLst/>
            <a:gdLst>
              <a:gd name="connsiteX0" fmla="*/ 982227 w 1585158"/>
              <a:gd name="connsiteY0" fmla="*/ 1 h 856572"/>
              <a:gd name="connsiteX1" fmla="*/ 1196736 w 1585158"/>
              <a:gd name="connsiteY1" fmla="*/ 88853 h 856572"/>
              <a:gd name="connsiteX2" fmla="*/ 1585158 w 1585158"/>
              <a:gd name="connsiteY2" fmla="*/ 477276 h 856572"/>
              <a:gd name="connsiteX3" fmla="*/ 1585158 w 1585158"/>
              <a:gd name="connsiteY3" fmla="*/ 856572 h 856572"/>
              <a:gd name="connsiteX4" fmla="*/ 0 w 1585158"/>
              <a:gd name="connsiteY4" fmla="*/ 856572 h 856572"/>
              <a:gd name="connsiteX5" fmla="*/ 767718 w 1585158"/>
              <a:gd name="connsiteY5" fmla="*/ 88853 h 856572"/>
              <a:gd name="connsiteX6" fmla="*/ 982227 w 1585158"/>
              <a:gd name="connsiteY6" fmla="*/ 1 h 8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5158" h="856572">
                <a:moveTo>
                  <a:pt x="982227" y="1"/>
                </a:moveTo>
                <a:cubicBezTo>
                  <a:pt x="1059864" y="0"/>
                  <a:pt x="1137501" y="29618"/>
                  <a:pt x="1196736" y="88853"/>
                </a:cubicBezTo>
                <a:lnTo>
                  <a:pt x="1585158" y="477276"/>
                </a:lnTo>
                <a:lnTo>
                  <a:pt x="1585158" y="856572"/>
                </a:lnTo>
                <a:lnTo>
                  <a:pt x="0" y="856572"/>
                </a:lnTo>
                <a:lnTo>
                  <a:pt x="767718" y="88853"/>
                </a:lnTo>
                <a:cubicBezTo>
                  <a:pt x="826953" y="29618"/>
                  <a:pt x="904590" y="0"/>
                  <a:pt x="982227" y="1"/>
                </a:cubicBezTo>
                <a:close/>
              </a:path>
            </a:pathLst>
          </a:custGeom>
          <a:solidFill>
            <a:srgbClr val="2A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15" name="稻壳儿春秋广告/盗版必究        原创来源：http://chn.docer.com/works?userid=199329941#!/work_time"/>
          <p:cNvSpPr/>
          <p:nvPr/>
        </p:nvSpPr>
        <p:spPr>
          <a:xfrm>
            <a:off x="10848444" y="6419271"/>
            <a:ext cx="1101953" cy="438729"/>
          </a:xfrm>
          <a:custGeom>
            <a:avLst/>
            <a:gdLst>
              <a:gd name="connsiteX0" fmla="*/ 550977 w 1101953"/>
              <a:gd name="connsiteY0" fmla="*/ 0 h 438729"/>
              <a:gd name="connsiteX1" fmla="*/ 742595 w 1101953"/>
              <a:gd name="connsiteY1" fmla="*/ 79371 h 438729"/>
              <a:gd name="connsiteX2" fmla="*/ 1101953 w 1101953"/>
              <a:gd name="connsiteY2" fmla="*/ 438729 h 438729"/>
              <a:gd name="connsiteX3" fmla="*/ 0 w 1101953"/>
              <a:gd name="connsiteY3" fmla="*/ 438729 h 438729"/>
              <a:gd name="connsiteX4" fmla="*/ 359358 w 1101953"/>
              <a:gd name="connsiteY4" fmla="*/ 79371 h 438729"/>
              <a:gd name="connsiteX5" fmla="*/ 550977 w 1101953"/>
              <a:gd name="connsiteY5" fmla="*/ 0 h 438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953" h="438729">
                <a:moveTo>
                  <a:pt x="550977" y="0"/>
                </a:moveTo>
                <a:cubicBezTo>
                  <a:pt x="620329" y="0"/>
                  <a:pt x="689681" y="26457"/>
                  <a:pt x="742595" y="79371"/>
                </a:cubicBezTo>
                <a:lnTo>
                  <a:pt x="1101953" y="438729"/>
                </a:lnTo>
                <a:lnTo>
                  <a:pt x="0" y="438729"/>
                </a:lnTo>
                <a:lnTo>
                  <a:pt x="359358" y="79371"/>
                </a:lnTo>
                <a:cubicBezTo>
                  <a:pt x="412272" y="26457"/>
                  <a:pt x="481624" y="0"/>
                  <a:pt x="550977" y="0"/>
                </a:cubicBezTo>
                <a:close/>
              </a:path>
            </a:pathLst>
          </a:custGeom>
          <a:solidFill>
            <a:srgbClr val="028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sp>
        <p:nvSpPr>
          <p:cNvPr id="25" name="稻壳儿春秋广告/盗版必究        原创来源：http://chn.docer.com/works?userid=199329941#!/work_time"/>
          <p:cNvSpPr txBox="1"/>
          <p:nvPr/>
        </p:nvSpPr>
        <p:spPr>
          <a:xfrm>
            <a:off x="973455" y="419100"/>
            <a:ext cx="9875520" cy="521970"/>
          </a:xfrm>
          <a:prstGeom prst="rect">
            <a:avLst/>
          </a:prstGeom>
          <a:noFill/>
        </p:spPr>
        <p:txBody>
          <a:bodyPr wrap="square" rtlCol="0">
            <a:spAutoFit/>
          </a:bodyPr>
          <a:lstStyle/>
          <a:p>
            <a:pPr algn="ctr"/>
            <a:r>
              <a:rPr lang="en-US" altLang="zh-CN" sz="2800" b="1" dirty="0">
                <a:latin typeface="Times New Roman" panose="02020603050405020304" charset="0"/>
                <a:ea typeface="Droid Sans Fallback" panose="020B0502000000000001" pitchFamily="50" charset="-128"/>
                <a:cs typeface="Times New Roman" panose="02020603050405020304" charset="0"/>
                <a:sym typeface="Arial" panose="020B0604020202020204" pitchFamily="34" charset="0"/>
              </a:rPr>
              <a:t>Как спорт влияет на развитие умственной активности?</a:t>
            </a:r>
          </a:p>
        </p:txBody>
      </p:sp>
      <p:sp>
        <p:nvSpPr>
          <p:cNvPr id="32" name="稻壳儿春秋广告/盗版必究        原创来源：http://chn.docer.com/works?userid=199329941#!/work_time"/>
          <p:cNvSpPr txBox="1"/>
          <p:nvPr/>
        </p:nvSpPr>
        <p:spPr>
          <a:xfrm>
            <a:off x="5513070" y="4117975"/>
            <a:ext cx="5784850" cy="2264081"/>
          </a:xfrm>
          <a:prstGeom prst="rect">
            <a:avLst/>
          </a:prstGeom>
          <a:noFill/>
        </p:spPr>
        <p:txBody>
          <a:bodyPr wrap="square" rtlCol="0">
            <a:spAutoFit/>
          </a:bodyPr>
          <a:lstStyle/>
          <a:p>
            <a:pPr algn="just">
              <a:lnSpc>
                <a:spcPct val="150000"/>
              </a:lnSpc>
            </a:pPr>
            <a:r>
              <a:rPr lang="ru-RU" altLang="zh-CN" sz="14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  </a:t>
            </a:r>
            <a:r>
              <a:rPr lang="zh-CN" altLang="en-US" sz="1600" dirty="0">
                <a:latin typeface="Times New Roman" panose="02020603050405020304" pitchFamily="18" charset="0"/>
                <a:ea typeface="Droid Sans Fallback" panose="020B0502000000000001" pitchFamily="50" charset="-128"/>
                <a:cs typeface="Times New Roman" panose="02020603050405020304" pitchFamily="18" charset="0"/>
                <a:sym typeface="Arial" panose="020B0604020202020204" pitchFamily="34" charset="0"/>
              </a:rPr>
              <a:t>Плавание, помимо того что повышает циркуляцию крови по всему телу и укрепляет мышцы шеи и плечевого пояса, также снижает напряжение глазных мышц.Пребывание в воде снимает усталость, суету, тревоги, исчезает напряжение в мышцах, тело двигается легко. Кроме того, повышается работоспособность, появляется умиротворение, нормализуется сон.</a:t>
            </a:r>
          </a:p>
        </p:txBody>
      </p:sp>
      <p:sp>
        <p:nvSpPr>
          <p:cNvPr id="33" name="稻壳儿春秋广告/盗版必究        原创来源：http://chn.docer.com/works?userid=199329941#!/work_time"/>
          <p:cNvSpPr txBox="1"/>
          <p:nvPr/>
        </p:nvSpPr>
        <p:spPr>
          <a:xfrm>
            <a:off x="5513070" y="3719195"/>
            <a:ext cx="6323330" cy="398780"/>
          </a:xfrm>
          <a:prstGeom prst="rect">
            <a:avLst/>
          </a:prstGeom>
          <a:noFill/>
        </p:spPr>
        <p:txBody>
          <a:bodyPr wrap="square" rtlCol="0">
            <a:spAutoFit/>
          </a:bodyPr>
          <a:lstStyle/>
          <a:p>
            <a:r>
              <a:rPr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Улучшает работу мозга и нервной системы</a:t>
            </a:r>
            <a:r>
              <a:rPr lang="ru-RU" sz="2000"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rPr>
              <a:t>:</a:t>
            </a:r>
            <a:endParaRPr lang="ru-RU" sz="2000" b="1" dirty="0">
              <a:latin typeface="Arial" panose="020B0604020202020204" pitchFamily="34" charset="0"/>
              <a:ea typeface="Droid Sans Fallback" panose="020B0502000000000001" pitchFamily="50" charset="-128"/>
              <a:cs typeface="Arial" panose="020B0604020202020204" pitchFamily="34" charset="0"/>
              <a:sym typeface="Arial" panose="020B0604020202020204" pitchFamily="34" charset="0"/>
            </a:endParaRPr>
          </a:p>
        </p:txBody>
      </p:sp>
      <p:pic>
        <p:nvPicPr>
          <p:cNvPr id="5" name="Изображение 4" descr="1660082127_8-sportishka-com-p-krol-plavanie-sport-krasivo-foto-16"/>
          <p:cNvPicPr>
            <a:picLocks noChangeAspect="1"/>
          </p:cNvPicPr>
          <p:nvPr/>
        </p:nvPicPr>
        <p:blipFill>
          <a:blip r:embed="rId2" cstate="print"/>
          <a:stretch>
            <a:fillRect/>
          </a:stretch>
        </p:blipFill>
        <p:spPr>
          <a:xfrm>
            <a:off x="241300" y="1924050"/>
            <a:ext cx="4887595" cy="4495165"/>
          </a:xfrm>
          <a:prstGeom prst="rect">
            <a:avLst/>
          </a:prstGeom>
        </p:spPr>
      </p:pic>
      <p:pic>
        <p:nvPicPr>
          <p:cNvPr id="6" name="Изображение 5" descr="b65bbbb19fe5330edbf2997e9d3b4945"/>
          <p:cNvPicPr>
            <a:picLocks noChangeAspect="1"/>
          </p:cNvPicPr>
          <p:nvPr/>
        </p:nvPicPr>
        <p:blipFill>
          <a:blip r:embed="rId3" cstate="print"/>
          <a:stretch>
            <a:fillRect/>
          </a:stretch>
        </p:blipFill>
        <p:spPr>
          <a:xfrm>
            <a:off x="5725160" y="1065530"/>
            <a:ext cx="6111240" cy="252857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1193</Words>
  <Application>Microsoft Office PowerPoint</Application>
  <PresentationFormat>Широкоэкранный</PresentationFormat>
  <Paragraphs>67</Paragraphs>
  <Slides>14</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等线 Light</vt:lpstr>
      <vt:lpstr>Droid Sans Fallback</vt:lpstr>
      <vt:lpstr>Arial</vt:lpstr>
      <vt:lpstr>Cambria</vt:lpstr>
      <vt:lpstr>Times New Roman</vt:lpstr>
      <vt:lpstr>Calibri</vt:lpstr>
      <vt:lpstr>等线</vt:lpstr>
      <vt:lpstr>Office 主题​​</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春波 赵</dc:creator>
  <cp:lastModifiedBy>user</cp:lastModifiedBy>
  <cp:revision>27</cp:revision>
  <dcterms:created xsi:type="dcterms:W3CDTF">2019-05-22T02:21:00Z</dcterms:created>
  <dcterms:modified xsi:type="dcterms:W3CDTF">2023-06-25T21:20:30Z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3EAD93D67E25413588C15B960080F36F</vt:lpwstr>
  </property>
  <property fmtid="{D5CDD505-2E9C-101B-9397-08002B2CF9AE}" pid="3" name="KSOProductBuildVer">
    <vt:lpwstr>1049-11.2.0.11388</vt:lpwstr>
  </property>
</Properties>
</file>