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62" r:id="rId4"/>
    <p:sldId id="264" r:id="rId5"/>
    <p:sldId id="268" r:id="rId6"/>
    <p:sldId id="269" r:id="rId7"/>
    <p:sldId id="265" r:id="rId8"/>
    <p:sldId id="278" r:id="rId9"/>
    <p:sldId id="266" r:id="rId10"/>
    <p:sldId id="279" r:id="rId11"/>
    <p:sldId id="267" r:id="rId12"/>
    <p:sldId id="280" r:id="rId13"/>
    <p:sldId id="281" r:id="rId14"/>
    <p:sldId id="282" r:id="rId15"/>
    <p:sldId id="272" r:id="rId16"/>
    <p:sldId id="277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40.25157" units="1/cm"/>
          <inkml:channelProperty channel="Y" name="resolution" value="40.29851" units="1/cm"/>
          <inkml:channelProperty channel="T" name="resolution" value="1" units="1/dev"/>
        </inkml:channelProperties>
      </inkml:inkSource>
      <inkml:timestamp xml:id="ts0" timeString="2022-10-09T16:33:41.968"/>
    </inkml:context>
    <inkml:brush xml:id="br0">
      <inkml:brushProperty name="width" value="0.08819" units="cm"/>
      <inkml:brushProperty name="height" value="0.35278" units="cm"/>
      <inkml:brushProperty name="color" value="#FFFFFF"/>
      <inkml:brushProperty name="tip" value="rectangle"/>
      <inkml:brushProperty name="rasterOp" value="maskPen"/>
    </inkml:brush>
  </inkml:definitions>
  <inkml:trace contextRef="#ctx0" brushRef="#br0">6597 18115 0,'0'18'0,"18"-1"16,17 1-1,71 0 1,70 17 0,265-17-1,-88-18-15,35 0 16,53 0-16,-71 0 16,142 0-1,-389 0-15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40.25157" units="1/cm"/>
          <inkml:channelProperty channel="Y" name="resolution" value="40.29851" units="1/cm"/>
          <inkml:channelProperty channel="T" name="resolution" value="1" units="1/dev"/>
        </inkml:channelProperties>
      </inkml:inkSource>
      <inkml:timestamp xml:id="ts0" timeString="2022-10-09T16:33:42.269"/>
    </inkml:context>
    <inkml:brush xml:id="br0">
      <inkml:brushProperty name="width" value="0.08819" units="cm"/>
      <inkml:brushProperty name="height" value="0.35278" units="cm"/>
      <inkml:brushProperty name="color" value="#FFFFFF"/>
      <inkml:brushProperty name="tip" value="rectangle"/>
      <inkml:brushProperty name="rasterOp" value="maskPen"/>
    </inkml:brush>
  </inkml:definitions>
  <inkml:trace contextRef="#ctx0" brushRef="#br0">7020 18045 0,'0'-36'31,"53"36"-15,88-35-16,441-141 15,477-195 1,-389 177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40.25157" units="1/cm"/>
          <inkml:channelProperty channel="Y" name="resolution" value="40.29851" units="1/cm"/>
          <inkml:channelProperty channel="T" name="resolution" value="1" units="1/dev"/>
        </inkml:channelProperties>
      </inkml:inkSource>
      <inkml:timestamp xml:id="ts0" timeString="2022-10-09T16:33:42.504"/>
    </inkml:context>
    <inkml:brush xml:id="br0">
      <inkml:brushProperty name="width" value="0.08819" units="cm"/>
      <inkml:brushProperty name="height" value="0.35278" units="cm"/>
      <inkml:brushProperty name="color" value="#FFFFFF"/>
      <inkml:brushProperty name="tip" value="rectangle"/>
      <inkml:brushProperty name="rasterOp" value="maskPen"/>
    </inkml:brush>
  </inkml:definitions>
  <inkml:trace contextRef="#ctx0" brushRef="#br0">8220 15804 0,'0'0'0,"-318"36"0,89 17 16,88-18-16,123-35 15,18 35 1,106-17-1,70 17-15,71-17 16,106-18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40.25157" units="1/cm"/>
          <inkml:channelProperty channel="Y" name="resolution" value="40.29851" units="1/cm"/>
          <inkml:channelProperty channel="T" name="resolution" value="1" units="1/dev"/>
        </inkml:channelProperties>
      </inkml:inkSource>
      <inkml:timestamp xml:id="ts0" timeString="2022-10-09T16:33:42.703"/>
    </inkml:context>
    <inkml:brush xml:id="br0">
      <inkml:brushProperty name="width" value="0.08819" units="cm"/>
      <inkml:brushProperty name="height" value="0.35278" units="cm"/>
      <inkml:brushProperty name="color" value="#FFFFFF"/>
      <inkml:brushProperty name="tip" value="rectangle"/>
      <inkml:brushProperty name="rasterOp" value="maskPen"/>
    </inkml:brush>
  </inkml:definitions>
  <inkml:trace contextRef="#ctx0" brushRef="#br0">7602 15328 0,'0'0'0,"-670"0"15,0-35-15,88 35 16,-89 0 0,442 0-1</inkml:trace>
</inkml:ink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flip="none" rotWithShape="1">
          <a:gsLst>
            <a:gs pos="0">
              <a:srgbClr val="B1DDFF"/>
            </a:gs>
            <a:gs pos="100000">
              <a:srgbClr val="B1DDFF">
                <a:lumMod val="64000"/>
                <a:lumOff val="36000"/>
              </a:srgb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12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368300" ty="203200" sx="64000" sy="64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tx2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solidFill>
            <a:schemeClr val="tx2"/>
          </a:solidFill>
          <a:ln w="6350" cap="sq" cmpd="sng" algn="ctr">
            <a:solidFill>
              <a:schemeClr val="bg1"/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3794760" y="1274764"/>
            <a:ext cx="1554480" cy="6400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3886200" y="1274765"/>
            <a:ext cx="1371600" cy="548640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1281" y="2091263"/>
            <a:ext cx="6801440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kumimoji="0" lang="en-US" sz="6200" b="0" i="0" u="none" strike="noStrike" kern="1200" cap="all" spc="-100" normalizeH="0" baseline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71575" y="4682062"/>
            <a:ext cx="6803136" cy="50292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400" spc="8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1400"/>
            </a:lvl2pPr>
            <a:lvl3pPr marL="914400" indent="0" algn="ctr">
              <a:buNone/>
              <a:defRPr sz="1400"/>
            </a:lvl3pPr>
            <a:lvl4pPr marL="1371600" indent="0" algn="ctr">
              <a:buNone/>
              <a:defRPr sz="1400"/>
            </a:lvl4pPr>
            <a:lvl5pPr marL="1828800" indent="0" algn="ctr">
              <a:buNone/>
              <a:defRPr sz="1400"/>
            </a:lvl5pPr>
            <a:lvl6pPr marL="2286000" indent="0" algn="ctr">
              <a:buNone/>
              <a:defRPr sz="1400"/>
            </a:lvl6pPr>
            <a:lvl7pPr marL="2743200" indent="0" algn="ctr">
              <a:buNone/>
              <a:defRPr sz="1400"/>
            </a:lvl7pPr>
            <a:lvl8pPr marL="3200400" indent="0" algn="ctr">
              <a:buNone/>
              <a:defRPr sz="1400"/>
            </a:lvl8pPr>
            <a:lvl9pPr marL="3657600" indent="0" algn="ctr">
              <a:buNone/>
              <a:defRPr sz="14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3931920" y="1334222"/>
            <a:ext cx="1280160" cy="457200"/>
          </a:xfrm>
        </p:spPr>
        <p:txBody>
          <a:bodyPr/>
          <a:lstStyle>
            <a:lvl1pPr algn="ctr">
              <a:defRPr sz="11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104936" y="5211060"/>
            <a:ext cx="4429125" cy="228600"/>
          </a:xfrm>
        </p:spPr>
        <p:txBody>
          <a:bodyPr/>
          <a:lstStyle>
            <a:lvl1pPr algn="l">
              <a:defRPr sz="9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6455190" y="5212080"/>
            <a:ext cx="1583911" cy="228600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4935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8620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762000"/>
            <a:ext cx="177165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762000"/>
            <a:ext cx="60579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5874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1329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gradFill flip="none" rotWithShape="1">
          <a:gsLst>
            <a:gs pos="0">
              <a:schemeClr val="bg2">
                <a:tint val="80000"/>
                <a:shade val="100000"/>
                <a:satMod val="300000"/>
              </a:schemeClr>
            </a:gs>
            <a:gs pos="100000">
              <a:srgbClr val="B1DDFF">
                <a:lumMod val="64000"/>
                <a:lumOff val="36000"/>
              </a:srgb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12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68300" ty="203200" sx="64000" sy="64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tx2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solidFill>
            <a:schemeClr val="tx2"/>
          </a:solidFill>
          <a:ln w="6350" cap="sq" cmpd="sng" algn="ctr">
            <a:solidFill>
              <a:schemeClr val="bg1"/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3794760" y="1274764"/>
            <a:ext cx="1554480" cy="6400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3886200" y="1274765"/>
            <a:ext cx="1371600" cy="548640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2717" y="2094309"/>
            <a:ext cx="6803136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kumimoji="0" lang="en-US" sz="6200" b="0" i="0" u="none" strike="noStrike" kern="1200" cap="all" spc="-100" normalizeH="0" baseline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2718" y="4682062"/>
            <a:ext cx="6803136" cy="50292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>
                <a:solidFill>
                  <a:schemeClr val="bg2"/>
                </a:solidFill>
                <a:effectLst/>
              </a:defRPr>
            </a:lvl1pPr>
            <a:lvl2pPr marL="457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931920" y="1332914"/>
            <a:ext cx="1280160" cy="457200"/>
          </a:xfrm>
        </p:spPr>
        <p:txBody>
          <a:bodyPr/>
          <a:lstStyle>
            <a:lvl1pPr algn="ctr">
              <a:defRPr lang="en-US" sz="11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B4C71EC6-210F-42DE-9C53-41977AD35B3D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04679" y="5211060"/>
            <a:ext cx="4430268" cy="228600"/>
          </a:xfrm>
        </p:spPr>
        <p:txBody>
          <a:bodyPr/>
          <a:lstStyle>
            <a:lvl1pPr algn="l"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3378" y="5211060"/>
            <a:ext cx="1584198" cy="228600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87533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152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9686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1520" y="2755898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756581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346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3568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8150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7392"/>
            <a:ext cx="1823085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976" y="907143"/>
            <a:ext cx="5428856" cy="5043714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3085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505454" y="6265818"/>
            <a:ext cx="3950208" cy="274320"/>
          </a:xfrm>
        </p:spPr>
        <p:txBody>
          <a:bodyPr/>
          <a:lstStyle>
            <a:lvl1pPr algn="ct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7795258" y="6310086"/>
            <a:ext cx="109728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6884162" y="292608"/>
            <a:ext cx="1956816" cy="6272784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72979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6884162" y="292608"/>
            <a:ext cx="1956816" cy="6272784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3504"/>
            <a:ext cx="1824228" cy="1645920"/>
          </a:xfrm>
        </p:spPr>
        <p:txBody>
          <a:bodyPr anchor="b">
            <a:noAutofit/>
          </a:bodyPr>
          <a:lstStyle>
            <a:lvl1pPr algn="l">
              <a:defRPr sz="24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1449" y="173736"/>
            <a:ext cx="6398514" cy="6510528"/>
          </a:xfrm>
          <a:solidFill>
            <a:schemeClr val="bg2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4228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B4C71EC6-210F-42DE-9C53-41977AD35B3D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9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97546" y="6309360"/>
            <a:ext cx="109728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8970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76022" y="173736"/>
            <a:ext cx="8791956" cy="6510528"/>
          </a:xfrm>
          <a:prstGeom prst="rect">
            <a:avLst/>
          </a:prstGeom>
          <a:noFill/>
          <a:ln w="6350" cap="flat" cmpd="sng" algn="ctr">
            <a:solidFill>
              <a:schemeClr val="tx1"/>
            </a:solidFill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7338" y="6265818"/>
            <a:ext cx="20574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6896" y="6265818"/>
            <a:ext cx="3950208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9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3555" y="6265818"/>
            <a:ext cx="10972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309424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3" Type="http://schemas.openxmlformats.org/officeDocument/2006/relationships/image" Target="../media/image5.png"/><Relationship Id="rId7" Type="http://schemas.openxmlformats.org/officeDocument/2006/relationships/image" Target="../media/image7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2.xml"/><Relationship Id="rId11" Type="http://schemas.openxmlformats.org/officeDocument/2006/relationships/image" Target="../media/image9.emf"/><Relationship Id="rId5" Type="http://schemas.openxmlformats.org/officeDocument/2006/relationships/image" Target="../media/image6.emf"/><Relationship Id="rId10" Type="http://schemas.openxmlformats.org/officeDocument/2006/relationships/customXml" Target="../ink/ink4.xml"/><Relationship Id="rId4" Type="http://schemas.openxmlformats.org/officeDocument/2006/relationships/customXml" Target="../ink/ink1.xml"/><Relationship Id="rId9" Type="http://schemas.openxmlformats.org/officeDocument/2006/relationships/image" Target="../media/image8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5.png"/><Relationship Id="rId3" Type="http://schemas.openxmlformats.org/officeDocument/2006/relationships/image" Target="../media/image13.jpg"/><Relationship Id="rId7" Type="http://schemas.openxmlformats.org/officeDocument/2006/relationships/image" Target="../media/image17.jpg"/><Relationship Id="rId12" Type="http://schemas.openxmlformats.org/officeDocument/2006/relationships/image" Target="../media/image22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g"/><Relationship Id="rId11" Type="http://schemas.openxmlformats.org/officeDocument/2006/relationships/image" Target="../media/image21.jpeg"/><Relationship Id="rId5" Type="http://schemas.openxmlformats.org/officeDocument/2006/relationships/image" Target="../media/image15.png"/><Relationship Id="rId10" Type="http://schemas.openxmlformats.org/officeDocument/2006/relationships/image" Target="../media/image20.jpeg"/><Relationship Id="rId4" Type="http://schemas.openxmlformats.org/officeDocument/2006/relationships/image" Target="../media/image14.png"/><Relationship Id="rId9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276872"/>
            <a:ext cx="7772400" cy="1470025"/>
          </a:xfrm>
        </p:spPr>
        <p:txBody>
          <a:bodyPr>
            <a:noAutofit/>
          </a:bodyPr>
          <a:lstStyle/>
          <a:p>
            <a:r>
              <a:rPr lang="ru-RU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образования Московской области</a:t>
            </a:r>
            <a:br>
              <a:rPr lang="ru-RU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образовательное учреждение высшего образования Московской области «Государственный гуманитарно-технологический университет»</a:t>
            </a:r>
            <a:br>
              <a:rPr lang="ru-RU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(ГГТУ)</a:t>
            </a:r>
            <a:br>
              <a:rPr lang="ru-RU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Истринский профессиональный колледж – филиал ГГТУ</a:t>
            </a:r>
            <a:br>
              <a:rPr lang="ru-RU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3861048"/>
            <a:ext cx="6400800" cy="1752600"/>
          </a:xfrm>
        </p:spPr>
        <p:txBody>
          <a:bodyPr>
            <a:normAutofit fontScale="25000" lnSpcReduction="20000"/>
          </a:bodyPr>
          <a:lstStyle/>
          <a:p>
            <a:pPr algn="r"/>
            <a:r>
              <a:rPr lang="ru-RU" sz="6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</a:p>
          <a:p>
            <a:pPr algn="r"/>
            <a:r>
              <a:rPr lang="ru-RU" sz="6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Гусева Юлия Александровна,</a:t>
            </a:r>
          </a:p>
          <a:p>
            <a:pPr algn="r"/>
            <a:r>
              <a:rPr lang="ru-RU" sz="6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студент(ка) группы </a:t>
            </a:r>
            <a:r>
              <a:rPr lang="ru-RU" sz="6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ДО21А</a:t>
            </a:r>
            <a:endParaRPr lang="ru-RU" sz="64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6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образования </a:t>
            </a:r>
          </a:p>
          <a:p>
            <a:pPr algn="r"/>
            <a:r>
              <a:rPr lang="ru-RU" sz="6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Очная </a:t>
            </a:r>
            <a:r>
              <a:rPr lang="ru-RU" sz="6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обучения</a:t>
            </a:r>
          </a:p>
          <a:p>
            <a:pPr algn="r"/>
            <a:r>
              <a:rPr lang="ru-RU" sz="6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</a:t>
            </a:r>
          </a:p>
          <a:p>
            <a:pPr algn="r"/>
            <a:r>
              <a:rPr lang="ru-RU" sz="6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Коршунова Надежда Филипповна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57700" y="6093296"/>
            <a:ext cx="108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Истра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</a:t>
            </a:r>
          </a:p>
        </p:txBody>
      </p:sp>
      <p:pic>
        <p:nvPicPr>
          <p:cNvPr id="8" name="Рисунок 7" descr="Download Frozen Snowflake HQ PNG Image | FreePNGIm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1262906"/>
            <a:ext cx="464624" cy="534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692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зимними видами спорта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50653">
            <a:off x="3059084" y="2434027"/>
            <a:ext cx="3025833" cy="32710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827584" y="2420888"/>
            <a:ext cx="17883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Биатлон</a:t>
            </a:r>
            <a:endParaRPr lang="ru-RU" dirty="0"/>
          </a:p>
        </p:txBody>
      </p:sp>
      <p:pic>
        <p:nvPicPr>
          <p:cNvPr id="6" name="Рисунок 5" descr="Download Frozen Snowflake HQ PNG Image | FreePNGIm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35477">
            <a:off x="6039401" y="4577396"/>
            <a:ext cx="800042" cy="920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664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680960" cy="137160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Называть виды спорта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528" y="5877272"/>
            <a:ext cx="16092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Хоккей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0020" y="1916832"/>
            <a:ext cx="4854443" cy="367363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12634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Называть виды спорта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50653">
            <a:off x="2536879" y="2146668"/>
            <a:ext cx="3526842" cy="381225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395536" y="6021288"/>
            <a:ext cx="186178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Биатлон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6467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Называть виды спорта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2014194"/>
            <a:ext cx="4518335" cy="351917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179512" y="6012069"/>
            <a:ext cx="34783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Фигурное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катание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830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Называть виды спорта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90321">
            <a:off x="1807798" y="2554806"/>
            <a:ext cx="5239587" cy="34957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305016" y="6006343"/>
            <a:ext cx="137409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Лыжи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8663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Развлечения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indent="182880"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Красим все, что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найдем;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2880"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Снежный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ангел;</a:t>
            </a:r>
          </a:p>
          <a:p>
            <a:pPr indent="182880"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снежный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2880"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в снежки Метание снежков — это еще одна старинная русская зимняя игра. Можно кидать снежки, стараясь поразить определенную цель: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внутрь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нарисованного круга;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корзинку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indent="182880"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Царь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горы;</a:t>
            </a:r>
          </a:p>
          <a:p>
            <a:pPr indent="182880"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Катание с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горы.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62854">
            <a:off x="3833880" y="1260222"/>
            <a:ext cx="2808312" cy="204693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631" y="363493"/>
            <a:ext cx="1944216" cy="19442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5665" y="4725144"/>
            <a:ext cx="3601182" cy="177576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81028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2416" y="957749"/>
            <a:ext cx="4129824" cy="513554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499992" y="6021288"/>
            <a:ext cx="45400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372973"/>
            <a:ext cx="64626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Одевайтесь теплее, будьте здоровы!</a:t>
            </a:r>
          </a:p>
        </p:txBody>
      </p:sp>
      <p:pic>
        <p:nvPicPr>
          <p:cNvPr id="13" name="Рисунок 12" descr="Download Frozen Snowflake HQ PNG Image | FreePNGIm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82120">
            <a:off x="702575" y="5099980"/>
            <a:ext cx="1035087" cy="1190350"/>
          </a:xfrm>
          <a:prstGeom prst="rect">
            <a:avLst/>
          </a:prstGeom>
        </p:spPr>
      </p:pic>
      <p:pic>
        <p:nvPicPr>
          <p:cNvPr id="14" name="Рисунок 13" descr="Download Frozen Snowflake HQ PNG Image | FreePNGIm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30206">
            <a:off x="7569840" y="1667190"/>
            <a:ext cx="446800" cy="513820"/>
          </a:xfrm>
          <a:prstGeom prst="rect">
            <a:avLst/>
          </a:prstGeom>
        </p:spPr>
      </p:pic>
      <p:pic>
        <p:nvPicPr>
          <p:cNvPr id="15" name="Рисунок 14" descr="Download Frozen Snowflake HQ PNG Image | FreePNGIm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82120">
            <a:off x="2942097" y="1794693"/>
            <a:ext cx="235425" cy="270739"/>
          </a:xfrm>
          <a:prstGeom prst="rect">
            <a:avLst/>
          </a:prstGeom>
        </p:spPr>
      </p:pic>
      <p:pic>
        <p:nvPicPr>
          <p:cNvPr id="16" name="Рисунок 15" descr="Download Frozen Snowflake HQ PNG Image | FreePNGIm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82120">
            <a:off x="3129295" y="5559786"/>
            <a:ext cx="235425" cy="270739"/>
          </a:xfrm>
          <a:prstGeom prst="rect">
            <a:avLst/>
          </a:prstGeom>
        </p:spPr>
      </p:pic>
      <p:pic>
        <p:nvPicPr>
          <p:cNvPr id="17" name="Рисунок 16" descr="Download Frozen Snowflake HQ PNG Image | FreePNGIm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82120">
            <a:off x="6159690" y="4977962"/>
            <a:ext cx="152580" cy="175467"/>
          </a:xfrm>
          <a:prstGeom prst="rect">
            <a:avLst/>
          </a:prstGeom>
        </p:spPr>
      </p:pic>
      <p:pic>
        <p:nvPicPr>
          <p:cNvPr id="18" name="Рисунок 17" descr="Download Frozen Snowflake HQ PNG Image | FreePNGIm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82120">
            <a:off x="5922375" y="1291254"/>
            <a:ext cx="426569" cy="490555"/>
          </a:xfrm>
          <a:prstGeom prst="rect">
            <a:avLst/>
          </a:prstGeom>
        </p:spPr>
      </p:pic>
      <p:pic>
        <p:nvPicPr>
          <p:cNvPr id="19" name="Рисунок 18" descr="Download Frozen Snowflake HQ PNG Image | FreePNGIm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82120">
            <a:off x="4093908" y="3275372"/>
            <a:ext cx="164849" cy="189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236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680960" cy="1371600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и Задачи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196752"/>
            <a:ext cx="8257024" cy="5472608"/>
          </a:xfrm>
        </p:spPr>
        <p:txBody>
          <a:bodyPr>
            <a:normAutofit/>
          </a:bodyPr>
          <a:lstStyle/>
          <a:p>
            <a:pPr indent="457200" algn="r"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–Актуализировать знания детей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природных явлениях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таким, как Зима.</a:t>
            </a:r>
          </a:p>
          <a:p>
            <a:pPr indent="457200" algn="r">
              <a:lnSpc>
                <a:spcPct val="150000"/>
              </a:lnSpc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соответствии с поставленной целью необходимо решить следующие З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адачи:</a:t>
            </a:r>
          </a:p>
          <a:p>
            <a:pPr indent="457200" algn="r"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зима? (знакомство будет проходить через развлечения);</a:t>
            </a:r>
          </a:p>
          <a:p>
            <a:pPr indent="457200" algn="r"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одевания зимней одежды;</a:t>
            </a:r>
          </a:p>
          <a:p>
            <a:pPr indent="457200" algn="r"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Ознакомить с зимними видами спорта и развлечениями;</a:t>
            </a:r>
          </a:p>
          <a:p>
            <a:pPr indent="0" algn="r">
              <a:lnSpc>
                <a:spcPct val="150000"/>
              </a:lnSpc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r">
              <a:lnSpc>
                <a:spcPct val="150000"/>
              </a:lnSpc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Download Snowman Png Pic HQ PNG Image | FreePNGIm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363" y="4110981"/>
            <a:ext cx="2489617" cy="2397999"/>
          </a:xfrm>
          <a:prstGeom prst="rect">
            <a:avLst/>
          </a:prstGeom>
        </p:spPr>
      </p:pic>
      <p:pic>
        <p:nvPicPr>
          <p:cNvPr id="5" name="Рисунок 4" descr="Download Frozen Snowflake HQ PNG Image | FreePNGIm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35477">
            <a:off x="3908001" y="338322"/>
            <a:ext cx="800042" cy="920049"/>
          </a:xfrm>
          <a:prstGeom prst="rect">
            <a:avLst/>
          </a:prstGeom>
        </p:spPr>
      </p:pic>
      <p:pic>
        <p:nvPicPr>
          <p:cNvPr id="7" name="Рисунок 6" descr="Download Frozen Snowflake HQ PNG Image | FreePNGIm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35477">
            <a:off x="543357" y="1981403"/>
            <a:ext cx="800042" cy="920049"/>
          </a:xfrm>
          <a:prstGeom prst="rect">
            <a:avLst/>
          </a:prstGeom>
        </p:spPr>
      </p:pic>
      <p:pic>
        <p:nvPicPr>
          <p:cNvPr id="8" name="Рисунок 7" descr="Download Frozen Snowflake HQ PNG Image | FreePNGIm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35477">
            <a:off x="7267541" y="5365303"/>
            <a:ext cx="800042" cy="920049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9" name="Рукописный ввод 8"/>
              <p14:cNvContentPartPr/>
              <p14:nvPr/>
            </p14:nvContentPartPr>
            <p14:xfrm>
              <a:off x="2374920" y="6521400"/>
              <a:ext cx="1067040" cy="45000"/>
            </p14:xfrm>
          </p:contentPart>
        </mc:Choice>
        <mc:Fallback xmlns="">
          <p:pic>
            <p:nvPicPr>
              <p:cNvPr id="9" name="Рукописный ввод 8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359080" y="6458040"/>
                <a:ext cx="1098720" cy="171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0" name="Рукописный ввод 9"/>
              <p14:cNvContentPartPr/>
              <p14:nvPr/>
            </p14:nvContentPartPr>
            <p14:xfrm>
              <a:off x="2527200" y="6203880"/>
              <a:ext cx="902160" cy="292680"/>
            </p14:xfrm>
          </p:contentPart>
        </mc:Choice>
        <mc:Fallback xmlns="">
          <p:pic>
            <p:nvPicPr>
              <p:cNvPr id="10" name="Рукописный ввод 9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511360" y="6140520"/>
                <a:ext cx="933840" cy="41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1" name="Рукописный ввод 10"/>
              <p14:cNvContentPartPr/>
              <p14:nvPr/>
            </p14:nvContentPartPr>
            <p14:xfrm>
              <a:off x="2705040" y="5689440"/>
              <a:ext cx="317880" cy="83160"/>
            </p14:xfrm>
          </p:contentPart>
        </mc:Choice>
        <mc:Fallback xmlns="">
          <p:pic>
            <p:nvPicPr>
              <p:cNvPr id="11" name="Рукописный ввод 10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689200" y="5626080"/>
                <a:ext cx="349560" cy="209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2" name="Рукописный ввод 11"/>
              <p14:cNvContentPartPr/>
              <p14:nvPr/>
            </p14:nvContentPartPr>
            <p14:xfrm>
              <a:off x="1720800" y="5505480"/>
              <a:ext cx="1016280" cy="12960"/>
            </p14:xfrm>
          </p:contentPart>
        </mc:Choice>
        <mc:Fallback xmlns="">
          <p:pic>
            <p:nvPicPr>
              <p:cNvPr id="12" name="Рукописный ввод 11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704960" y="5442120"/>
                <a:ext cx="1047960" cy="140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09599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680960" cy="1371600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детей с Зимой.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1196752"/>
            <a:ext cx="3931191" cy="5112568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Зима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волшебное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время года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когда природа засыпает и покрывает белоснежным одеянием. Например: замерзают реки, воздух становится морозным, на улице появляются большие сугробы. </a:t>
            </a:r>
          </a:p>
          <a:p>
            <a:pPr marL="0" indent="0" fontAlgn="base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Зима является одной из четырёх времён года,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самым холодным временем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году, а на поверхность земли выпадает снег.</a:t>
            </a:r>
          </a:p>
          <a:p>
            <a:pPr marL="0" indent="0" fontAlgn="base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Календарная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зима состоит из трёх месяцев: </a:t>
            </a:r>
          </a:p>
          <a:p>
            <a:pPr fontAlgn="base">
              <a:buClr>
                <a:srgbClr val="00B0F0"/>
              </a:buClr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Декабрь;</a:t>
            </a:r>
          </a:p>
          <a:p>
            <a:pPr fontAlgn="base">
              <a:buClr>
                <a:srgbClr val="00B0F0"/>
              </a:buClr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Январь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fontAlgn="base">
              <a:buClr>
                <a:srgbClr val="00B0F0"/>
              </a:buClr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Февраль</a:t>
            </a:r>
            <a:r>
              <a:rPr lang="ru-RU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 descr="ЧУМотека: 12 месяцев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117775"/>
            <a:ext cx="4408355" cy="357921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127304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Развлечения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1744966"/>
            <a:ext cx="3657600" cy="64008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72466" y="2492896"/>
            <a:ext cx="3657600" cy="3200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Белое покрывало на земле лежало, а лето пришло – оно все сошло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802832" y="1694154"/>
            <a:ext cx="3657600" cy="640080"/>
          </a:xfrm>
        </p:spPr>
        <p:txBody>
          <a:bodyPr/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агадка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103987"/>
            <a:ext cx="4752528" cy="266265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4439154" y="2413297"/>
            <a:ext cx="361675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 из снега белого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морковкой нос.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шапку, шарф одели мы,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не замерз</a:t>
            </a:r>
            <a:r>
              <a:rPr lang="ru-RU" sz="2400" dirty="0" smtClean="0"/>
              <a:t>. </a:t>
            </a:r>
            <a:endParaRPr lang="ru-RU" sz="2400" dirty="0"/>
          </a:p>
        </p:txBody>
      </p:sp>
      <p:pic>
        <p:nvPicPr>
          <p:cNvPr id="14" name="Рисунок 13" descr="Excursión raquetas de nieve - Club Tres6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3479737"/>
            <a:ext cx="3933056" cy="3190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166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одевания зимней одежды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916832"/>
            <a:ext cx="4880646" cy="4720592"/>
          </a:xfrm>
        </p:spPr>
      </p:pic>
      <p:pic>
        <p:nvPicPr>
          <p:cNvPr id="3" name="Рисунок 2" descr="Download Frozen Snowflake HQ PNG Image | FreePNGIm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60181">
            <a:off x="533398" y="5251901"/>
            <a:ext cx="1008112" cy="1159329"/>
          </a:xfrm>
          <a:prstGeom prst="rect">
            <a:avLst/>
          </a:prstGeom>
        </p:spPr>
      </p:pic>
      <p:pic>
        <p:nvPicPr>
          <p:cNvPr id="7" name="Рисунок 6" descr="Download Frozen Snowflake HQ PNG Image | FreePNGIm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60181">
            <a:off x="7600002" y="1556371"/>
            <a:ext cx="432874" cy="497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880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404664"/>
            <a:ext cx="3600400" cy="61206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7520" y="3888432"/>
            <a:ext cx="2636912" cy="26369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1396" y="5127689"/>
            <a:ext cx="1369702" cy="139765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7815" y="2204864"/>
            <a:ext cx="1502763" cy="191683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3723533"/>
            <a:ext cx="1822171" cy="2808312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9751" y="2204864"/>
            <a:ext cx="2478396" cy="2478396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5910502"/>
            <a:ext cx="1694457" cy="558038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913989" y="2206974"/>
            <a:ext cx="2689920" cy="2540156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5142" y="636898"/>
            <a:ext cx="1347614" cy="1923263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493307">
            <a:off x="5099460" y="4230551"/>
            <a:ext cx="524484" cy="784628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156044">
            <a:off x="2852572" y="4200296"/>
            <a:ext cx="526613" cy="821869"/>
          </a:xfrm>
          <a:prstGeom prst="rect">
            <a:avLst/>
          </a:prstGeom>
        </p:spPr>
      </p:pic>
      <p:pic>
        <p:nvPicPr>
          <p:cNvPr id="26" name="Рисунок 25" descr="Download Frozen Snowflake HQ PNG Image | FreePNGIm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35477">
            <a:off x="7604308" y="607817"/>
            <a:ext cx="800042" cy="920049"/>
          </a:xfrm>
          <a:prstGeom prst="rect">
            <a:avLst/>
          </a:prstGeom>
        </p:spPr>
      </p:pic>
      <p:pic>
        <p:nvPicPr>
          <p:cNvPr id="27" name="Рисунок 26" descr="Download Frozen Snowflake HQ PNG Image | FreePNGIm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35477">
            <a:off x="1607057" y="5543519"/>
            <a:ext cx="800042" cy="920049"/>
          </a:xfrm>
          <a:prstGeom prst="rect">
            <a:avLst/>
          </a:prstGeom>
        </p:spPr>
      </p:pic>
      <p:pic>
        <p:nvPicPr>
          <p:cNvPr id="28" name="Рисунок 27" descr="Download Frozen Snowflake HQ PNG Image | FreePNGIm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35477">
            <a:off x="481426" y="2273140"/>
            <a:ext cx="800042" cy="920049"/>
          </a:xfrm>
          <a:prstGeom prst="rect">
            <a:avLst/>
          </a:prstGeom>
        </p:spPr>
      </p:pic>
      <p:pic>
        <p:nvPicPr>
          <p:cNvPr id="29" name="Рисунок 28" descr="Download Frozen Snowflake HQ PNG Image | FreePNGIm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35477">
            <a:off x="8325329" y="5729497"/>
            <a:ext cx="800042" cy="920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648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зимними видами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7976" y="1430739"/>
            <a:ext cx="1800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Лыжный спорт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90321">
            <a:off x="1708092" y="2194420"/>
            <a:ext cx="6129582" cy="40909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Рисунок 6" descr="Download Frozen Snowflake HQ PNG Image | FreePNGIm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35477">
            <a:off x="7859862" y="2612382"/>
            <a:ext cx="800042" cy="920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357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зимними видами спорта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1107" y="2103438"/>
            <a:ext cx="5201787" cy="39322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251520" y="1537676"/>
            <a:ext cx="15841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Хоккей</a:t>
            </a:r>
            <a:endParaRPr lang="ru-RU" sz="3200" dirty="0"/>
          </a:p>
        </p:txBody>
      </p:sp>
      <p:pic>
        <p:nvPicPr>
          <p:cNvPr id="6" name="Рисунок 5" descr="Download Frozen Snowflake HQ PNG Image | FreePNGIm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35477">
            <a:off x="7029185" y="5297477"/>
            <a:ext cx="800042" cy="920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036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зимними видами спорта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34882" y="1994478"/>
            <a:ext cx="33501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Фигурное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катание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5693" y="2780928"/>
            <a:ext cx="4313555" cy="336187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Рисунок 6" descr="Download Frozen Snowflake HQ PNG Image | FreePNGIm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35477">
            <a:off x="5805048" y="2229845"/>
            <a:ext cx="800042" cy="920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282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авон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913DB040-6816-4415-960D-8178C785755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270</TotalTime>
  <Words>318</Words>
  <Application>Microsoft Office PowerPoint</Application>
  <PresentationFormat>Экран (4:3)</PresentationFormat>
  <Paragraphs>57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Century Gothic</vt:lpstr>
      <vt:lpstr>Times New Roman</vt:lpstr>
      <vt:lpstr>Wingdings</vt:lpstr>
      <vt:lpstr>Савон</vt:lpstr>
      <vt:lpstr>Министерство образования Московской области Государственное образовательное учреждение высшего образования Московской области «Государственный гуманитарно-технологический университет» (ГГТУ) Истринский профессиональный колледж – филиал ГГТУ   </vt:lpstr>
      <vt:lpstr>Цель и Задачи</vt:lpstr>
      <vt:lpstr>Знакомство детей с Зимой.</vt:lpstr>
      <vt:lpstr>Развлечения</vt:lpstr>
      <vt:lpstr>Алгоритм одевания зимней одежды </vt:lpstr>
      <vt:lpstr>Презентация PowerPoint</vt:lpstr>
      <vt:lpstr>Знакомство с зимними видами спорта</vt:lpstr>
      <vt:lpstr>Знакомство с зимними видами спорта</vt:lpstr>
      <vt:lpstr>Знакомство с зимними видами спорта</vt:lpstr>
      <vt:lpstr>Знакомство с зимними видами спорта</vt:lpstr>
      <vt:lpstr>Называть виды спорта</vt:lpstr>
      <vt:lpstr>Называть виды спорта</vt:lpstr>
      <vt:lpstr>Называть виды спорта</vt:lpstr>
      <vt:lpstr>Называть виды спорта</vt:lpstr>
      <vt:lpstr>Развлечения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образования Московской области Государственное образовательное учреждение высшего образования Московской области «Государственный гуманитарно-технологический университет» (ГГТУ) Истринский профессиональный колледж – филиал ГГТУ   </dc:title>
  <dc:creator>Юлия</dc:creator>
  <cp:lastModifiedBy>Пользователь Windows</cp:lastModifiedBy>
  <cp:revision>48</cp:revision>
  <dcterms:created xsi:type="dcterms:W3CDTF">2022-10-09T12:08:59Z</dcterms:created>
  <dcterms:modified xsi:type="dcterms:W3CDTF">2023-06-09T17:20:32Z</dcterms:modified>
</cp:coreProperties>
</file>