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9" r:id="rId2"/>
    <p:sldId id="287" r:id="rId3"/>
    <p:sldId id="303" r:id="rId4"/>
    <p:sldId id="291" r:id="rId5"/>
    <p:sldId id="266" r:id="rId6"/>
    <p:sldId id="304" r:id="rId7"/>
    <p:sldId id="299" r:id="rId8"/>
    <p:sldId id="308" r:id="rId9"/>
    <p:sldId id="293" r:id="rId10"/>
    <p:sldId id="297" r:id="rId11"/>
    <p:sldId id="300" r:id="rId12"/>
    <p:sldId id="301" r:id="rId13"/>
    <p:sldId id="296" r:id="rId14"/>
    <p:sldId id="295" r:id="rId15"/>
    <p:sldId id="29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AEF6"/>
    <a:srgbClr val="F4BAE5"/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-144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t>27.06.2023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Рамка 11">
            <a:extLst>
              <a:ext uri="{FF2B5EF4-FFF2-40B4-BE49-F238E27FC236}">
                <a16:creationId xmlns:a16="http://schemas.microsoft.com/office/drawing/2014/main" xmlns="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C3FA73AD-1D77-4910-ADC9-8D0D05BF7AA5}"/>
              </a:ext>
            </a:extLst>
          </p:cNvPr>
          <p:cNvSpPr/>
          <p:nvPr/>
        </p:nvSpPr>
        <p:spPr>
          <a:xfrm>
            <a:off x="4433456" y="370407"/>
            <a:ext cx="4836668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Настрой на урок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0F185618-9D30-473A-B763-514154F42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838" y="3048001"/>
            <a:ext cx="2440132" cy="364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: изогнутая линия 1">
            <a:extLst>
              <a:ext uri="{FF2B5EF4-FFF2-40B4-BE49-F238E27FC236}">
                <a16:creationId xmlns:a16="http://schemas.microsoft.com/office/drawing/2014/main" xmlns="" id="{69458BE5-5F51-41EF-BB43-F217907638A9}"/>
              </a:ext>
            </a:extLst>
          </p:cNvPr>
          <p:cNvSpPr/>
          <p:nvPr/>
        </p:nvSpPr>
        <p:spPr>
          <a:xfrm>
            <a:off x="3386668" y="1603026"/>
            <a:ext cx="7789333" cy="4086577"/>
          </a:xfrm>
          <a:prstGeom prst="borderCallout2">
            <a:avLst>
              <a:gd name="adj1" fmla="val 47841"/>
              <a:gd name="adj2" fmla="val -268"/>
              <a:gd name="adj3" fmla="val 193780"/>
              <a:gd name="adj4" fmla="val -13211"/>
              <a:gd name="adj5" fmla="val 135288"/>
              <a:gd name="adj6" fmla="val -38979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Внимательно слушайте – и все услышите! Внимательно смотрите – и </a:t>
            </a:r>
            <a:r>
              <a:rPr lang="ru-RU" sz="4000" b="1" dirty="0" smtClean="0">
                <a:solidFill>
                  <a:schemeClr val="tx1"/>
                </a:solidFill>
              </a:rPr>
              <a:t>все </a:t>
            </a:r>
            <a:r>
              <a:rPr lang="ru-RU" sz="4000" b="1" dirty="0">
                <a:solidFill>
                  <a:schemeClr val="tx1"/>
                </a:solidFill>
              </a:rPr>
              <a:t>увидите! Думайте и </a:t>
            </a:r>
            <a:r>
              <a:rPr lang="ru-RU" sz="4000" b="1" dirty="0" smtClean="0">
                <a:solidFill>
                  <a:schemeClr val="tx1"/>
                </a:solidFill>
              </a:rPr>
              <a:t>всё </a:t>
            </a:r>
            <a:r>
              <a:rPr lang="ru-RU" sz="4000" b="1" dirty="0">
                <a:solidFill>
                  <a:schemeClr val="tx1"/>
                </a:solidFill>
              </a:rPr>
              <a:t>обязательно </a:t>
            </a:r>
            <a:r>
              <a:rPr lang="ru-RU" sz="4000" b="1" dirty="0" smtClean="0">
                <a:solidFill>
                  <a:schemeClr val="tx1"/>
                </a:solidFill>
              </a:rPr>
              <a:t>поймёте</a:t>
            </a:r>
            <a:r>
              <a:rPr lang="ru-RU" sz="4000" b="1" dirty="0">
                <a:solidFill>
                  <a:schemeClr val="tx1"/>
                </a:solidFill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11282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987637" y="369456"/>
            <a:ext cx="2131291" cy="600362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A26E4FB-D245-4F2F-B760-4CCC87DFF834}"/>
              </a:ext>
            </a:extLst>
          </p:cNvPr>
          <p:cNvSpPr/>
          <p:nvPr/>
        </p:nvSpPr>
        <p:spPr>
          <a:xfrm>
            <a:off x="2350656" y="3103418"/>
            <a:ext cx="7167877" cy="136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E57A828-C38C-474A-939F-E9FB852B7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4" y="3848893"/>
            <a:ext cx="1867477" cy="27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уга 5">
            <a:extLst>
              <a:ext uri="{FF2B5EF4-FFF2-40B4-BE49-F238E27FC236}">
                <a16:creationId xmlns:a16="http://schemas.microsoft.com/office/drawing/2014/main" xmlns="" id="{F58BCA85-2196-41C1-944B-2798D188968B}"/>
              </a:ext>
            </a:extLst>
          </p:cNvPr>
          <p:cNvSpPr/>
          <p:nvPr/>
        </p:nvSpPr>
        <p:spPr>
          <a:xfrm rot="10800000">
            <a:off x="2350655" y="2956381"/>
            <a:ext cx="7167877" cy="892508"/>
          </a:xfrm>
          <a:prstGeom prst="arc">
            <a:avLst>
              <a:gd name="adj1" fmla="val 10700580"/>
              <a:gd name="adj2" fmla="val 11871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Дуга 6">
            <a:extLst>
              <a:ext uri="{FF2B5EF4-FFF2-40B4-BE49-F238E27FC236}">
                <a16:creationId xmlns:a16="http://schemas.microsoft.com/office/drawing/2014/main" xmlns="" id="{D03E1856-AF10-471B-B195-9EDB331C3CA3}"/>
              </a:ext>
            </a:extLst>
          </p:cNvPr>
          <p:cNvSpPr/>
          <p:nvPr/>
        </p:nvSpPr>
        <p:spPr>
          <a:xfrm>
            <a:off x="2350654" y="2510126"/>
            <a:ext cx="4179457" cy="918874"/>
          </a:xfrm>
          <a:prstGeom prst="arc">
            <a:avLst>
              <a:gd name="adj1" fmla="val 10700580"/>
              <a:gd name="adj2" fmla="val 7780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Дуга 7">
            <a:extLst>
              <a:ext uri="{FF2B5EF4-FFF2-40B4-BE49-F238E27FC236}">
                <a16:creationId xmlns:a16="http://schemas.microsoft.com/office/drawing/2014/main" xmlns="" id="{FD5E05E5-8457-4E7A-9C41-329AB84AF942}"/>
              </a:ext>
            </a:extLst>
          </p:cNvPr>
          <p:cNvSpPr/>
          <p:nvPr/>
        </p:nvSpPr>
        <p:spPr>
          <a:xfrm>
            <a:off x="6530109" y="2496943"/>
            <a:ext cx="2872509" cy="892510"/>
          </a:xfrm>
          <a:prstGeom prst="arc">
            <a:avLst>
              <a:gd name="adj1" fmla="val 10700580"/>
              <a:gd name="adj2" fmla="val 7780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71D5236-CC12-4265-A0A5-4A0C76BD0B58}"/>
              </a:ext>
            </a:extLst>
          </p:cNvPr>
          <p:cNvSpPr txBox="1"/>
          <p:nvPr/>
        </p:nvSpPr>
        <p:spPr>
          <a:xfrm>
            <a:off x="3001820" y="1612892"/>
            <a:ext cx="180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60 м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CE0070C-B24F-4E53-B3AA-D213461CA8A5}"/>
              </a:ext>
            </a:extLst>
          </p:cNvPr>
          <p:cNvSpPr txBox="1"/>
          <p:nvPr/>
        </p:nvSpPr>
        <p:spPr>
          <a:xfrm>
            <a:off x="7389093" y="1599709"/>
            <a:ext cx="180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? м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08387E7-7439-4930-AC5D-91C5F540D131}"/>
              </a:ext>
            </a:extLst>
          </p:cNvPr>
          <p:cNvSpPr txBox="1"/>
          <p:nvPr/>
        </p:nvSpPr>
        <p:spPr>
          <a:xfrm>
            <a:off x="5317837" y="4308329"/>
            <a:ext cx="180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100 м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49EAD1BB-42BE-4373-B4FF-32D723FB430F}"/>
              </a:ext>
            </a:extLst>
          </p:cNvPr>
          <p:cNvSpPr/>
          <p:nvPr/>
        </p:nvSpPr>
        <p:spPr>
          <a:xfrm>
            <a:off x="4206242" y="5475650"/>
            <a:ext cx="3888969" cy="600362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– 60 = 40 (м)</a:t>
            </a:r>
          </a:p>
        </p:txBody>
      </p:sp>
    </p:spTree>
    <p:extLst>
      <p:ext uri="{BB962C8B-B14F-4D97-AF65-F5344CB8AC3E}">
        <p14:creationId xmlns:p14="http://schemas.microsoft.com/office/powerpoint/2010/main" val="414457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987637" y="369456"/>
            <a:ext cx="2131291" cy="600362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A26E4FB-D245-4F2F-B760-4CCC87DFF834}"/>
              </a:ext>
            </a:extLst>
          </p:cNvPr>
          <p:cNvSpPr/>
          <p:nvPr/>
        </p:nvSpPr>
        <p:spPr>
          <a:xfrm>
            <a:off x="2350656" y="3103418"/>
            <a:ext cx="7167877" cy="136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E57A828-C38C-474A-939F-E9FB852B7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4" y="3848893"/>
            <a:ext cx="1867477" cy="27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уга 5">
            <a:extLst>
              <a:ext uri="{FF2B5EF4-FFF2-40B4-BE49-F238E27FC236}">
                <a16:creationId xmlns:a16="http://schemas.microsoft.com/office/drawing/2014/main" xmlns="" id="{F58BCA85-2196-41C1-944B-2798D188968B}"/>
              </a:ext>
            </a:extLst>
          </p:cNvPr>
          <p:cNvSpPr/>
          <p:nvPr/>
        </p:nvSpPr>
        <p:spPr>
          <a:xfrm rot="10800000">
            <a:off x="2350655" y="2956381"/>
            <a:ext cx="7167877" cy="892508"/>
          </a:xfrm>
          <a:prstGeom prst="arc">
            <a:avLst>
              <a:gd name="adj1" fmla="val 10700580"/>
              <a:gd name="adj2" fmla="val 11871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Дуга 6">
            <a:extLst>
              <a:ext uri="{FF2B5EF4-FFF2-40B4-BE49-F238E27FC236}">
                <a16:creationId xmlns:a16="http://schemas.microsoft.com/office/drawing/2014/main" xmlns="" id="{D03E1856-AF10-471B-B195-9EDB331C3CA3}"/>
              </a:ext>
            </a:extLst>
          </p:cNvPr>
          <p:cNvSpPr/>
          <p:nvPr/>
        </p:nvSpPr>
        <p:spPr>
          <a:xfrm>
            <a:off x="2350654" y="2510126"/>
            <a:ext cx="4179457" cy="918874"/>
          </a:xfrm>
          <a:prstGeom prst="arc">
            <a:avLst>
              <a:gd name="adj1" fmla="val 10700580"/>
              <a:gd name="adj2" fmla="val 7780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Дуга 7">
            <a:extLst>
              <a:ext uri="{FF2B5EF4-FFF2-40B4-BE49-F238E27FC236}">
                <a16:creationId xmlns:a16="http://schemas.microsoft.com/office/drawing/2014/main" xmlns="" id="{FD5E05E5-8457-4E7A-9C41-329AB84AF942}"/>
              </a:ext>
            </a:extLst>
          </p:cNvPr>
          <p:cNvSpPr/>
          <p:nvPr/>
        </p:nvSpPr>
        <p:spPr>
          <a:xfrm>
            <a:off x="6530109" y="2496943"/>
            <a:ext cx="2872509" cy="892510"/>
          </a:xfrm>
          <a:prstGeom prst="arc">
            <a:avLst>
              <a:gd name="adj1" fmla="val 10700580"/>
              <a:gd name="adj2" fmla="val 7780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71D5236-CC12-4265-A0A5-4A0C76BD0B58}"/>
              </a:ext>
            </a:extLst>
          </p:cNvPr>
          <p:cNvSpPr txBox="1"/>
          <p:nvPr/>
        </p:nvSpPr>
        <p:spPr>
          <a:xfrm>
            <a:off x="3001820" y="1612892"/>
            <a:ext cx="180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? м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CE0070C-B24F-4E53-B3AA-D213461CA8A5}"/>
              </a:ext>
            </a:extLst>
          </p:cNvPr>
          <p:cNvSpPr txBox="1"/>
          <p:nvPr/>
        </p:nvSpPr>
        <p:spPr>
          <a:xfrm>
            <a:off x="7389093" y="1599709"/>
            <a:ext cx="180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40 м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08387E7-7439-4930-AC5D-91C5F540D131}"/>
              </a:ext>
            </a:extLst>
          </p:cNvPr>
          <p:cNvSpPr txBox="1"/>
          <p:nvPr/>
        </p:nvSpPr>
        <p:spPr>
          <a:xfrm>
            <a:off x="5317837" y="4308329"/>
            <a:ext cx="180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100 м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BF3D41F1-506F-4835-B7EC-935DED243D31}"/>
              </a:ext>
            </a:extLst>
          </p:cNvPr>
          <p:cNvSpPr/>
          <p:nvPr/>
        </p:nvSpPr>
        <p:spPr>
          <a:xfrm>
            <a:off x="4206242" y="5475650"/>
            <a:ext cx="3888969" cy="600362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– 40 = 60 (м)</a:t>
            </a:r>
          </a:p>
        </p:txBody>
      </p:sp>
    </p:spTree>
    <p:extLst>
      <p:ext uri="{BB962C8B-B14F-4D97-AF65-F5344CB8AC3E}">
        <p14:creationId xmlns:p14="http://schemas.microsoft.com/office/powerpoint/2010/main" val="305201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987637" y="369456"/>
            <a:ext cx="2131291" cy="600362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A26E4FB-D245-4F2F-B760-4CCC87DFF834}"/>
              </a:ext>
            </a:extLst>
          </p:cNvPr>
          <p:cNvSpPr/>
          <p:nvPr/>
        </p:nvSpPr>
        <p:spPr>
          <a:xfrm>
            <a:off x="2512063" y="3091988"/>
            <a:ext cx="7167877" cy="136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E57A828-C38C-474A-939F-E9FB852B7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4" y="3848893"/>
            <a:ext cx="1867477" cy="27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уга 5">
            <a:extLst>
              <a:ext uri="{FF2B5EF4-FFF2-40B4-BE49-F238E27FC236}">
                <a16:creationId xmlns:a16="http://schemas.microsoft.com/office/drawing/2014/main" xmlns="" id="{F58BCA85-2196-41C1-944B-2798D188968B}"/>
              </a:ext>
            </a:extLst>
          </p:cNvPr>
          <p:cNvSpPr/>
          <p:nvPr/>
        </p:nvSpPr>
        <p:spPr>
          <a:xfrm rot="10800000">
            <a:off x="2350655" y="2956381"/>
            <a:ext cx="7167877" cy="892508"/>
          </a:xfrm>
          <a:prstGeom prst="arc">
            <a:avLst>
              <a:gd name="adj1" fmla="val 10700580"/>
              <a:gd name="adj2" fmla="val 11871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Дуга 6">
            <a:extLst>
              <a:ext uri="{FF2B5EF4-FFF2-40B4-BE49-F238E27FC236}">
                <a16:creationId xmlns:a16="http://schemas.microsoft.com/office/drawing/2014/main" xmlns="" id="{D03E1856-AF10-471B-B195-9EDB331C3CA3}"/>
              </a:ext>
            </a:extLst>
          </p:cNvPr>
          <p:cNvSpPr/>
          <p:nvPr/>
        </p:nvSpPr>
        <p:spPr>
          <a:xfrm>
            <a:off x="2350654" y="2510126"/>
            <a:ext cx="4179457" cy="918874"/>
          </a:xfrm>
          <a:prstGeom prst="arc">
            <a:avLst>
              <a:gd name="adj1" fmla="val 10700580"/>
              <a:gd name="adj2" fmla="val 7780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Дуга 7">
            <a:extLst>
              <a:ext uri="{FF2B5EF4-FFF2-40B4-BE49-F238E27FC236}">
                <a16:creationId xmlns:a16="http://schemas.microsoft.com/office/drawing/2014/main" xmlns="" id="{FD5E05E5-8457-4E7A-9C41-329AB84AF942}"/>
              </a:ext>
            </a:extLst>
          </p:cNvPr>
          <p:cNvSpPr/>
          <p:nvPr/>
        </p:nvSpPr>
        <p:spPr>
          <a:xfrm>
            <a:off x="6530109" y="2496943"/>
            <a:ext cx="2872509" cy="892510"/>
          </a:xfrm>
          <a:prstGeom prst="arc">
            <a:avLst>
              <a:gd name="adj1" fmla="val 10700580"/>
              <a:gd name="adj2" fmla="val 7780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71D5236-CC12-4265-A0A5-4A0C76BD0B58}"/>
              </a:ext>
            </a:extLst>
          </p:cNvPr>
          <p:cNvSpPr txBox="1"/>
          <p:nvPr/>
        </p:nvSpPr>
        <p:spPr>
          <a:xfrm>
            <a:off x="3001820" y="1612892"/>
            <a:ext cx="180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60 м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CE0070C-B24F-4E53-B3AA-D213461CA8A5}"/>
              </a:ext>
            </a:extLst>
          </p:cNvPr>
          <p:cNvSpPr txBox="1"/>
          <p:nvPr/>
        </p:nvSpPr>
        <p:spPr>
          <a:xfrm>
            <a:off x="7389093" y="1599709"/>
            <a:ext cx="180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40 м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08387E7-7439-4930-AC5D-91C5F540D131}"/>
              </a:ext>
            </a:extLst>
          </p:cNvPr>
          <p:cNvSpPr txBox="1"/>
          <p:nvPr/>
        </p:nvSpPr>
        <p:spPr>
          <a:xfrm>
            <a:off x="5317837" y="4308327"/>
            <a:ext cx="180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? м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399E2DD1-0ABF-4434-8AD5-B878C8B66814}"/>
              </a:ext>
            </a:extLst>
          </p:cNvPr>
          <p:cNvSpPr/>
          <p:nvPr/>
        </p:nvSpPr>
        <p:spPr>
          <a:xfrm>
            <a:off x="4206242" y="5475650"/>
            <a:ext cx="3888969" cy="600362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+ 40 = 100 (м)</a:t>
            </a:r>
          </a:p>
        </p:txBody>
      </p:sp>
    </p:spTree>
    <p:extLst>
      <p:ext uri="{BB962C8B-B14F-4D97-AF65-F5344CB8AC3E}">
        <p14:creationId xmlns:p14="http://schemas.microsoft.com/office/powerpoint/2010/main" val="225588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617158" y="341748"/>
            <a:ext cx="5249332" cy="91132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 на 2 группы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E57A828-C38C-474A-939F-E9FB852B7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4" y="3848893"/>
            <a:ext cx="1867477" cy="27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B5BCF4E-864E-4831-A604-D1FE4FF516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3246" y="1399821"/>
            <a:ext cx="8918223" cy="5034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054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267200" y="369456"/>
            <a:ext cx="4775200" cy="145934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6F83608-7328-44CC-840D-A5A379632D9F}"/>
              </a:ext>
            </a:extLst>
          </p:cNvPr>
          <p:cNvSpPr/>
          <p:nvPr/>
        </p:nvSpPr>
        <p:spPr>
          <a:xfrm>
            <a:off x="304802" y="3499558"/>
            <a:ext cx="11526983" cy="14223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Конец урока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E57A828-C38C-474A-939F-E9FB852B7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423" y="1434232"/>
            <a:ext cx="1840088" cy="27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9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1 0.00439 L 0.00951 0.00439 C 0.01276 0.00393 0.01602 0.00416 0.01927 0.00301 C 0.02318 0.00185 0.02696 -0.00023 0.0306 -0.00232 C 0.03138 -0.00278 0.03216 -0.00348 0.03295 -0.00371 C 0.03438 -0.0044 0.03594 -0.0044 0.0375 -0.0051 C 0.04154 -0.00672 0.04558 -0.00811 0.04961 -0.01042 C 0.05039 -0.01088 0.05105 -0.01158 0.05183 -0.01181 C 0.0612 -0.01505 0.06159 -0.01459 0.07162 -0.01574 C 0.07787 -0.01528 0.08698 -0.01852 0.09271 -0.01042 C 0.09506 -0.00741 0.09675 -0.00324 0.09883 0.00023 L 0.10183 0.00578 C 0.10261 0.00717 0.10313 0.00949 0.10417 0.00972 L 0.10873 0.01111 C 0.12019 0.00879 0.12162 0.00972 0.13216 0.00301 C 0.13308 0.00254 0.1336 0.00092 0.13438 0.00023 C 0.13841 -0.00232 0.14258 -0.00371 0.14649 -0.00648 C 0.15105 -0.00949 0.15547 -0.01366 0.16016 -0.01574 L 0.17461 -0.02246 C 0.17787 -0.02408 0.18438 -0.02662 0.18438 -0.02662 C 0.19193 -0.02616 0.20482 -0.0301 0.2125 -0.01991 C 0.21966 -0.01042 0.21953 -0.00556 0.22526 0.00301 C 0.22683 0.00532 0.22813 0.0081 0.22982 0.00972 C 0.23464 0.01458 0.2375 0.01412 0.24271 0.01527 C 0.2461 0.01481 0.24935 0.01458 0.25261 0.01389 C 0.25339 0.01365 0.25404 0.01296 0.25482 0.0125 C 0.25769 0.01111 0.26055 0.01018 0.26315 0.00833 C 0.26758 0.00555 0.27162 0.00092 0.27605 -0.00093 C 0.27709 -0.00139 0.27813 -0.00162 0.27917 -0.00232 C 0.28321 -0.00533 0.28724 -0.00834 0.29128 -0.01181 C 0.29258 -0.01297 0.29362 -0.01482 0.29506 -0.01574 C 0.29948 -0.01898 0.30404 -0.02153 0.3086 -0.02385 L 0.32227 -0.03056 C 0.32357 -0.03125 0.32474 -0.03172 0.32605 -0.03195 C 0.32904 -0.03264 0.33216 -0.03287 0.33516 -0.03334 C 0.34219 -0.03195 0.34935 -0.03195 0.35638 -0.0294 C 0.36381 -0.02639 0.37318 -0.00764 0.37761 -0.00232 C 0.38243 0.00347 0.38555 0.0081 0.39128 0.01111 C 0.39388 0.0125 0.39675 0.01296 0.39961 0.01389 L 0.42006 0.00833 C 0.42084 0.0081 0.42149 0.00764 0.42227 0.00717 C 0.42513 0.00486 0.42787 0.00254 0.4306 0.00023 C 0.43138 -0.00023 0.43216 -0.00047 0.43295 -0.00093 C 0.43646 -0.00394 0.43985 -0.00741 0.44349 -0.01042 C 0.44414 -0.01111 0.44506 -0.01111 0.44571 -0.01181 C 0.44987 -0.01528 0.45378 -0.01922 0.45782 -0.02246 C 0.45912 -0.02361 0.46042 -0.02431 0.46172 -0.02523 C 0.46498 -0.02778 0.4681 -0.03148 0.47149 -0.03334 C 0.48177 -0.03912 0.48646 -0.03889 0.49649 -0.04005 C 0.50599 -0.03912 0.50821 -0.04051 0.51615 -0.03473 C 0.51888 -0.03287 0.52123 -0.0301 0.52383 -0.02801 C 0.52448 -0.02732 0.52539 -0.02732 0.52605 -0.02662 C 0.53216 -0.02061 0.5323 -0.01829 0.53894 -0.0132 C 0.54636 -0.00718 0.54779 -0.00764 0.5556 -0.0051 C 0.56211 -0.00648 0.56875 -0.00741 0.57526 -0.00903 C 0.57605 -0.00926 0.57683 -0.00973 0.57761 -0.01042 C 0.58438 -0.01621 0.59167 -0.02037 0.59805 -0.02801 C 0.59883 -0.02894 0.59948 -0.02986 0.60026 -0.03056 C 0.60326 -0.03357 0.60638 -0.03588 0.60938 -0.03866 C 0.61042 -0.03982 0.61133 -0.04167 0.61237 -0.04283 C 0.61537 -0.04584 0.61849 -0.04792 0.62149 -0.05093 C 0.62227 -0.05162 0.62292 -0.05278 0.62383 -0.05348 C 0.6267 -0.05602 0.62982 -0.05834 0.63282 -0.06019 C 0.63386 -0.06088 0.6349 -0.06111 0.63594 -0.06158 C 0.63841 -0.06297 0.64089 -0.06436 0.64349 -0.06574 C 0.65 -0.06436 0.65677 -0.06412 0.66315 -0.06158 C 0.66459 -0.06111 0.66888 -0.05255 0.66993 -0.05093 C 0.67396 -0.04468 0.67305 -0.04607 0.67761 -0.04283 C 0.68282 -0.04375 0.68828 -0.04375 0.69349 -0.04537 C 0.6961 -0.0463 0.69844 -0.04908 0.70105 -0.05093 C 0.70183 -0.05139 0.70261 -0.05162 0.70326 -0.05209 C 0.70834 -0.05602 0.71315 -0.06111 0.71849 -0.06436 C 0.72318 -0.06713 0.71993 -0.06551 0.72826 -0.0669 C 0.73308 -0.06667 0.73802 -0.0676 0.74271 -0.06574 C 0.74466 -0.06482 0.74597 -0.06158 0.74727 -0.05903 C 0.74831 -0.05672 0.75157 -0.04723 0.75261 -0.04422 C 0.75287 -0.04213 0.75326 -0.03611 0.75482 -0.03473 C 0.75521 -0.03426 0.75482 -0.03658 0.75482 -0.03727 L 0.75326 -0.04537 " pathEditMode="relative" ptsTypes="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461165" y="369456"/>
            <a:ext cx="2987963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965EF835-04C5-4137-BF08-ED4C02FD12F9}"/>
              </a:ext>
            </a:extLst>
          </p:cNvPr>
          <p:cNvSpPr/>
          <p:nvPr/>
        </p:nvSpPr>
        <p:spPr>
          <a:xfrm>
            <a:off x="3509821" y="3567546"/>
            <a:ext cx="5679337" cy="178338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Теперь я знаю …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A26E4FB-D245-4F2F-B760-4CCC87DFF834}"/>
              </a:ext>
            </a:extLst>
          </p:cNvPr>
          <p:cNvSpPr/>
          <p:nvPr/>
        </p:nvSpPr>
        <p:spPr>
          <a:xfrm>
            <a:off x="3509819" y="1524002"/>
            <a:ext cx="5679337" cy="15465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Теперь я умею … 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E57A828-C38C-474A-939F-E9FB852B7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4" y="3848893"/>
            <a:ext cx="1867477" cy="27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71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991491" y="277090"/>
            <a:ext cx="5236592" cy="106823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 время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0C9C4EB0-84EE-408F-AF16-41F99E3C1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091" y="3001819"/>
            <a:ext cx="2440132" cy="364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C99C22AB-7BA3-4853-94FF-AF3817A11F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0"/>
          <a:stretch/>
        </p:blipFill>
        <p:spPr bwMode="auto">
          <a:xfrm>
            <a:off x="5783935" y="2330966"/>
            <a:ext cx="2127935" cy="19870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3AE2441E-4B9E-4EA6-A17E-441D9E849A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25"/>
          <a:stretch/>
        </p:blipFill>
        <p:spPr bwMode="auto">
          <a:xfrm>
            <a:off x="8323991" y="2358679"/>
            <a:ext cx="2096655" cy="19032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4FE8EED6-7B8A-48BA-B811-B74AD3DB91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60253" y="2358675"/>
            <a:ext cx="1888539" cy="19870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62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095472" y="1571612"/>
            <a:ext cx="1333509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</a:rPr>
              <a:t>10</a:t>
            </a:r>
            <a:endParaRPr lang="ru-RU" sz="3200" dirty="0">
              <a:solidFill>
                <a:prstClr val="white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333733" y="1285860"/>
            <a:ext cx="952507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10001280" y="928670"/>
            <a:ext cx="1333509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</a:rPr>
              <a:t>6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619748" y="2357430"/>
            <a:ext cx="1333509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</a:rPr>
              <a:t>0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095736" y="428604"/>
            <a:ext cx="1333509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</a:rPr>
              <a:t>2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334260" y="357166"/>
            <a:ext cx="1333509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</a:rPr>
              <a:t>9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191780" y="3071810"/>
            <a:ext cx="1333509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</a:rPr>
              <a:t>1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715264" y="3857628"/>
            <a:ext cx="1333509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</a:rPr>
              <a:t>8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9620276" y="5357826"/>
            <a:ext cx="1333509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</a:rPr>
              <a:t>3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048244" y="4714884"/>
            <a:ext cx="1333509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</a:rPr>
              <a:t>9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904972" y="5357826"/>
            <a:ext cx="1619261" cy="12144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3524233" y="5429264"/>
            <a:ext cx="1524011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6286501" y="5572140"/>
            <a:ext cx="3143272" cy="2857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5" idx="1"/>
          </p:cNvCxnSpPr>
          <p:nvPr/>
        </p:nvCxnSpPr>
        <p:spPr>
          <a:xfrm rot="16200000" flipH="1">
            <a:off x="8989837" y="4678569"/>
            <a:ext cx="789408" cy="86204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4" idx="6"/>
          </p:cNvCxnSpPr>
          <p:nvPr/>
        </p:nvCxnSpPr>
        <p:spPr>
          <a:xfrm rot="10800000" flipV="1">
            <a:off x="9048773" y="3929066"/>
            <a:ext cx="1238259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10263217" y="2500044"/>
            <a:ext cx="1000132" cy="211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6858005" y="1571612"/>
            <a:ext cx="3143272" cy="1143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6512722" y="1345394"/>
            <a:ext cx="1071570" cy="95250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2" idx="2"/>
          </p:cNvCxnSpPr>
          <p:nvPr/>
        </p:nvCxnSpPr>
        <p:spPr>
          <a:xfrm flipV="1">
            <a:off x="5429248" y="857232"/>
            <a:ext cx="1905013" cy="1428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2666976" y="714356"/>
            <a:ext cx="1047757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- 8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3333732" y="4786322"/>
            <a:ext cx="1047757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- 4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7334260" y="4857760"/>
            <a:ext cx="1047757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+6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9334524" y="4429132"/>
            <a:ext cx="1047757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- 5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5714997" y="142852"/>
            <a:ext cx="1047757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+7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6000752" y="1214422"/>
            <a:ext cx="1047757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- 9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7905764" y="1500174"/>
            <a:ext cx="1047757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+6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10763284" y="2071678"/>
            <a:ext cx="1047757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- 5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8953520" y="3214686"/>
            <a:ext cx="1047757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+7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34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969163" y="369814"/>
            <a:ext cx="1713344" cy="600362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?????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A26E4FB-D245-4F2F-B760-4CCC87DFF834}"/>
              </a:ext>
            </a:extLst>
          </p:cNvPr>
          <p:cNvSpPr/>
          <p:nvPr/>
        </p:nvSpPr>
        <p:spPr>
          <a:xfrm>
            <a:off x="2900219" y="1365958"/>
            <a:ext cx="6311515" cy="20094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2</a:t>
            </a:r>
            <a:r>
              <a:rPr lang="ru-RU" sz="6000" b="1" dirty="0" smtClean="0">
                <a:solidFill>
                  <a:schemeClr val="tx1"/>
                </a:solidFill>
              </a:rPr>
              <a:t>0 </a:t>
            </a:r>
            <a:r>
              <a:rPr lang="ru-RU" sz="6000" b="1" dirty="0">
                <a:solidFill>
                  <a:schemeClr val="tx1"/>
                </a:solidFill>
              </a:rPr>
              <a:t>– 9</a:t>
            </a:r>
            <a:r>
              <a:rPr lang="ru-RU" sz="6000" b="1" dirty="0" smtClean="0">
                <a:solidFill>
                  <a:schemeClr val="tx1"/>
                </a:solidFill>
              </a:rPr>
              <a:t> </a:t>
            </a:r>
            <a:r>
              <a:rPr lang="ru-RU" sz="6000" b="1" dirty="0">
                <a:solidFill>
                  <a:schemeClr val="tx1"/>
                </a:solidFill>
              </a:rPr>
              <a:t>+ </a:t>
            </a:r>
            <a:r>
              <a:rPr lang="ru-RU" sz="6000" b="1" dirty="0" smtClean="0">
                <a:solidFill>
                  <a:schemeClr val="tx1"/>
                </a:solidFill>
              </a:rPr>
              <a:t>8 </a:t>
            </a:r>
            <a:r>
              <a:rPr lang="ru-RU" sz="6000" b="1" dirty="0">
                <a:solidFill>
                  <a:schemeClr val="tx1"/>
                </a:solidFill>
              </a:rPr>
              <a:t>= </a:t>
            </a:r>
            <a:r>
              <a:rPr lang="ru-RU" sz="6000" b="1" dirty="0" smtClean="0">
                <a:solidFill>
                  <a:schemeClr val="tx1"/>
                </a:solidFill>
              </a:rPr>
              <a:t>19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E57A828-C38C-474A-939F-E9FB852B7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4" y="3848893"/>
            <a:ext cx="1867477" cy="27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4976C78-2B70-44A7-806D-D7390FADA58E}"/>
              </a:ext>
            </a:extLst>
          </p:cNvPr>
          <p:cNvSpPr/>
          <p:nvPr/>
        </p:nvSpPr>
        <p:spPr>
          <a:xfrm>
            <a:off x="2900219" y="3635023"/>
            <a:ext cx="6311515" cy="202071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6000" b="1" dirty="0">
                <a:solidFill>
                  <a:prstClr val="black"/>
                </a:solidFill>
              </a:rPr>
              <a:t>20 – 9 + 8 = 3</a:t>
            </a:r>
          </a:p>
        </p:txBody>
      </p:sp>
    </p:spTree>
    <p:extLst>
      <p:ext uri="{BB962C8B-B14F-4D97-AF65-F5344CB8AC3E}">
        <p14:creationId xmlns:p14="http://schemas.microsoft.com/office/powerpoint/2010/main" val="385200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457817" y="417689"/>
            <a:ext cx="3102495" cy="587022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ED51A8AB-6235-477A-903D-8F66F859B73E}"/>
              </a:ext>
            </a:extLst>
          </p:cNvPr>
          <p:cNvSpPr/>
          <p:nvPr/>
        </p:nvSpPr>
        <p:spPr>
          <a:xfrm>
            <a:off x="1851378" y="1004711"/>
            <a:ext cx="9776178" cy="11740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Порядок выполнения действий. Скобки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F364AE6A-D2EC-4A0F-B746-4191090E7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4" y="3848893"/>
            <a:ext cx="1867477" cy="27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D51A8AB-6235-477A-903D-8F66F859B73E}"/>
              </a:ext>
            </a:extLst>
          </p:cNvPr>
          <p:cNvSpPr/>
          <p:nvPr/>
        </p:nvSpPr>
        <p:spPr>
          <a:xfrm>
            <a:off x="1851378" y="2980267"/>
            <a:ext cx="9877777" cy="36611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УЗНАТЬ: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 -что такое скобки;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-как скобки меняют порядок действий.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                                              Учиться:</a:t>
            </a:r>
          </a:p>
          <a:p>
            <a:pPr marL="342900" indent="-342900">
              <a:buFontTx/>
              <a:buChar char="-"/>
            </a:pPr>
            <a:r>
              <a:rPr lang="ru-RU" sz="3200" b="1" dirty="0" smtClean="0">
                <a:solidFill>
                  <a:schemeClr val="tx1"/>
                </a:solidFill>
              </a:rPr>
              <a:t>правильно читать и записывать выражения со скобками;</a:t>
            </a:r>
            <a:endParaRPr lang="ru-RU" sz="3200" b="1" dirty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-находить значение выражения, соблюдая порядок действий.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7943" y="2178755"/>
            <a:ext cx="2925657" cy="1214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4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838200" y="1693333"/>
            <a:ext cx="10515600" cy="448363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  <a:tabLst>
                <a:tab pos="1679575" algn="l"/>
              </a:tabLst>
            </a:pPr>
            <a:r>
              <a:rPr lang="ru-RU" sz="4800" b="1" dirty="0" smtClean="0">
                <a:latin typeface="Times New Roman"/>
                <a:ea typeface="Times New Roman"/>
                <a:cs typeface="Times New Roman"/>
              </a:rPr>
              <a:t>                                           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  <a:tabLst>
                <a:tab pos="1679575" algn="l"/>
              </a:tabLst>
            </a:pPr>
            <a:r>
              <a:rPr lang="ru-RU" sz="4800" b="1" dirty="0" smtClean="0">
                <a:latin typeface="Times New Roman"/>
                <a:ea typeface="Times New Roman"/>
                <a:cs typeface="Times New Roman"/>
              </a:rPr>
              <a:t>8-3+4=	 9                       8-(3+4)=1</a:t>
            </a:r>
            <a:endParaRPr lang="ru-RU" sz="4800" b="1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  <a:tabLst>
                <a:tab pos="1679575" algn="l"/>
              </a:tabLst>
            </a:pPr>
            <a:r>
              <a:rPr lang="ru-RU" sz="4800" b="1" dirty="0" smtClean="0">
                <a:latin typeface="Times New Roman"/>
                <a:ea typeface="Times New Roman"/>
                <a:cs typeface="Times New Roman"/>
              </a:rPr>
              <a:t>18-8+9=19                   18-</a:t>
            </a:r>
            <a:r>
              <a:rPr lang="ru-RU" sz="4800" b="1" dirty="0">
                <a:latin typeface="Times New Roman"/>
                <a:ea typeface="Times New Roman"/>
                <a:cs typeface="Times New Roman"/>
              </a:rPr>
              <a:t>(8+9</a:t>
            </a:r>
            <a:r>
              <a:rPr lang="ru-RU" sz="4800" b="1" dirty="0" smtClean="0">
                <a:latin typeface="Times New Roman"/>
                <a:ea typeface="Times New Roman"/>
                <a:cs typeface="Times New Roman"/>
              </a:rPr>
              <a:t>)=1</a:t>
            </a:r>
            <a:endParaRPr lang="ru-RU" sz="4800" b="1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  <a:tabLst>
                <a:tab pos="1679575" algn="l"/>
              </a:tabLst>
            </a:pPr>
            <a:r>
              <a:rPr lang="ru-RU" sz="4800" b="1" dirty="0" smtClean="0">
                <a:latin typeface="Times New Roman"/>
                <a:ea typeface="Times New Roman"/>
                <a:cs typeface="Times New Roman"/>
              </a:rPr>
              <a:t>20-5+3=18	                   20-(5+3)=12</a:t>
            </a:r>
            <a:endParaRPr lang="ru-RU" sz="4800" b="1" dirty="0">
              <a:ea typeface="Calibri"/>
              <a:cs typeface="Times New Roman"/>
            </a:endParaRPr>
          </a:p>
          <a:p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41511" y="327378"/>
            <a:ext cx="6016979" cy="125306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отличаются столбики примеров?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6880841" y="2384776"/>
            <a:ext cx="575205" cy="46848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4178" y="2336799"/>
            <a:ext cx="643466" cy="756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70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3E40FABF-A13B-46CD-9823-B1E756408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4" y="3848893"/>
            <a:ext cx="1867477" cy="27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: изогнутая линия 1">
            <a:extLst>
              <a:ext uri="{FF2B5EF4-FFF2-40B4-BE49-F238E27FC236}">
                <a16:creationId xmlns:a16="http://schemas.microsoft.com/office/drawing/2014/main" xmlns="" id="{69458BE5-5F51-41EF-BB43-F217907638A9}"/>
              </a:ext>
            </a:extLst>
          </p:cNvPr>
          <p:cNvSpPr/>
          <p:nvPr/>
        </p:nvSpPr>
        <p:spPr>
          <a:xfrm>
            <a:off x="1603022" y="417690"/>
            <a:ext cx="9618135" cy="5463824"/>
          </a:xfrm>
          <a:prstGeom prst="borderCallout2">
            <a:avLst>
              <a:gd name="adj1" fmla="val 47841"/>
              <a:gd name="adj2" fmla="val -268"/>
              <a:gd name="adj3" fmla="val 144142"/>
              <a:gd name="adj4" fmla="val -8379"/>
              <a:gd name="adj5" fmla="val 117907"/>
              <a:gd name="adj6" fmla="val -4026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Действия, записанные в </a:t>
            </a:r>
            <a:r>
              <a:rPr lang="ru-RU" sz="4800" b="1" dirty="0" smtClean="0">
                <a:solidFill>
                  <a:schemeClr val="tx1"/>
                </a:solidFill>
              </a:rPr>
              <a:t>скобках, выполняем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C46AB2CE-F779-4CCA-ABD7-1CDE33C86811}"/>
              </a:ext>
            </a:extLst>
          </p:cNvPr>
          <p:cNvSpPr/>
          <p:nvPr/>
        </p:nvSpPr>
        <p:spPr>
          <a:xfrm>
            <a:off x="3838509" y="3935392"/>
            <a:ext cx="5814777" cy="167832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ПЕРВЫМИ</a:t>
            </a:r>
            <a:endParaRPr lang="ru-RU" sz="88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957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599" y="343076"/>
            <a:ext cx="10687756" cy="5426071"/>
          </a:xfrm>
        </p:spPr>
        <p:txBody>
          <a:bodyPr/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6+(3+1)= 10                </a:t>
            </a:r>
            <a:r>
              <a:rPr lang="ru-RU" sz="5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(8 -2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+3 = 9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(6-3</a:t>
            </a: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5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+1=4                    8 - </a:t>
            </a: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5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ru-RU" sz="5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3</a:t>
            </a:r>
            <a:b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Calibri"/>
                <a:cs typeface="Calibri"/>
              </a:rPr>
              <a:t>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3846" y="851165"/>
            <a:ext cx="519289" cy="649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1" y="922249"/>
            <a:ext cx="496711" cy="649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599" y="2368373"/>
            <a:ext cx="517525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9422" y="2368371"/>
            <a:ext cx="493713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9283" y="851165"/>
            <a:ext cx="517525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4749" y="922249"/>
            <a:ext cx="493713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8181" y="2368373"/>
            <a:ext cx="517525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541" y="2403649"/>
            <a:ext cx="493713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73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E57A828-C38C-474A-939F-E9FB852B7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6" y="5271913"/>
            <a:ext cx="968791" cy="136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28BF967F-4A44-48B1-8515-C62D41EB04BA}"/>
              </a:ext>
            </a:extLst>
          </p:cNvPr>
          <p:cNvSpPr/>
          <p:nvPr/>
        </p:nvSpPr>
        <p:spPr>
          <a:xfrm>
            <a:off x="1467556" y="3372557"/>
            <a:ext cx="9584266" cy="162594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Из числа 16 вычесть сумму чисел 3 и4</a:t>
            </a:r>
          </a:p>
          <a:p>
            <a:pPr algn="ctr"/>
            <a:endParaRPr lang="ru-RU" sz="4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7375" y="2306920"/>
            <a:ext cx="1377245" cy="76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30882" y="2721114"/>
            <a:ext cx="27302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solidFill>
                  <a:prstClr val="black"/>
                </a:solidFill>
              </a:rPr>
              <a:t>7+</a:t>
            </a:r>
            <a:r>
              <a:rPr lang="ru-RU" sz="4000" b="1" dirty="0">
                <a:solidFill>
                  <a:prstClr val="black"/>
                </a:solidFill>
                <a:cs typeface="Calibri"/>
              </a:rPr>
              <a:t>(10-2)=15</a:t>
            </a:r>
            <a:endParaRPr lang="ru-RU" sz="4000" b="1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6362" y="335844"/>
            <a:ext cx="9437687" cy="18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4730881" y="5579689"/>
            <a:ext cx="31487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prstClr val="black"/>
                </a:solidFill>
              </a:rPr>
              <a:t>16-</a:t>
            </a:r>
            <a:r>
              <a:rPr lang="ru-RU" sz="4000" b="1" dirty="0" smtClean="0">
                <a:solidFill>
                  <a:prstClr val="black"/>
                </a:solidFill>
                <a:cs typeface="Calibri"/>
              </a:rPr>
              <a:t>(3+4)=9</a:t>
            </a:r>
            <a:endParaRPr lang="ru-RU" sz="4000" b="1" dirty="0">
              <a:solidFill>
                <a:prstClr val="black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7644" y="5163502"/>
            <a:ext cx="1117598" cy="63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729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968</TotalTime>
  <Words>222</Words>
  <Application>Microsoft Office PowerPoint</Application>
  <PresentationFormat>Произвольный</PresentationFormat>
  <Paragraphs>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6+(3+1)= 10                (8 -2 ) +3 = 9  (6-3)+1=4                    8 - ( 2 +3 ) = 3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User</cp:lastModifiedBy>
  <cp:revision>173</cp:revision>
  <dcterms:created xsi:type="dcterms:W3CDTF">2019-11-21T05:15:03Z</dcterms:created>
  <dcterms:modified xsi:type="dcterms:W3CDTF">2023-06-27T08:21:26Z</dcterms:modified>
</cp:coreProperties>
</file>