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3" r:id="rId16"/>
    <p:sldId id="274" r:id="rId17"/>
    <p:sldId id="275" r:id="rId18"/>
    <p:sldId id="276" r:id="rId19"/>
    <p:sldId id="277" r:id="rId20"/>
    <p:sldId id="271" r:id="rId21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-48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1548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86879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911170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09686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3549409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889865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136084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32575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62108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612665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4624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1727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78321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99209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94563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958833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C02EA-082C-445A-9663-6913BD1159F9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097CA3-4732-4994-B2B0-F1CC2B444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953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0084" y="3010971"/>
            <a:ext cx="4822941" cy="36143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2005" y="1022465"/>
            <a:ext cx="9773304" cy="1456881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Самообразование: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</a:rPr>
              <a:t>«Формирование основ финансовой грамотности у детей старшего дошкольного возраста»</a:t>
            </a:r>
          </a:p>
          <a:p>
            <a:pPr algn="ctr"/>
            <a:endParaRPr lang="ru-RU" sz="4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Подготовила : Имашева Л.Н.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190438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0564" y="235607"/>
            <a:ext cx="8596668" cy="728749"/>
          </a:xfrm>
        </p:spPr>
        <p:txBody>
          <a:bodyPr/>
          <a:lstStyle/>
          <a:p>
            <a:pPr algn="ctr"/>
            <a:r>
              <a:rPr lang="ru-RU"/>
              <a:t>Октябрь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79688"/>
            <a:ext cx="5219390" cy="3880773"/>
          </a:xfrm>
        </p:spPr>
        <p:txBody>
          <a:bodyPr/>
          <a:lstStyle/>
          <a:p>
            <a:r>
              <a:rPr lang="ru-RU" sz="2400">
                <a:solidFill>
                  <a:schemeClr val="tx1"/>
                </a:solidFill>
              </a:rPr>
              <a:t>Сюжетно-ролевая игра «Магазин игрушек», «Супермаркет»</a:t>
            </a:r>
          </a:p>
          <a:p>
            <a:r>
              <a:rPr lang="ru-RU" sz="2400">
                <a:solidFill>
                  <a:schemeClr val="tx1"/>
                </a:solidFill>
              </a:rPr>
              <a:t>Консультация: «Финансовая грамотность – это важно!»</a:t>
            </a:r>
          </a:p>
          <a:p>
            <a:endParaRPr lang="ru-RU" sz="2000">
              <a:solidFill>
                <a:schemeClr val="tx1"/>
              </a:solidFill>
            </a:endParaRPr>
          </a:p>
          <a:p>
            <a:endParaRPr lang="ru-RU" sz="2000">
              <a:solidFill>
                <a:schemeClr val="tx1"/>
              </a:solidFill>
            </a:endParaRPr>
          </a:p>
          <a:p>
            <a:endParaRPr lang="ru-RU" sz="200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934699" y="3491653"/>
            <a:ext cx="3786702" cy="30435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8776799" y="3705066"/>
            <a:ext cx="3816999" cy="28627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230865" y="3324267"/>
            <a:ext cx="3989159" cy="29918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9104357" y="409337"/>
            <a:ext cx="3342935" cy="25072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38011" y="-169432"/>
            <a:ext cx="2453961" cy="322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826853" y="3324267"/>
            <a:ext cx="3989160" cy="29918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6481613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97625" y="570772"/>
            <a:ext cx="8596668" cy="1320800"/>
          </a:xfrm>
        </p:spPr>
        <p:txBody>
          <a:bodyPr/>
          <a:lstStyle/>
          <a:p>
            <a:pPr algn="ctr"/>
            <a:r>
              <a:rPr lang="ru-RU"/>
              <a:t>Ноябрь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63921" y="1048674"/>
            <a:ext cx="4764498" cy="3880773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1"/>
                </a:solidFill>
              </a:rPr>
              <a:t>Дидактическая игра «Доход - расход»</a:t>
            </a:r>
          </a:p>
          <a:p>
            <a:r>
              <a:rPr lang="ru-RU">
                <a:solidFill>
                  <a:schemeClr val="tx1"/>
                </a:solidFill>
              </a:rPr>
              <a:t>Чтение художественной литературы С. Я. Маршак «Кошкин дом» «Телефон»</a:t>
            </a:r>
          </a:p>
          <a:p>
            <a:r>
              <a:rPr lang="ru-RU">
                <a:solidFill>
                  <a:schemeClr val="tx1"/>
                </a:solidFill>
              </a:rPr>
              <a:t>СООД по обучению финансовой грамотности: «Профессии. Труд, товар, деньги</a:t>
            </a:r>
          </a:p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49142" y="3399905"/>
            <a:ext cx="2274371" cy="3032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17280" y="208584"/>
            <a:ext cx="2213838" cy="2951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64084" y="3399906"/>
            <a:ext cx="4181303" cy="30590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1316" y="3399905"/>
            <a:ext cx="4645459" cy="30590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688159" y="554609"/>
            <a:ext cx="2951783" cy="22597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1436395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806" y="268778"/>
            <a:ext cx="8596668" cy="1320800"/>
          </a:xfrm>
        </p:spPr>
        <p:txBody>
          <a:bodyPr/>
          <a:lstStyle/>
          <a:p>
            <a:pPr algn="ctr"/>
            <a:r>
              <a:rPr lang="ru-RU"/>
              <a:t>Ноябрь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204" y="1104872"/>
            <a:ext cx="9622135" cy="3880773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Интерактивная дидактическая игра «Желаемые и необходимые траты семьи»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714355" y="3056921"/>
            <a:ext cx="3873345" cy="290500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7290310" y="2075419"/>
            <a:ext cx="3886723" cy="291504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83328" y="2165656"/>
            <a:ext cx="3779818" cy="28348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1990674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7520" y="185651"/>
            <a:ext cx="8596668" cy="1320800"/>
          </a:xfrm>
        </p:spPr>
        <p:txBody>
          <a:bodyPr/>
          <a:lstStyle/>
          <a:p>
            <a:pPr algn="ctr"/>
            <a:r>
              <a:rPr lang="ru-RU"/>
              <a:t>Декабрь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6742" y="1114413"/>
            <a:ext cx="4191153" cy="3880773"/>
          </a:xfrm>
        </p:spPr>
        <p:txBody>
          <a:bodyPr>
            <a:normAutofit/>
          </a:bodyPr>
          <a:lstStyle/>
          <a:p>
            <a:r>
              <a:rPr lang="ru-RU" sz="2400">
                <a:solidFill>
                  <a:schemeClr val="tx1"/>
                </a:solidFill>
              </a:rPr>
              <a:t>Сюжетно-ролевая игра «Сберегательный банк»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825764" y="-195657"/>
            <a:ext cx="2327564" cy="3090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155147" y="3031349"/>
            <a:ext cx="3635229" cy="27264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8797112" y="3045370"/>
            <a:ext cx="3747399" cy="2810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846143" y="3031350"/>
            <a:ext cx="3635231" cy="272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835897" y="3012286"/>
            <a:ext cx="3686952" cy="27652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8229720" y="-307869"/>
            <a:ext cx="2526637" cy="3191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2844924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519" y="243840"/>
            <a:ext cx="8596668" cy="820189"/>
          </a:xfrm>
        </p:spPr>
        <p:txBody>
          <a:bodyPr/>
          <a:lstStyle/>
          <a:p>
            <a:pPr algn="ctr"/>
            <a:r>
              <a:rPr lang="ru-RU"/>
              <a:t>Декабрь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2519" y="988495"/>
            <a:ext cx="5116637" cy="1156190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Просмотр презентации «Надо-хочу»</a:t>
            </a:r>
          </a:p>
          <a:p>
            <a:r>
              <a:rPr lang="ru-RU">
                <a:solidFill>
                  <a:schemeClr val="tx1"/>
                </a:solidFill>
              </a:rPr>
              <a:t>Интерактивная игра «Найди пару»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1108399" y="2587684"/>
            <a:ext cx="4206442" cy="3154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146330" y="2627487"/>
            <a:ext cx="4165823" cy="3124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439039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70B1B2-CC00-481D-A303-66E945C48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Январь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02BAF9-FFF2-4595-ACC6-490B26F88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7944"/>
            <a:ext cx="8596668" cy="976311"/>
          </a:xfrm>
        </p:spPr>
        <p:txBody>
          <a:bodyPr/>
          <a:lstStyle/>
          <a:p>
            <a:r>
              <a:rPr lang="ru-RU"/>
              <a:t>1.Буклет для педагогов: «Бюджет семьи – забота каждого»</a:t>
            </a:r>
          </a:p>
          <a:p>
            <a:r>
              <a:rPr lang="ru-RU"/>
              <a:t>2. Рекомендация «Учите видеть связь между трудом и деньгами»</a:t>
            </a:r>
          </a:p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A3955BC-F03F-4139-B121-6207A50E4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362" y="2530475"/>
            <a:ext cx="3876675" cy="14668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4A638D9-70A3-47DA-A291-FA2AD09F8A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70032" y="2648744"/>
            <a:ext cx="5825067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636046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DEE431-E11F-4548-A8A5-F2DAF798B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Февраль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88A021-70BE-4BEA-826B-0FF3B2E56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234" y="1322389"/>
            <a:ext cx="9660466" cy="1916111"/>
          </a:xfrm>
        </p:spPr>
        <p:txBody>
          <a:bodyPr/>
          <a:lstStyle/>
          <a:p>
            <a:r>
              <a:rPr lang="ru-RU"/>
              <a:t>1. Викторина по экономическому воспитанию «Путешествие в денежную страну»</a:t>
            </a:r>
          </a:p>
          <a:p>
            <a:r>
              <a:rPr lang="ru-RU"/>
              <a:t>2.Консультация для педагогов: «Использование дидактических игр по развитию финансовой грамотности дошкольников»</a:t>
            </a:r>
          </a:p>
          <a:p>
            <a:r>
              <a:rPr lang="ru-RU"/>
              <a:t>3. Рекомендация «Учите ребенка выбирать и покупать товар»</a:t>
            </a:r>
          </a:p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6FD0752-3123-42F3-9BFF-1961709B3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7630300" y="3499197"/>
            <a:ext cx="3711179" cy="27833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4056533-C21F-4A01-9E20-6B39940536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89320" y="3035299"/>
            <a:ext cx="3213360" cy="37393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6CAD08D-CC29-413F-9A47-5943C0ED4F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753219" y="3535909"/>
            <a:ext cx="3711178" cy="278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10837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7D1F76-63AC-46C8-84A8-818216A5C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Март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E9B494C-49C5-41FF-841D-4CC9128AB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134" y="1385889"/>
            <a:ext cx="8949266" cy="1268411"/>
          </a:xfrm>
        </p:spPr>
        <p:txBody>
          <a:bodyPr>
            <a:normAutofit fontScale="92500"/>
          </a:bodyPr>
          <a:lstStyle/>
          <a:p>
            <a:r>
              <a:rPr lang="ru-RU"/>
              <a:t>1. Игра «Хочу и надо». Формировать представление детей о понятии «бюджет»</a:t>
            </a:r>
          </a:p>
          <a:p>
            <a:r>
              <a:rPr lang="ru-RU"/>
              <a:t>2. Консультация «Учите ребенка планировать семейный бюджет»</a:t>
            </a:r>
          </a:p>
          <a:p>
            <a:r>
              <a:rPr lang="ru-RU"/>
              <a:t>3. Буклет «История о дереве и человеке»</a:t>
            </a:r>
          </a:p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BBDA026-3852-41A7-8229-9FA7845A33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0850" y="4422775"/>
            <a:ext cx="4870450" cy="24352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80DE326-BD89-4729-A032-7F547C12F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6050491" y="3065992"/>
            <a:ext cx="4174067" cy="313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012109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2A7C62-358E-4F70-9BCC-2A43209CF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Апрель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823D03D-0E60-4046-ACAC-D829449F9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70001"/>
            <a:ext cx="9685866" cy="1841500"/>
          </a:xfrm>
        </p:spPr>
        <p:txBody>
          <a:bodyPr/>
          <a:lstStyle/>
          <a:p>
            <a:r>
              <a:rPr lang="ru-RU"/>
              <a:t>1. КВН «Путешествие в денежную страну»</a:t>
            </a:r>
          </a:p>
          <a:p>
            <a:r>
              <a:rPr lang="ru-RU"/>
              <a:t>2. Консультация: «Введение детей старшего дошкольного возраста в мир экономики»</a:t>
            </a:r>
          </a:p>
          <a:p>
            <a:r>
              <a:rPr lang="ru-RU"/>
              <a:t>3. Деловая игра для родителей детей подготовительной группы «Азбука финансов»</a:t>
            </a:r>
          </a:p>
          <a:p>
            <a:endParaRPr lang="ru-RU"/>
          </a:p>
        </p:txBody>
      </p:sp>
      <p:pic>
        <p:nvPicPr>
          <p:cNvPr id="2050" name="Picture 2" descr="Детский сад №73 - г. Чита">
            <a:extLst>
              <a:ext uri="{FF2B5EF4-FFF2-40B4-BE49-F238E27FC236}">
                <a16:creationId xmlns:a16="http://schemas.microsoft.com/office/drawing/2014/main" xmlns="" id="{7F45A62D-D6DC-4ED2-B6EF-D32DEDF8B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029647" y="2878164"/>
            <a:ext cx="3095219" cy="363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037347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E8D27B-E2CF-4C6E-B5CB-6522157E3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Май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218CEBE-51E0-4417-A821-B7384B607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85889"/>
            <a:ext cx="10282766" cy="1954211"/>
          </a:xfrm>
        </p:spPr>
        <p:txBody>
          <a:bodyPr/>
          <a:lstStyle/>
          <a:p>
            <a:r>
              <a:rPr lang="ru-RU"/>
              <a:t>1. Формировать представление детей  о рекламе.</a:t>
            </a:r>
          </a:p>
          <a:p>
            <a:r>
              <a:rPr lang="ru-RU"/>
              <a:t>С. В. Михалков «Как старик корову продавал»</a:t>
            </a:r>
          </a:p>
          <a:p>
            <a:r>
              <a:rPr lang="ru-RU"/>
              <a:t>2.Отчёт- презентация</a:t>
            </a:r>
          </a:p>
          <a:p>
            <a:r>
              <a:rPr lang="ru-RU"/>
              <a:t>3. Консультация для родителей «Учите ребенка считать деньги»</a:t>
            </a:r>
          </a:p>
          <a:p>
            <a:endParaRPr lang="ru-RU"/>
          </a:p>
        </p:txBody>
      </p:sp>
      <p:pic>
        <p:nvPicPr>
          <p:cNvPr id="3074" name="Picture 2" descr="Экспериментальная пилотная площадка &amp;quot;Основы финансовой грамотности для  детей 5-7 лет&amp;quot;] - Детский сад №68, г. Благовещенск">
            <a:extLst>
              <a:ext uri="{FF2B5EF4-FFF2-40B4-BE49-F238E27FC236}">
                <a16:creationId xmlns:a16="http://schemas.microsoft.com/office/drawing/2014/main" xmlns="" id="{5CE2139D-D55A-4364-B1D5-D1D2F1E2D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537268" y="3298826"/>
            <a:ext cx="48768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850931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2721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/>
              <a:t>Пояснительная записка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038371"/>
            <a:ext cx="9672011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>
                <a:solidFill>
                  <a:schemeClr val="tx1"/>
                </a:solidFill>
              </a:rPr>
              <a:t>Финансовое просвещение и экономическое воспитание – сравнительно новое направление в дошкольной педагогике. Малыши рано включаются в экономическую жизнь семьи, сталкиваются с деньгами, рекламой, ходят с родителями в магазин, участвуют в купле – продаже и других финансово-экономических отношениях, овладевая, таким образом, экономической информацией на житейском уровне. Специалисты считают, что неверно и опасно полагаться на стихийное усвоение знаний об окружающей жизни, и в частности о финансово-экономических отношениях. Деньги, богатство, бедность, реклама, кредит, долги и другие финансовые категории несут в себе воспитательный потенциал, наполненный таким этическим содержанием как честность, доброта, трудолюбие. В настоящее время педагоги ориентируются на формирование у детей уже к 6-7 годам элементарных знаний о мире финансов и экономики, однако, на практике взрослые зачастую не имеют методических рекомендаций и литературы, которые помогали бы им в воспитании человека, умеющего мыслить финансово-экономическими категориями. Дети, в первую очередь, учатся на примере родителей. Не на том, что они им говорят, а на том, как родители поступают в том или ином случае. Поэтому, прежде, чем обучать ребенка, взрослым есть смысл задуматься о самых простых операциях и поступках. Следовательно, финансовая грамотность детей, в первую очередь зависит от их родителей, того, какую культуру грамотности они передали своим детям.</a:t>
            </a:r>
          </a:p>
        </p:txBody>
      </p:sp>
    </p:spTree>
    <p:extLst>
      <p:ext uri="{BB962C8B-B14F-4D97-AF65-F5344CB8AC3E}">
        <p14:creationId xmlns:p14="http://schemas.microsoft.com/office/powerpoint/2010/main" xmlns="" val="53028852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463" y="2679470"/>
            <a:ext cx="9796703" cy="3072938"/>
          </a:xfrm>
        </p:spPr>
        <p:txBody>
          <a:bodyPr>
            <a:normAutofit/>
          </a:bodyPr>
          <a:lstStyle/>
          <a:p>
            <a:r>
              <a:rPr lang="ru-RU" sz="660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01472770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239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/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772" y="630813"/>
            <a:ext cx="11159639" cy="3880773"/>
          </a:xfrm>
        </p:spPr>
        <p:txBody>
          <a:bodyPr>
            <a:noAutofit/>
          </a:bodyPr>
          <a:lstStyle/>
          <a:p>
            <a:r>
              <a:rPr lang="ru-RU" sz="1600"/>
              <a:t> </a:t>
            </a:r>
            <a:r>
              <a:rPr lang="ru-RU">
                <a:solidFill>
                  <a:schemeClr val="tx1"/>
                </a:solidFill>
              </a:rPr>
              <a:t>Низкий уровень финансовой грамотности негативно влияет на личное благосостояние и финансовый потенциал домашних хозяйств, ухудшает ресурсную базу финансовых организаций, препятствует развитию финансового рынка, затормаживает инвестиционные процессы в экономике и приводит к ухудшению социально-экономического положения страны. Проблема связана с фрагментарным характером преподавания основ финансовой грамотности в образовательных организациях, недостатком понятных и доступных учебных программ, и образовательных материалов для всех слоев населения. Это влечет за собой недостаток или отсутствие навыков и компетенций, необходимых для эффективного управления личными финансами, осуществления осознанного выбора финансовых услуг, взаимодействия с финансовыми организациями, органами и организациями, которые занимаются защитой прав потребителей финансовых услуг.</a:t>
            </a:r>
          </a:p>
          <a:p>
            <a:r>
              <a:rPr lang="ru-RU">
                <a:solidFill>
                  <a:schemeClr val="tx1"/>
                </a:solidFill>
              </a:rPr>
              <a:t>Финансовое просвещение и экономическое воспитание - сравнительно новое направление в дошкольной педагогике. Многочисленные исследования последних лет свидетельствуют о необходимости внедрения экономического образования с дошкольного возраста, когда дети получают первичный опыт участия в элементарных экономических отношениях, происходит их приобщение к миру экономической действительности.</a:t>
            </a:r>
          </a:p>
          <a:p>
            <a:r>
              <a:rPr lang="ru-RU">
                <a:solidFill>
                  <a:schemeClr val="tx1"/>
                </a:solidFill>
              </a:rPr>
              <a:t>В современной концепции образования подчеркивается особое значение дошкольного возраста в формировании и развитии уникальной личности ребенка. Так как на этом этапе закладываются основы личностной культуры, обеспечивается освоение первоначальных социокультурных норм. Это является фундаментом для приобретения в будущем специальных знаний и навыков.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1265582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959" y="356728"/>
            <a:ext cx="9838265" cy="6110574"/>
          </a:xfrm>
        </p:spPr>
        <p:txBody>
          <a:bodyPr>
            <a:noAutofit/>
          </a:bodyPr>
          <a:lstStyle/>
          <a:p>
            <a:r>
              <a:rPr lang="ru-RU" sz="2000" b="1">
                <a:solidFill>
                  <a:schemeClr val="tx1"/>
                </a:solidFill>
              </a:rPr>
              <a:t>Цель: </a:t>
            </a:r>
            <a:r>
              <a:rPr lang="ru-RU" sz="2000">
                <a:solidFill>
                  <a:schemeClr val="tx1"/>
                </a:solidFill>
              </a:rPr>
              <a:t>Совершенствование условий для формирования у детей дошкольного возраста основ финансовой грамотности.</a:t>
            </a:r>
          </a:p>
          <a:p>
            <a:endParaRPr lang="ru-RU" sz="2000">
              <a:solidFill>
                <a:schemeClr val="tx1"/>
              </a:solidFill>
            </a:endParaRPr>
          </a:p>
          <a:p>
            <a:r>
              <a:rPr lang="ru-RU" sz="2000" b="1">
                <a:solidFill>
                  <a:schemeClr val="tx1"/>
                </a:solidFill>
              </a:rPr>
              <a:t>Задачи:</a:t>
            </a:r>
          </a:p>
          <a:p>
            <a:r>
              <a:rPr lang="ru-RU" sz="2000">
                <a:solidFill>
                  <a:schemeClr val="tx1"/>
                </a:solidFill>
              </a:rPr>
              <a:t>-способствовать формированию первоначальных представлений о потребностях;</a:t>
            </a:r>
          </a:p>
          <a:p>
            <a:r>
              <a:rPr lang="ru-RU" sz="2000">
                <a:solidFill>
                  <a:schemeClr val="tx1"/>
                </a:solidFill>
              </a:rPr>
              <a:t>-способствовать формированию первоначальных представлений о труде;</a:t>
            </a:r>
          </a:p>
          <a:p>
            <a:r>
              <a:rPr lang="ru-RU" sz="2000">
                <a:solidFill>
                  <a:schemeClr val="tx1"/>
                </a:solidFill>
              </a:rPr>
              <a:t>-способствовать формированию первоначальных представлений о купле-продаже товаров;</a:t>
            </a:r>
          </a:p>
          <a:p>
            <a:r>
              <a:rPr lang="ru-RU" sz="2000">
                <a:solidFill>
                  <a:schemeClr val="tx1"/>
                </a:solidFill>
              </a:rPr>
              <a:t>-способствовать формированию первоначальных представлений о деньгах как об универсальном средстве обмена, платежа и накопления;</a:t>
            </a:r>
          </a:p>
          <a:p>
            <a:r>
              <a:rPr lang="ru-RU" sz="2000">
                <a:solidFill>
                  <a:schemeClr val="tx1"/>
                </a:solidFill>
              </a:rPr>
              <a:t>-способствовать формированию первоначальных представлений о семейном бюджете и значимости финансовой грамотности в семейной экономике.</a:t>
            </a:r>
          </a:p>
          <a:p>
            <a:r>
              <a:rPr lang="ru-RU" sz="2000">
                <a:solidFill>
                  <a:schemeClr val="tx1"/>
                </a:solidFill>
              </a:rPr>
              <a:t>- Повышение компетентности родителей в вопросе формирования у детей дошкольного возраста основ финансовой грамотности.</a:t>
            </a:r>
          </a:p>
          <a:p>
            <a:endParaRPr lang="ru-RU" sz="2000">
              <a:solidFill>
                <a:schemeClr val="tx1"/>
              </a:solidFill>
            </a:endParaRPr>
          </a:p>
          <a:p>
            <a:endParaRPr lang="ru-RU" sz="2000">
              <a:solidFill>
                <a:schemeClr val="tx1"/>
              </a:solidFill>
            </a:endParaRPr>
          </a:p>
          <a:p>
            <a:endParaRPr lang="ru-RU" sz="2000">
              <a:solidFill>
                <a:schemeClr val="tx1"/>
              </a:solidFill>
            </a:endParaRPr>
          </a:p>
          <a:p>
            <a:endParaRPr lang="ru-RU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50380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148" y="210589"/>
            <a:ext cx="8596668" cy="745375"/>
          </a:xfrm>
        </p:spPr>
        <p:txBody>
          <a:bodyPr>
            <a:normAutofit/>
          </a:bodyPr>
          <a:lstStyle/>
          <a:p>
            <a:pPr algn="ctr"/>
            <a:r>
              <a:rPr lang="ru-RU" sz="4000"/>
              <a:t>Этапы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071621"/>
            <a:ext cx="9730201" cy="3880773"/>
          </a:xfrm>
        </p:spPr>
        <p:txBody>
          <a:bodyPr>
            <a:noAutofit/>
          </a:bodyPr>
          <a:lstStyle/>
          <a:p>
            <a:pPr algn="just"/>
            <a:r>
              <a:rPr lang="ru-RU" b="1" i="1" dirty="0">
                <a:solidFill>
                  <a:srgbClr val="000000"/>
                </a:solidFill>
                <a:cs typeface="Arial" panose="020B0604020202020204" pitchFamily="34" charset="0"/>
              </a:rPr>
              <a:t>1 этап</a:t>
            </a:r>
            <a:r>
              <a:rPr lang="ru-RU" dirty="0">
                <a:solidFill>
                  <a:srgbClr val="000000"/>
                </a:solidFill>
                <a:cs typeface="Arial" panose="020B0604020202020204" pitchFamily="34" charset="0"/>
              </a:rPr>
              <a:t> – организационно-ознакомительный: обнаружение проблемы, подбор диагностического материала и выявление уровня сформированных знаний. Определение содержания и объема работы; изучение и анализ литературы, интернет - ресурсов; подбор программно-методического обеспечения и демонстрационного материала; создание предметно-развивающей среды; разработка перспективного плана работы, анкетирование родителей.</a:t>
            </a:r>
            <a:endParaRPr lang="ru-RU" sz="16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cs typeface="Arial" panose="020B0604020202020204" pitchFamily="34" charset="0"/>
              </a:rPr>
              <a:t>2 этап</a:t>
            </a:r>
            <a:r>
              <a:rPr lang="ru-RU" dirty="0">
                <a:solidFill>
                  <a:srgbClr val="000000"/>
                </a:solidFill>
                <a:cs typeface="Arial" panose="020B0604020202020204" pitchFamily="34" charset="0"/>
              </a:rPr>
              <a:t> – основной. Предполагает внедрение в работу подготовленного материала. Апробация опыта работы по формированию финансовой грамотности в условиях МАДОУ.</a:t>
            </a:r>
            <a:endParaRPr lang="ru-RU" sz="16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cs typeface="Arial" panose="020B0604020202020204" pitchFamily="34" charset="0"/>
              </a:rPr>
              <a:t>3 этап</a:t>
            </a:r>
            <a:r>
              <a:rPr lang="ru-RU" dirty="0">
                <a:solidFill>
                  <a:srgbClr val="000000"/>
                </a:solidFill>
                <a:cs typeface="Arial" panose="020B0604020202020204" pitchFamily="34" charset="0"/>
              </a:rPr>
              <a:t> – заключительный. Предполагает проведение диагностики с целью отслеживания результатов работы, самоанализ педагогической деятельности. Анализ результативности решения противоречий, мониторинг.</a:t>
            </a:r>
            <a:endParaRPr lang="ru-RU" sz="16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ru-RU" dirty="0"/>
          </a:p>
          <a:p>
            <a:r>
              <a:rPr lang="ru-RU" b="1" dirty="0">
                <a:solidFill>
                  <a:schemeClr val="tx1"/>
                </a:solidFill>
              </a:rPr>
              <a:t>Участники: </a:t>
            </a:r>
            <a:r>
              <a:rPr lang="ru-RU" dirty="0">
                <a:solidFill>
                  <a:schemeClr val="tx1"/>
                </a:solidFill>
              </a:rPr>
              <a:t>Дети, воспитатель, родители.</a:t>
            </a:r>
          </a:p>
          <a:p>
            <a:r>
              <a:rPr lang="ru-RU" b="1" dirty="0">
                <a:solidFill>
                  <a:schemeClr val="tx1"/>
                </a:solidFill>
              </a:rPr>
              <a:t>Срок реализации: </a:t>
            </a:r>
            <a:r>
              <a:rPr lang="ru-RU" dirty="0" smtClean="0">
                <a:solidFill>
                  <a:schemeClr val="tx1"/>
                </a:solidFill>
              </a:rPr>
              <a:t>2022-2023 </a:t>
            </a:r>
            <a:r>
              <a:rPr lang="ru-RU" dirty="0">
                <a:solidFill>
                  <a:schemeClr val="tx1"/>
                </a:solidFill>
              </a:rPr>
              <a:t>учебный год.</a:t>
            </a:r>
          </a:p>
        </p:txBody>
      </p:sp>
    </p:spTree>
    <p:extLst>
      <p:ext uri="{BB962C8B-B14F-4D97-AF65-F5344CB8AC3E}">
        <p14:creationId xmlns:p14="http://schemas.microsoft.com/office/powerpoint/2010/main" xmlns="" val="407963431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Ожидаемый результат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67437"/>
            <a:ext cx="8878790" cy="4173925"/>
          </a:xfrm>
        </p:spPr>
        <p:txBody>
          <a:bodyPr/>
          <a:lstStyle/>
          <a:p>
            <a:r>
              <a:rPr lang="ru-RU"/>
              <a:t>Создание условий и практическая деятельность положительно воздействуют на формирование финансовой грамотности , а значит и основ экономической культуры у детей дошкольников. Эта работа позволяет активизировать познавательную деятельность детей, совершенствовать коммуникативные качества. У детей появляется интерес к людям разных профессий. Формирование финансовой грамотности у дошкольников способствует развитию мышления, фантазии, кругозора ребенка, развитию речи. Дети приобретают навыки разумного ведения домашнего хозяйства, экономии средств.</a:t>
            </a:r>
          </a:p>
        </p:txBody>
      </p:sp>
    </p:spTree>
    <p:extLst>
      <p:ext uri="{BB962C8B-B14F-4D97-AF65-F5344CB8AC3E}">
        <p14:creationId xmlns:p14="http://schemas.microsoft.com/office/powerpoint/2010/main" xmlns="" val="133727252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939" y="450760"/>
            <a:ext cx="8596668" cy="1320800"/>
          </a:xfrm>
        </p:spPr>
        <p:txBody>
          <a:bodyPr/>
          <a:lstStyle/>
          <a:p>
            <a:pPr algn="ctr"/>
            <a:r>
              <a:rPr lang="ru-RU"/>
              <a:t>Сентябрь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438" y="1425925"/>
            <a:ext cx="6563052" cy="3880773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Подбор и изучение методической литературы</a:t>
            </a:r>
          </a:p>
          <a:p>
            <a:r>
              <a:rPr lang="ru-RU">
                <a:solidFill>
                  <a:schemeClr val="tx1"/>
                </a:solidFill>
              </a:rPr>
              <a:t>Консультация для родителей «Почему так важно учить ребенка финансовой грамотности?»</a:t>
            </a:r>
          </a:p>
          <a:p>
            <a:endParaRPr lang="ru-RU"/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0800000">
            <a:off x="158940" y="3225999"/>
            <a:ext cx="3510742" cy="26330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84420" y="3225999"/>
            <a:ext cx="3510742" cy="26330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09900" y="1111160"/>
            <a:ext cx="3560922" cy="47478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4848046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94266" y="552536"/>
            <a:ext cx="8596668" cy="1320800"/>
          </a:xfrm>
        </p:spPr>
        <p:txBody>
          <a:bodyPr/>
          <a:lstStyle/>
          <a:p>
            <a:pPr algn="ctr"/>
            <a:r>
              <a:rPr lang="ru-RU"/>
              <a:t>Сентябрь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639" y="1302269"/>
            <a:ext cx="8596668" cy="3880773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Создание предметно-развивающей среды</a:t>
            </a:r>
          </a:p>
          <a:p>
            <a:r>
              <a:rPr lang="ru-RU">
                <a:solidFill>
                  <a:schemeClr val="tx1"/>
                </a:solidFill>
              </a:rPr>
              <a:t>Анкетирование «Мой ребенок и финансовая грамотность»</a:t>
            </a:r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93531" y="296167"/>
            <a:ext cx="3119177" cy="23393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51156" y="3059085"/>
            <a:ext cx="4079853" cy="30598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124373" y="2948983"/>
            <a:ext cx="2471882" cy="3295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7334" y="2444402"/>
            <a:ext cx="3043766" cy="40583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1714134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18710" y="412198"/>
            <a:ext cx="8596668" cy="703811"/>
          </a:xfrm>
        </p:spPr>
        <p:txBody>
          <a:bodyPr>
            <a:normAutofit fontScale="90000"/>
          </a:bodyPr>
          <a:lstStyle/>
          <a:p>
            <a:pPr algn="ctr"/>
            <a:r>
              <a:rPr lang="ru-RU"/>
              <a:t>Октябрь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318" y="892061"/>
            <a:ext cx="5490358" cy="3880773"/>
          </a:xfrm>
        </p:spPr>
        <p:txBody>
          <a:bodyPr/>
          <a:lstStyle/>
          <a:p>
            <a:endParaRPr lang="ru-RU"/>
          </a:p>
          <a:p>
            <a:r>
              <a:rPr lang="ru-RU">
                <a:solidFill>
                  <a:schemeClr val="tx1"/>
                </a:solidFill>
              </a:rPr>
              <a:t> Просмотр мультфильма «Азбука денег тетушки Совы» </a:t>
            </a:r>
          </a:p>
          <a:p>
            <a:r>
              <a:rPr lang="ru-RU">
                <a:solidFill>
                  <a:schemeClr val="tx1"/>
                </a:solidFill>
              </a:rPr>
              <a:t>Настольная игра «Профессии» </a:t>
            </a:r>
          </a:p>
          <a:p>
            <a:r>
              <a:rPr lang="ru-RU">
                <a:solidFill>
                  <a:schemeClr val="tx1"/>
                </a:solidFill>
              </a:rPr>
              <a:t>Дидактическая игра «Расходы Семьи»</a:t>
            </a:r>
            <a:endParaRPr lang="en-GB">
              <a:solidFill>
                <a:schemeClr val="tx1"/>
              </a:solidFill>
            </a:endParaRPr>
          </a:p>
          <a:p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67858" y="412198"/>
            <a:ext cx="4661240" cy="26219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210802" y="3246903"/>
            <a:ext cx="3854718" cy="2891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325" y="3607735"/>
            <a:ext cx="4563654" cy="27381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54712" y="3256605"/>
            <a:ext cx="3843629" cy="28827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5736996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337</TotalTime>
  <Words>901</Words>
  <Application>Microsoft Office PowerPoint</Application>
  <PresentationFormat>Произвольный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Слайд 1</vt:lpstr>
      <vt:lpstr>Пояснительная записка</vt:lpstr>
      <vt:lpstr>Актуальность</vt:lpstr>
      <vt:lpstr>Слайд 4</vt:lpstr>
      <vt:lpstr>Этапы</vt:lpstr>
      <vt:lpstr>Ожидаемый результат</vt:lpstr>
      <vt:lpstr>Сентябрь</vt:lpstr>
      <vt:lpstr>Сентябрь</vt:lpstr>
      <vt:lpstr>Октябрь </vt:lpstr>
      <vt:lpstr>Октябрь</vt:lpstr>
      <vt:lpstr>Ноябрь</vt:lpstr>
      <vt:lpstr>Ноябрь</vt:lpstr>
      <vt:lpstr>Декабрь</vt:lpstr>
      <vt:lpstr>Декабрь</vt:lpstr>
      <vt:lpstr>Январь</vt:lpstr>
      <vt:lpstr>Февраль</vt:lpstr>
      <vt:lpstr>Март</vt:lpstr>
      <vt:lpstr>Апрель</vt:lpstr>
      <vt:lpstr>Май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Альмир Гафурьянов</dc:creator>
  <cp:lastModifiedBy>Лида</cp:lastModifiedBy>
  <cp:revision>40</cp:revision>
  <dcterms:created xsi:type="dcterms:W3CDTF">2021-01-18T04:35:23Z</dcterms:created>
  <dcterms:modified xsi:type="dcterms:W3CDTF">2023-06-27T17:06:52Z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719505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