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2" r:id="rId8"/>
    <p:sldId id="263" r:id="rId9"/>
    <p:sldId id="266" r:id="rId10"/>
    <p:sldId id="261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 varScale="1">
        <p:scale>
          <a:sx n="65" d="100"/>
          <a:sy n="65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143000"/>
            <a:ext cx="7162800" cy="320039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«Комплексный подход к организации летнего отдыха детей.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Опыт </a:t>
            </a:r>
            <a:r>
              <a:rPr lang="ru-RU" b="1" dirty="0" smtClean="0">
                <a:solidFill>
                  <a:schemeClr val="tx1"/>
                </a:solidFill>
              </a:rPr>
              <a:t>Ханты-Мансийского </a:t>
            </a:r>
            <a:r>
              <a:rPr lang="ru-RU" b="1" smtClean="0">
                <a:solidFill>
                  <a:schemeClr val="tx1"/>
                </a:solidFill>
              </a:rPr>
              <a:t>автономного округа-Югры».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Критерии эффективности профильных лагерей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/>
          <a:lstStyle/>
          <a:p>
            <a:r>
              <a:rPr lang="ru-RU" dirty="0" smtClean="0"/>
              <a:t>количество участников профильной смены, вновь стремящихся попасть в профильный лагерь;</a:t>
            </a:r>
          </a:p>
          <a:p>
            <a:r>
              <a:rPr lang="ru-RU" dirty="0" smtClean="0"/>
              <a:t>количество участников успешно реализующих намеченные в лагере планы на этапе последействия;</a:t>
            </a:r>
          </a:p>
          <a:p>
            <a:r>
              <a:rPr lang="ru-RU" dirty="0" smtClean="0"/>
              <a:t>количество участников, образовавших сетевые сообщества на основе своих партнеров по профильным лагерям;</a:t>
            </a:r>
          </a:p>
          <a:p>
            <a:r>
              <a:rPr lang="ru-RU" dirty="0" smtClean="0"/>
              <a:t>количество детей и вожатых, прошедших многоуровневую систему профильных лагерей.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Показатели эффективности профильных лагерей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сохранение и развитие (угасание) устойчивого интереса к данной деятельности;</a:t>
            </a:r>
          </a:p>
          <a:p>
            <a:r>
              <a:rPr lang="ru-RU" dirty="0" smtClean="0"/>
              <a:t>трансляция (использование) приобретенных знаний и опыта;</a:t>
            </a:r>
          </a:p>
          <a:p>
            <a:r>
              <a:rPr lang="ru-RU" dirty="0" smtClean="0"/>
              <a:t>укрепление и развитие социальных связей;</a:t>
            </a:r>
          </a:p>
          <a:p>
            <a:r>
              <a:rPr lang="ru-RU" dirty="0" smtClean="0"/>
              <a:t>формирование ответственности за себя, других, за свое и общее дело;</a:t>
            </a:r>
          </a:p>
          <a:p>
            <a:r>
              <a:rPr lang="ru-RU" dirty="0" smtClean="0"/>
              <a:t>компетенции, связанные с проектной деятельностью (возникновение замысла, оформление в проект, его реализация, вовлечение в его реализацию других, продвижение этих проектов);</a:t>
            </a:r>
          </a:p>
          <a:p>
            <a:r>
              <a:rPr lang="ru-RU" dirty="0" smtClean="0"/>
              <a:t> ощущение удовлетворенности от своего участия в работе лагеря и от достигнутых результатов, так и от последействий участия в профильной смене.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Основные показатели: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отзывы детей;</a:t>
            </a:r>
          </a:p>
          <a:p>
            <a:r>
              <a:rPr lang="ru-RU" dirty="0" smtClean="0"/>
              <a:t>количество и качество реализованных проектов;</a:t>
            </a:r>
          </a:p>
          <a:p>
            <a:r>
              <a:rPr lang="ru-RU" dirty="0" smtClean="0"/>
              <a:t>успешность конкретного ребенка в росте по данному профилю;</a:t>
            </a:r>
          </a:p>
          <a:p>
            <a:r>
              <a:rPr lang="ru-RU" dirty="0" smtClean="0"/>
              <a:t>заинтересованность инвесторов в финансировании.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467600" cy="80803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Актуальные проблемы: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None/>
            </a:pPr>
            <a:r>
              <a:rPr lang="ru-RU" dirty="0" smtClean="0"/>
              <a:t>1.Низкое качество содержания программ летнего отдыха и оздоровления детей. Их несоответствие интересам заказчиков, в первую очередь, родителей и государства.</a:t>
            </a:r>
          </a:p>
          <a:p>
            <a:pPr algn="just">
              <a:buNone/>
            </a:pPr>
            <a:r>
              <a:rPr lang="ru-RU" dirty="0" smtClean="0"/>
              <a:t>2.Низкий уровень доступности качественных программ, в том числе для социально незащищенных детей и детей в семьях с невысоким уровнем дохода.</a:t>
            </a:r>
          </a:p>
          <a:p>
            <a:pPr algn="just">
              <a:buNone/>
            </a:pPr>
            <a:r>
              <a:rPr lang="ru-RU" dirty="0" smtClean="0"/>
              <a:t>3.Неразвитость инфраструктуры, низкое качество условий, в которых реализуются программы, недофинансированность системы отдыха и оздоровления детей.</a:t>
            </a:r>
          </a:p>
          <a:p>
            <a:pPr algn="just">
              <a:buNone/>
            </a:pPr>
            <a:r>
              <a:rPr lang="ru-RU" dirty="0" smtClean="0"/>
              <a:t>4.Отсутствие образовательной и воспитательной идеологии, а соответственно и технологий организации летнего отдыха и оздоровления детей, неэффективное использование каникулярного времени в целях развития ребенка.</a:t>
            </a:r>
          </a:p>
          <a:p>
            <a:pPr algn="just">
              <a:buNone/>
            </a:pPr>
            <a:r>
              <a:rPr lang="ru-RU" dirty="0" smtClean="0"/>
              <a:t>5.Отсутствие вариативности программ летнего отдыха и оздоровления детей. </a:t>
            </a:r>
          </a:p>
          <a:p>
            <a:pPr algn="just">
              <a:buNone/>
            </a:pPr>
            <a:r>
              <a:rPr lang="ru-RU" dirty="0" smtClean="0"/>
              <a:t>6.Низкое качество  управления реализацией  программ летнего отдыха и оздоровления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141763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ea typeface="Calibri"/>
              </a:rPr>
              <a:t>Низкое качество содержания программ летнего отдыха и оздоровления детей. Их несоответствие интересам заказчиков, в первую очередь, родителей и государств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ru-RU" u="sng" dirty="0" smtClean="0"/>
              <a:t>Интересы родителей: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«познавательной»;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«активной и насыщенной»;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«оздоровительной»;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«весёлой и интересной»</a:t>
            </a:r>
          </a:p>
          <a:p>
            <a:pPr>
              <a:buNone/>
            </a:pPr>
            <a:r>
              <a:rPr lang="ru-RU" u="sng" dirty="0" smtClean="0"/>
              <a:t>Должна способствовать: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«раскрытию индивидуальных способностей ребёнка»;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«развитию творческих способностей»;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«развитию коммуникативных навыков».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Что может способствовать повышению качества программ?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7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переход на профильно-тематические программы;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разделение программ по возрастным категориям;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комплексная подготовка вожатых и руководителей профильно-тематических программ;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разработка программ творческим коллективом (совместно с вожатыми);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выстраивание программы с учетом возможных рисков;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активное использование современных игровых, обучающих технологий;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включение образовательного компонента;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последействие программы.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>Низкий уровень доступности качественных программ, в том числе для социально незащищенных детей и детей в семьях с невысоким уровнем дохода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873752"/>
          </a:xfrm>
        </p:spPr>
        <p:txBody>
          <a:bodyPr/>
          <a:lstStyle/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ru-RU" b="1" u="sng" dirty="0" smtClean="0"/>
              <a:t>Альтернативы: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организация занятости детей на дворовых площадках;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организация досуга и занятости детей при организациях;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организация летних школ, летних смен через грантовую поддержку.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371600"/>
          </a:xfrm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solidFill>
                  <a:schemeClr val="tx1"/>
                </a:solidFill>
                <a:ea typeface="Calibri"/>
              </a:rPr>
              <a:t>Отсутствие образовательной и воспитательной идеологии, а соответственно, и технологий организации летнего отдыха и оздоровления детей, неэффективное использование каникулярного времени в целях развития ребенка.</a:t>
            </a:r>
            <a:endParaRPr lang="ru-RU" sz="17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077200" cy="47213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области управления и администрирования :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определение концепции развития учреждения;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научно-методическое сопровождение;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участие в методических, образовательных конкурсах;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изучение международного опыта организации летнего отдыха;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система постоянного обучения педагогических и управленческих кадров;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создание вариативности профильных, тематических программ, а также использование различныз видов программ.</a:t>
            </a:r>
          </a:p>
          <a:p>
            <a:pPr>
              <a:buFont typeface="Courier New" pitchFamily="49" charset="0"/>
              <a:buChar char="o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Отсутствие вариативности программ летнего отдыха и оздоровления детей.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Виды программ:</a:t>
            </a:r>
          </a:p>
          <a:p>
            <a:pPr lvl="0"/>
            <a:r>
              <a:rPr lang="ru-RU" i="1" dirty="0" smtClean="0"/>
              <a:t>Программа летней школы</a:t>
            </a:r>
            <a:r>
              <a:rPr lang="ru-RU" dirty="0" smtClean="0"/>
              <a:t> (учебный лагерь или лагерь обучения актива общественной организации, спортивный лагерь).</a:t>
            </a:r>
          </a:p>
          <a:p>
            <a:pPr lvl="0"/>
            <a:r>
              <a:rPr lang="ru-RU" i="1" dirty="0" smtClean="0"/>
              <a:t>Программа оздоровления</a:t>
            </a:r>
            <a:r>
              <a:rPr lang="ru-RU" dirty="0" smtClean="0"/>
              <a:t> (оздоровительный лагерь, санаторно-профилактический лагерь.).</a:t>
            </a:r>
          </a:p>
          <a:p>
            <a:pPr lvl="0"/>
            <a:r>
              <a:rPr lang="ru-RU" i="1" dirty="0" smtClean="0"/>
              <a:t>Программа летней дачи</a:t>
            </a:r>
            <a:r>
              <a:rPr lang="ru-RU" dirty="0" smtClean="0"/>
              <a:t> (интеллектуальный лагерь).</a:t>
            </a:r>
          </a:p>
          <a:p>
            <a:pPr lvl="0"/>
            <a:r>
              <a:rPr lang="ru-RU" i="1" dirty="0" smtClean="0"/>
              <a:t>Программа погружения в культуру</a:t>
            </a:r>
            <a:r>
              <a:rPr lang="ru-RU" dirty="0" smtClean="0"/>
              <a:t> (этнокультурный, лингвистический, военно-патриотический лагерь, игра-эпопея).</a:t>
            </a:r>
          </a:p>
          <a:p>
            <a:pPr lvl="0"/>
            <a:r>
              <a:rPr lang="ru-RU" i="1" dirty="0" smtClean="0"/>
              <a:t>Программа летней экспедиции</a:t>
            </a:r>
            <a:r>
              <a:rPr lang="ru-RU" dirty="0" smtClean="0"/>
              <a:t> (исследовательский лагерь, археологический или эколого-биологический,</a:t>
            </a:r>
            <a:r>
              <a:rPr lang="ru-RU" b="1" dirty="0" smtClean="0"/>
              <a:t> </a:t>
            </a:r>
            <a:r>
              <a:rPr lang="ru-RU" dirty="0" smtClean="0"/>
              <a:t>туристический лагерь, туристско-краеведческие походы, экспедиции).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467600" cy="5788152"/>
          </a:xfrm>
        </p:spPr>
        <p:txBody>
          <a:bodyPr/>
          <a:lstStyle/>
          <a:p>
            <a:pPr lvl="0"/>
            <a:r>
              <a:rPr lang="ru-RU" i="1" dirty="0" smtClean="0"/>
              <a:t>Программа летнего детско-взрослого производства</a:t>
            </a:r>
            <a:r>
              <a:rPr lang="ru-RU" dirty="0" smtClean="0"/>
              <a:t> (трудовой лагерь).</a:t>
            </a:r>
          </a:p>
          <a:p>
            <a:pPr lvl="0"/>
            <a:r>
              <a:rPr lang="ru-RU" i="1" dirty="0" smtClean="0"/>
              <a:t>Программа социальных акций</a:t>
            </a:r>
            <a:r>
              <a:rPr lang="ru-RU" dirty="0" smtClean="0"/>
              <a:t> (лагерь добровольцев, волонтерский лагерь).</a:t>
            </a:r>
          </a:p>
          <a:p>
            <a:pPr lvl="0"/>
            <a:r>
              <a:rPr lang="ru-RU" i="1" dirty="0" smtClean="0"/>
              <a:t>Программа летнего форума</a:t>
            </a:r>
            <a:r>
              <a:rPr lang="ru-RU" dirty="0" smtClean="0"/>
              <a:t> (комплекс дискуссий, направленных на обсуждение актуальной проблемы или (и) проблем).</a:t>
            </a:r>
          </a:p>
          <a:p>
            <a:pPr lvl="0"/>
            <a:r>
              <a:rPr lang="ru-RU" i="1" dirty="0" smtClean="0"/>
              <a:t>Программа фестиваля, конкурса, олимпиады</a:t>
            </a:r>
            <a:r>
              <a:rPr lang="ru-RU" dirty="0" smtClean="0"/>
              <a:t> (лагерь детских коллективов).</a:t>
            </a:r>
          </a:p>
          <a:p>
            <a:pPr lvl="0"/>
            <a:r>
              <a:rPr lang="ru-RU" i="1" dirty="0" smtClean="0"/>
              <a:t>Программа семейного отдыха и оздоровления</a:t>
            </a:r>
            <a:r>
              <a:rPr lang="ru-RU" dirty="0" smtClean="0"/>
              <a:t> (лагерь сотворчества родителей, детей и педагогов, православный лагерь).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Направленность программ: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технические;</a:t>
            </a:r>
          </a:p>
          <a:p>
            <a:r>
              <a:rPr lang="ru-RU" dirty="0" smtClean="0"/>
              <a:t>естественнонаучные;</a:t>
            </a:r>
          </a:p>
          <a:p>
            <a:r>
              <a:rPr lang="ru-RU" dirty="0" smtClean="0"/>
              <a:t>социально-педагогические;</a:t>
            </a:r>
          </a:p>
          <a:p>
            <a:r>
              <a:rPr lang="ru-RU" dirty="0" smtClean="0"/>
              <a:t>художественно-эстетические;</a:t>
            </a:r>
          </a:p>
          <a:p>
            <a:r>
              <a:rPr lang="ru-RU" dirty="0" smtClean="0"/>
              <a:t>спортивно-оздоровительные;</a:t>
            </a:r>
          </a:p>
          <a:p>
            <a:r>
              <a:rPr lang="ru-RU" dirty="0" smtClean="0"/>
              <a:t>туристко-краеведческие 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205</TotalTime>
  <Words>692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«Комплексный подход к организации летнего отдыха детей.  Опыт Ханты-Мансийского автономного округа-Югры». </vt:lpstr>
      <vt:lpstr>Актуальные проблемы:</vt:lpstr>
      <vt:lpstr>Низкое качество содержания программ летнего отдыха и оздоровления детей. Их несоответствие интересам заказчиков, в первую очередь, родителей и государств</vt:lpstr>
      <vt:lpstr>Что может способствовать повышению качества программ?</vt:lpstr>
      <vt:lpstr>Низкий уровень доступности качественных программ, в том числе для социально незащищенных детей и детей в семьях с невысоким уровнем дохода</vt:lpstr>
      <vt:lpstr>Отсутствие образовательной и воспитательной идеологии, а соответственно, и технологий организации летнего отдыха и оздоровления детей, неэффективное использование каникулярного времени в целях развития ребенка.</vt:lpstr>
      <vt:lpstr>Отсутствие вариативности программ летнего отдыха и оздоровления детей.</vt:lpstr>
      <vt:lpstr>Презентация PowerPoint</vt:lpstr>
      <vt:lpstr>Направленность программ:</vt:lpstr>
      <vt:lpstr>Критерии эффективности профильных лагерей </vt:lpstr>
      <vt:lpstr>Показатели эффективности профильных лагерей </vt:lpstr>
      <vt:lpstr>Основные показатели: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«Комплексный подход к организации летнего отдыха детей.  Опыт регионов России». </dc:title>
  <dc:creator>User</dc:creator>
  <cp:lastModifiedBy>Лера</cp:lastModifiedBy>
  <cp:revision>31</cp:revision>
  <dcterms:created xsi:type="dcterms:W3CDTF">2006-08-16T00:00:00Z</dcterms:created>
  <dcterms:modified xsi:type="dcterms:W3CDTF">2023-06-27T06:50:45Z</dcterms:modified>
</cp:coreProperties>
</file>