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84" r:id="rId3"/>
    <p:sldId id="263" r:id="rId4"/>
    <p:sldId id="262" r:id="rId5"/>
    <p:sldId id="260" r:id="rId6"/>
    <p:sldId id="264" r:id="rId7"/>
    <p:sldId id="265" r:id="rId8"/>
    <p:sldId id="267" r:id="rId9"/>
    <p:sldId id="268" r:id="rId10"/>
    <p:sldId id="269" r:id="rId11"/>
    <p:sldId id="270" r:id="rId12"/>
    <p:sldId id="277" r:id="rId13"/>
    <p:sldId id="280" r:id="rId14"/>
    <p:sldId id="273" r:id="rId15"/>
    <p:sldId id="275" r:id="rId16"/>
    <p:sldId id="271" r:id="rId17"/>
    <p:sldId id="278" r:id="rId18"/>
    <p:sldId id="279" r:id="rId19"/>
    <p:sldId id="272" r:id="rId20"/>
    <p:sldId id="276" r:id="rId21"/>
    <p:sldId id="281" r:id="rId22"/>
    <p:sldId id="282" r:id="rId23"/>
    <p:sldId id="283" r:id="rId24"/>
  </p:sldIdLst>
  <p:sldSz cx="9144000" cy="6858000" type="screen4x3"/>
  <p:notesSz cx="6858000" cy="9144000"/>
  <p:custDataLst>
    <p:tags r:id="rId2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74A"/>
    <a:srgbClr val="3399FF"/>
    <a:srgbClr val="666699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84583" autoAdjust="0"/>
  </p:normalViewPr>
  <p:slideViewPr>
    <p:cSldViewPr>
      <p:cViewPr>
        <p:scale>
          <a:sx n="101" d="100"/>
          <a:sy n="101" d="100"/>
        </p:scale>
        <p:origin x="-119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dirty="0" smtClean="0"/>
              <a:t>Бесплатно и без регистрации.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13384" y="0"/>
            <a:ext cx="6517232" cy="1368152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</a:t>
            </a:r>
            <a:r>
              <a:rPr lang="en-US" dirty="0" smtClean="0"/>
              <a:t> </a:t>
            </a:r>
            <a:r>
              <a:rPr lang="ru-RU" dirty="0" smtClean="0"/>
              <a:t>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2483768" y="45855"/>
            <a:ext cx="6480720" cy="13366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9" name="Текст 2"/>
          <p:cNvSpPr>
            <a:spLocks noGrp="1"/>
          </p:cNvSpPr>
          <p:nvPr>
            <p:ph idx="1"/>
          </p:nvPr>
        </p:nvSpPr>
        <p:spPr>
          <a:xfrm>
            <a:off x="251520" y="1988840"/>
            <a:ext cx="864096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45855"/>
            <a:ext cx="6480720" cy="13366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88840"/>
            <a:ext cx="864096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13384" y="0"/>
            <a:ext cx="7075040" cy="2564904"/>
          </a:xfrm>
        </p:spPr>
        <p:txBody>
          <a:bodyPr>
            <a:noAutofit/>
          </a:bodyPr>
          <a:lstStyle/>
          <a:p>
            <a:r>
              <a:rPr lang="ru-RU" sz="4800" dirty="0" smtClean="0"/>
              <a:t>Словесные и  логические</a:t>
            </a:r>
            <a:br>
              <a:rPr lang="ru-RU" sz="4800" dirty="0" smtClean="0"/>
            </a:br>
            <a:r>
              <a:rPr lang="ru-RU" sz="4800" dirty="0" smtClean="0"/>
              <a:t>головоломки.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Создание </a:t>
            </a:r>
            <a:r>
              <a:rPr lang="ru-RU" dirty="0" err="1" smtClean="0"/>
              <a:t>танграма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Нужно</a:t>
            </a:r>
          </a:p>
          <a:p>
            <a:pPr marL="0" indent="0">
              <a:buNone/>
            </a:pPr>
            <a:r>
              <a:rPr lang="ru-RU" dirty="0"/>
              <a:t>р</a:t>
            </a:r>
            <a:r>
              <a:rPr lang="ru-RU" dirty="0" smtClean="0"/>
              <a:t>азрезать</a:t>
            </a:r>
          </a:p>
          <a:p>
            <a:pPr marL="0" indent="0">
              <a:buNone/>
            </a:pPr>
            <a:r>
              <a:rPr lang="ru-RU" dirty="0"/>
              <a:t>к</a:t>
            </a:r>
            <a:r>
              <a:rPr lang="ru-RU" dirty="0" smtClean="0"/>
              <a:t>вадрат на</a:t>
            </a:r>
          </a:p>
          <a:p>
            <a:pPr marL="0" indent="0">
              <a:buNone/>
            </a:pPr>
            <a:r>
              <a:rPr lang="ru-RU" dirty="0" smtClean="0"/>
              <a:t>7 частей.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2000250"/>
            <a:ext cx="4741118" cy="4093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6218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Такие фигурки можно создать.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24" y="3068960"/>
            <a:ext cx="5258519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5024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effectLst/>
              </a:rPr>
              <a:t>Парадоксы </a:t>
            </a:r>
            <a:r>
              <a:rPr lang="ru-RU" b="1" dirty="0" err="1">
                <a:effectLst/>
              </a:rPr>
              <a:t>Танграм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Парадокс </a:t>
            </a:r>
            <a:r>
              <a:rPr lang="ru-RU" sz="2400" dirty="0" err="1"/>
              <a:t>танграма</a:t>
            </a:r>
            <a:r>
              <a:rPr lang="ru-RU" sz="2400" dirty="0"/>
              <a:t> заключается в следующем: каждый раз полностью используя весь набор, можно сложить две фигуры, одна из которых будет подмножеством </a:t>
            </a:r>
            <a:r>
              <a:rPr lang="ru-RU" sz="2400" dirty="0" smtClean="0"/>
              <a:t>другой: </a:t>
            </a:r>
            <a:r>
              <a:rPr lang="ru-RU" sz="2400" dirty="0"/>
              <a:t>две похожие фигуры изображают монахов, но у одной из них при этом есть нога, а у другой фигуры её </a:t>
            </a:r>
            <a:r>
              <a:rPr lang="ru-RU" sz="2400" dirty="0" smtClean="0"/>
              <a:t>нет.                 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933056"/>
            <a:ext cx="1285875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816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Логические игры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Ребус</a:t>
            </a:r>
          </a:p>
          <a:p>
            <a:r>
              <a:rPr lang="ru-RU" dirty="0" err="1" smtClean="0"/>
              <a:t>Метаграмма</a:t>
            </a:r>
            <a:r>
              <a:rPr lang="ru-RU" dirty="0" smtClean="0"/>
              <a:t> </a:t>
            </a:r>
            <a:endParaRPr lang="ru-RU" dirty="0"/>
          </a:p>
          <a:p>
            <a:r>
              <a:rPr lang="ru-RU" dirty="0" smtClean="0"/>
              <a:t>Анаграмма</a:t>
            </a:r>
          </a:p>
          <a:p>
            <a:r>
              <a:rPr lang="ru-RU" dirty="0" err="1" smtClean="0"/>
              <a:t>Криптомма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2958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Ребус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   Что </a:t>
            </a:r>
            <a:r>
              <a:rPr lang="ru-RU" b="1" dirty="0"/>
              <a:t>такое ребус?</a:t>
            </a:r>
          </a:p>
          <a:p>
            <a:pPr marL="0" indent="0">
              <a:buNone/>
            </a:pPr>
            <a:r>
              <a:rPr lang="ru-RU" dirty="0"/>
              <a:t>Ребус – это занимательная головоломка, шифровка одного или нескольких слов с помощью иллюстраций, букв, цифр и символов. Разгадать ребус – значит расшифровать слово, словосочетание или целую фразу, задуманную автором.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9215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Ребус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Ребусы читаются слева направо, в отдельных случаях – сверху вниз. Могут быть исключения, о которых составители задания могут сообщить текстом или стрелками.</a:t>
            </a:r>
          </a:p>
          <a:p>
            <a:r>
              <a:rPr lang="ru-RU" sz="1800" dirty="0"/>
              <a:t>Знаки препинания и пробелы не учитываются. Это правило актуально для больших и сложных ребусов, в которых зашифровано длинное слово или целая фраза.</a:t>
            </a:r>
          </a:p>
          <a:p>
            <a:r>
              <a:rPr lang="ru-RU" sz="1800" dirty="0"/>
              <a:t>Любая картинка или символ в шифровке имеют значение. Ни одна запятая или изображение не даётся в ребусе просто так. Картинка и символ могут обозначать слово целиком либо часть слова в зависимости от других условий ребуса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Одна </a:t>
            </a:r>
            <a:r>
              <a:rPr lang="ru-RU" sz="1800" dirty="0"/>
              <a:t>из самых сложных задач в ребусе – понять, «что хотел сказать автор?». Иными словами, правильно интерпретировать картинку. На рисунке вы можете «видеть» собаку, но автор мог загадать слово «пёс» или вообще «</a:t>
            </a:r>
            <a:r>
              <a:rPr lang="ru-RU" sz="1800" dirty="0" err="1"/>
              <a:t>Хатико</a:t>
            </a:r>
            <a:r>
              <a:rPr lang="ru-RU" sz="1800" dirty="0"/>
              <a:t>». Мальчик со светлыми волосами может быть словом «мальчик» или словом «блондин</a:t>
            </a:r>
            <a:r>
              <a:rPr lang="ru-RU" sz="1800" dirty="0" smtClean="0"/>
              <a:t>».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39562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Ребус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81" y="2132857"/>
            <a:ext cx="6313651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8426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Ребус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Отгадай!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    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              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лимон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916832"/>
            <a:ext cx="4896543" cy="3202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648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Ребусы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        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линейка </a:t>
            </a:r>
            <a:r>
              <a:rPr lang="ru-RU" dirty="0" smtClean="0"/>
              <a:t>  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060848"/>
            <a:ext cx="5112567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7910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МЕТАГРАММА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dirty="0" smtClean="0"/>
              <a:t>А </a:t>
            </a:r>
            <a:r>
              <a:rPr lang="ru-RU" dirty="0"/>
              <a:t>что такое </a:t>
            </a:r>
            <a:r>
              <a:rPr lang="ru-RU" dirty="0" err="1"/>
              <a:t>метаграмма</a:t>
            </a:r>
            <a:r>
              <a:rPr lang="ru-RU" dirty="0"/>
              <a:t>? Это головоломка, в которой если заменить одну букву, то получится другое слово. Придумайте </a:t>
            </a:r>
            <a:r>
              <a:rPr lang="ru-RU" dirty="0" err="1"/>
              <a:t>метаграмму</a:t>
            </a:r>
            <a:r>
              <a:rPr lang="ru-RU" dirty="0"/>
              <a:t> к слову РОЗА (рога, коза, рота, поза), к слову ТОЧКА (кочка, мочка, тоска, дочка). </a:t>
            </a:r>
            <a:r>
              <a:rPr lang="ru-RU" dirty="0" smtClean="0"/>
              <a:t>А </a:t>
            </a:r>
            <a:r>
              <a:rPr lang="ru-RU" dirty="0"/>
              <a:t>теперь отгадайте </a:t>
            </a:r>
            <a:r>
              <a:rPr lang="ru-RU" dirty="0" err="1"/>
              <a:t>метаграмму</a:t>
            </a:r>
            <a:r>
              <a:rPr lang="ru-RU" dirty="0"/>
              <a:t>: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С буквой «В» - людей </a:t>
            </a:r>
            <a:r>
              <a:rPr lang="ru-RU" dirty="0" smtClean="0"/>
              <a:t>лечу</a:t>
            </a:r>
          </a:p>
          <a:p>
            <a:pPr marL="0" indent="0">
              <a:buNone/>
            </a:pPr>
            <a:r>
              <a:rPr lang="ru-RU" dirty="0" smtClean="0"/>
              <a:t>      С буквой «Г» - к весне лечу.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       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(Врач-грач)</a:t>
            </a:r>
          </a:p>
          <a:p>
            <a:endParaRPr lang="ru-RU" dirty="0"/>
          </a:p>
          <a:p>
            <a:r>
              <a:rPr lang="ru-RU" dirty="0"/>
              <a:t>С буквой «Т» его все знают </a:t>
            </a:r>
            <a:r>
              <a:rPr lang="ru-RU" dirty="0" smtClean="0"/>
              <a:t>– </a:t>
            </a:r>
          </a:p>
          <a:p>
            <a:pPr marL="0" indent="0">
              <a:buNone/>
            </a:pPr>
            <a:r>
              <a:rPr lang="ru-RU" dirty="0" smtClean="0"/>
              <a:t>      Он с собой весну несет;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</a:t>
            </a:r>
            <a:r>
              <a:rPr lang="ru-RU" dirty="0"/>
              <a:t>С буквой «Ш» всегда </a:t>
            </a:r>
            <a:r>
              <a:rPr lang="ru-RU" dirty="0" smtClean="0"/>
              <a:t>играют,</a:t>
            </a:r>
          </a:p>
          <a:p>
            <a:pPr marL="0" indent="0">
              <a:buNone/>
            </a:pPr>
            <a:r>
              <a:rPr lang="ru-RU" dirty="0" smtClean="0"/>
              <a:t>      Коль в строю отряд идет.         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                                                    (Март-марш) </a:t>
            </a:r>
          </a:p>
          <a:p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671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3280" y="116632"/>
            <a:ext cx="6480720" cy="1336698"/>
          </a:xfrm>
        </p:spPr>
        <p:txBody>
          <a:bodyPr>
            <a:normAutofit fontScale="90000"/>
          </a:bodyPr>
          <a:lstStyle/>
          <a:p>
            <a:r>
              <a:rPr lang="ru-RU" sz="2000" dirty="0">
                <a:effectLst/>
              </a:rPr>
              <a:t>Муниципальное </a:t>
            </a:r>
            <a:r>
              <a:rPr lang="ru-RU" sz="2000" dirty="0" smtClean="0">
                <a:effectLst/>
              </a:rPr>
              <a:t>автономное</a:t>
            </a:r>
            <a:r>
              <a:rPr lang="ru-RU" sz="2000" dirty="0" smtClean="0">
                <a:effectLst/>
              </a:rPr>
              <a:t>  </a:t>
            </a:r>
            <a:r>
              <a:rPr lang="ru-RU" sz="2000" dirty="0">
                <a:effectLst/>
              </a:rPr>
              <a:t>учреждение дополнительного </a:t>
            </a:r>
            <a:r>
              <a:rPr lang="ru-RU" sz="2000" dirty="0" smtClean="0">
                <a:effectLst/>
              </a:rPr>
              <a:t>образования «Дом </a:t>
            </a:r>
            <a:r>
              <a:rPr lang="ru-RU" sz="2000" dirty="0">
                <a:effectLst/>
              </a:rPr>
              <a:t>детского творчества»</a:t>
            </a:r>
            <a:br>
              <a:rPr lang="ru-RU" sz="2000" dirty="0">
                <a:effectLst/>
              </a:rPr>
            </a:br>
            <a:r>
              <a:rPr lang="ru-RU" sz="2000" dirty="0">
                <a:effectLst/>
              </a:rPr>
              <a:t>города Курчатова</a:t>
            </a:r>
            <a:br>
              <a:rPr lang="ru-RU" sz="2000" dirty="0">
                <a:effectLst/>
              </a:rPr>
            </a:br>
            <a:r>
              <a:rPr lang="ru-RU" sz="2000" dirty="0">
                <a:effectLst/>
              </a:rPr>
              <a:t>Курской области</a:t>
            </a:r>
            <a:br>
              <a:rPr lang="ru-RU" sz="2000" dirty="0">
                <a:effectLst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/>
              <a:t>З</a:t>
            </a:r>
            <a:r>
              <a:rPr lang="ru-RU" b="1" dirty="0" smtClean="0"/>
              <a:t>анятие </a:t>
            </a:r>
          </a:p>
          <a:p>
            <a:pPr marL="0" indent="0" algn="ctr">
              <a:buNone/>
            </a:pPr>
            <a:r>
              <a:rPr lang="ru-RU" b="1" dirty="0" smtClean="0"/>
              <a:t>«Словесные и  логические головоломки»</a:t>
            </a:r>
            <a:endParaRPr lang="ru-RU" dirty="0"/>
          </a:p>
          <a:p>
            <a:pPr marL="0" indent="0" algn="ctr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ru-RU" sz="2800" dirty="0" smtClean="0"/>
              <a:t>                                        </a:t>
            </a:r>
            <a:r>
              <a:rPr lang="ru-RU" sz="1900" dirty="0" smtClean="0"/>
              <a:t>Автор</a:t>
            </a:r>
            <a:r>
              <a:rPr lang="ru-RU" sz="2800" dirty="0"/>
              <a:t>: </a:t>
            </a:r>
            <a:r>
              <a:rPr lang="ru-RU" sz="2800" dirty="0" err="1"/>
              <a:t>Онилова</a:t>
            </a:r>
            <a:r>
              <a:rPr lang="ru-RU" sz="2800" dirty="0"/>
              <a:t> Наталия Сергеевна</a:t>
            </a:r>
          </a:p>
          <a:p>
            <a:pPr marL="0" indent="0">
              <a:buNone/>
            </a:pPr>
            <a:r>
              <a:rPr lang="ru-RU" sz="2000" dirty="0" smtClean="0"/>
              <a:t>                                                                         педагог дополнительного образования</a:t>
            </a:r>
          </a:p>
          <a:p>
            <a:pPr marL="0" indent="0">
              <a:buNone/>
            </a:pPr>
            <a:r>
              <a:rPr lang="ru-RU" sz="2000" dirty="0" smtClean="0"/>
              <a:t>                                                                         </a:t>
            </a:r>
            <a:r>
              <a:rPr lang="ru-RU" sz="2000" dirty="0" smtClean="0"/>
              <a:t>МАУДО </a:t>
            </a:r>
            <a:r>
              <a:rPr lang="ru-RU" sz="2000" dirty="0" smtClean="0"/>
              <a:t>«ДДТ»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7362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АНАГРАММА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800" dirty="0" smtClean="0"/>
              <a:t>Что такое анаграмма? Это головоломка, в которой путем перестановки букв в слове, образуется другое слово.</a:t>
            </a:r>
          </a:p>
          <a:p>
            <a:r>
              <a:rPr lang="ru-RU" sz="2800" dirty="0" smtClean="0"/>
              <a:t>Придумайте </a:t>
            </a:r>
            <a:r>
              <a:rPr lang="ru-RU" sz="2800" dirty="0"/>
              <a:t>анаграмму к слову СТУК (куст), КОТ (ток), НАВЕС (весна). </a:t>
            </a:r>
          </a:p>
          <a:p>
            <a:r>
              <a:rPr lang="ru-RU" sz="2800" dirty="0"/>
              <a:t>Отгадайте анаграмму:  </a:t>
            </a:r>
          </a:p>
          <a:p>
            <a:pPr marL="0" indent="0">
              <a:buNone/>
            </a:pPr>
            <a:r>
              <a:rPr lang="ru-RU" sz="2800" dirty="0" smtClean="0"/>
              <a:t> Я </a:t>
            </a:r>
            <a:r>
              <a:rPr lang="ru-RU" sz="2800" dirty="0"/>
              <a:t>— дикий родственник свиньи. </a:t>
            </a:r>
          </a:p>
          <a:p>
            <a:pPr marL="0" indent="0">
              <a:buNone/>
            </a:pPr>
            <a:r>
              <a:rPr lang="ru-RU" sz="2800" dirty="0" smtClean="0"/>
              <a:t> Но </a:t>
            </a:r>
            <a:r>
              <a:rPr lang="ru-RU" sz="2800" dirty="0"/>
              <a:t>букв порядок измени – </a:t>
            </a:r>
          </a:p>
          <a:p>
            <a:pPr marL="0" indent="0">
              <a:buNone/>
            </a:pPr>
            <a:r>
              <a:rPr lang="ru-RU" sz="2800" dirty="0" smtClean="0"/>
              <a:t> И </a:t>
            </a:r>
            <a:r>
              <a:rPr lang="ru-RU" sz="2800" dirty="0"/>
              <a:t>превращусь в стеклянный склад, </a:t>
            </a:r>
          </a:p>
          <a:p>
            <a:pPr marL="0" indent="0">
              <a:buNone/>
            </a:pPr>
            <a:r>
              <a:rPr lang="ru-RU" sz="2800" dirty="0" smtClean="0"/>
              <a:t> В </a:t>
            </a:r>
            <a:r>
              <a:rPr lang="ru-RU" sz="2800" dirty="0"/>
              <a:t>котором прячется салат</a:t>
            </a:r>
            <a:r>
              <a:rPr lang="ru-RU" sz="2800" dirty="0" smtClean="0"/>
              <a:t>.</a:t>
            </a:r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                                                               </a:t>
            </a:r>
            <a:r>
              <a:rPr lang="ru-RU" sz="2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(КАБАН — БАНКА)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7778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Криптограмма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Это шифрованное сообщение.</a:t>
            </a:r>
          </a:p>
          <a:p>
            <a:pPr marL="0" indent="0">
              <a:buNone/>
            </a:pPr>
            <a:r>
              <a:rPr lang="ru-RU" dirty="0"/>
              <a:t>Ключ: </a:t>
            </a:r>
          </a:p>
          <a:p>
            <a:pPr marL="0" indent="0">
              <a:buNone/>
            </a:pPr>
            <a:r>
              <a:rPr lang="ru-RU" dirty="0" smtClean="0"/>
              <a:t>Расшифруйте!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                 </a:t>
            </a:r>
            <a:r>
              <a:rPr lang="ru-RU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метаграмма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smtClean="0"/>
              <a:t>          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 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анаграмма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687490"/>
            <a:ext cx="6408712" cy="813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501008"/>
            <a:ext cx="7163420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437112"/>
            <a:ext cx="6227316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1258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Сегодня мы с вами вспомнили некоторые виды </a:t>
            </a:r>
            <a:r>
              <a:rPr lang="ru-RU" dirty="0" smtClean="0"/>
              <a:t>логических игр, выполнили </a:t>
            </a:r>
            <a:r>
              <a:rPr lang="ru-RU" dirty="0"/>
              <a:t>упражнения на развитие памяти, внимания и логического мышления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4359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4800" dirty="0" smtClean="0"/>
              <a:t>СПАСИБО ЗА</a:t>
            </a:r>
          </a:p>
          <a:p>
            <a:pPr marL="0" indent="0" algn="ctr">
              <a:buNone/>
            </a:pPr>
            <a:r>
              <a:rPr lang="ru-RU" sz="4800" dirty="0" smtClean="0"/>
              <a:t>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5679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 узнаем</a:t>
            </a:r>
            <a:endParaRPr lang="ru-RU" dirty="0"/>
          </a:p>
        </p:txBody>
      </p:sp>
      <p:sp>
        <p:nvSpPr>
          <p:cNvPr id="24" name="Line 253"/>
          <p:cNvSpPr>
            <a:spLocks noChangeShapeType="1"/>
          </p:cNvSpPr>
          <p:nvPr/>
        </p:nvSpPr>
        <p:spPr bwMode="gray">
          <a:xfrm>
            <a:off x="2661111" y="5277937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" name="Rectangle 254"/>
          <p:cNvSpPr>
            <a:spLocks noChangeArrowheads="1"/>
          </p:cNvSpPr>
          <p:nvPr/>
        </p:nvSpPr>
        <p:spPr bwMode="gray">
          <a:xfrm rot="3419336">
            <a:off x="2376948" y="4701675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6" name="Text Box 255"/>
          <p:cNvSpPr txBox="1">
            <a:spLocks noChangeArrowheads="1"/>
          </p:cNvSpPr>
          <p:nvPr/>
        </p:nvSpPr>
        <p:spPr bwMode="gray">
          <a:xfrm>
            <a:off x="2432511" y="474453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4</a:t>
            </a:r>
          </a:p>
        </p:txBody>
      </p:sp>
      <p:sp>
        <p:nvSpPr>
          <p:cNvPr id="27" name="Line 256"/>
          <p:cNvSpPr>
            <a:spLocks noChangeShapeType="1"/>
          </p:cNvSpPr>
          <p:nvPr/>
        </p:nvSpPr>
        <p:spPr bwMode="gray">
          <a:xfrm>
            <a:off x="2661111" y="2763337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ectangle 257"/>
          <p:cNvSpPr>
            <a:spLocks noChangeArrowheads="1"/>
          </p:cNvSpPr>
          <p:nvPr/>
        </p:nvSpPr>
        <p:spPr bwMode="gray">
          <a:xfrm rot="3419336">
            <a:off x="2304940" y="2187075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rgbClr val="FF0000"/>
              </a:solidFill>
            </a:endParaRPr>
          </a:p>
        </p:txBody>
      </p:sp>
      <p:sp>
        <p:nvSpPr>
          <p:cNvPr id="29" name="Text Box 258"/>
          <p:cNvSpPr txBox="1">
            <a:spLocks noChangeArrowheads="1"/>
          </p:cNvSpPr>
          <p:nvPr/>
        </p:nvSpPr>
        <p:spPr bwMode="gray">
          <a:xfrm>
            <a:off x="3727911" y="2274387"/>
            <a:ext cx="3487814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Что такое головоломка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2432511" y="222993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31" name="Line 260"/>
          <p:cNvSpPr>
            <a:spLocks noChangeShapeType="1"/>
          </p:cNvSpPr>
          <p:nvPr/>
        </p:nvSpPr>
        <p:spPr bwMode="gray">
          <a:xfrm>
            <a:off x="2661111" y="3601537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Rectangle 261"/>
          <p:cNvSpPr>
            <a:spLocks noChangeArrowheads="1"/>
          </p:cNvSpPr>
          <p:nvPr/>
        </p:nvSpPr>
        <p:spPr bwMode="gray">
          <a:xfrm rot="3419336">
            <a:off x="2376948" y="3025275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3" name="Text Box 262"/>
          <p:cNvSpPr txBox="1">
            <a:spLocks noChangeArrowheads="1"/>
          </p:cNvSpPr>
          <p:nvPr/>
        </p:nvSpPr>
        <p:spPr bwMode="gray">
          <a:xfrm>
            <a:off x="2432511" y="306813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34" name="Line 263"/>
          <p:cNvSpPr>
            <a:spLocks noChangeShapeType="1"/>
          </p:cNvSpPr>
          <p:nvPr/>
        </p:nvSpPr>
        <p:spPr bwMode="gray">
          <a:xfrm>
            <a:off x="2662699" y="4438150"/>
            <a:ext cx="4799012" cy="1587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5" name="Rectangle 264"/>
          <p:cNvSpPr>
            <a:spLocks noChangeArrowheads="1"/>
          </p:cNvSpPr>
          <p:nvPr/>
        </p:nvSpPr>
        <p:spPr bwMode="gray">
          <a:xfrm rot="3419336">
            <a:off x="2376948" y="3863475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6" name="Text Box 265"/>
          <p:cNvSpPr txBox="1">
            <a:spLocks noChangeArrowheads="1"/>
          </p:cNvSpPr>
          <p:nvPr/>
        </p:nvSpPr>
        <p:spPr bwMode="gray">
          <a:xfrm>
            <a:off x="2432511" y="390633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3</a:t>
            </a:r>
          </a:p>
        </p:txBody>
      </p:sp>
      <p:sp>
        <p:nvSpPr>
          <p:cNvPr id="37" name="Line 266"/>
          <p:cNvSpPr>
            <a:spLocks noChangeShapeType="1"/>
          </p:cNvSpPr>
          <p:nvPr/>
        </p:nvSpPr>
        <p:spPr bwMode="gray">
          <a:xfrm>
            <a:off x="2661111" y="6138362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Rectangle 267"/>
          <p:cNvSpPr>
            <a:spLocks noChangeArrowheads="1"/>
          </p:cNvSpPr>
          <p:nvPr/>
        </p:nvSpPr>
        <p:spPr bwMode="ltGray">
          <a:xfrm rot="3419336">
            <a:off x="2376948" y="5562100"/>
            <a:ext cx="479425" cy="520700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9" name="Text Box 268"/>
          <p:cNvSpPr txBox="1">
            <a:spLocks noChangeArrowheads="1"/>
          </p:cNvSpPr>
          <p:nvPr/>
        </p:nvSpPr>
        <p:spPr bwMode="gray">
          <a:xfrm>
            <a:off x="2432511" y="560496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5</a:t>
            </a:r>
          </a:p>
        </p:txBody>
      </p:sp>
      <p:sp>
        <p:nvSpPr>
          <p:cNvPr id="40" name="Text Box 269"/>
          <p:cNvSpPr txBox="1">
            <a:spLocks noChangeArrowheads="1"/>
          </p:cNvSpPr>
          <p:nvPr/>
        </p:nvSpPr>
        <p:spPr bwMode="gray">
          <a:xfrm>
            <a:off x="3727911" y="3136400"/>
            <a:ext cx="2805063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Что такое 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танграм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41" name="Text Box 270"/>
          <p:cNvSpPr txBox="1">
            <a:spLocks noChangeArrowheads="1"/>
          </p:cNvSpPr>
          <p:nvPr/>
        </p:nvSpPr>
        <p:spPr bwMode="gray">
          <a:xfrm>
            <a:off x="3727911" y="3976187"/>
            <a:ext cx="256672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Логические игры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42" name="Text Box 271"/>
          <p:cNvSpPr txBox="1">
            <a:spLocks noChangeArrowheads="1"/>
          </p:cNvSpPr>
          <p:nvPr/>
        </p:nvSpPr>
        <p:spPr bwMode="gray">
          <a:xfrm>
            <a:off x="3727911" y="4817562"/>
            <a:ext cx="1587294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Поиграем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43" name="Text Box 272"/>
          <p:cNvSpPr txBox="1">
            <a:spLocks noChangeArrowheads="1"/>
          </p:cNvSpPr>
          <p:nvPr/>
        </p:nvSpPr>
        <p:spPr bwMode="gray">
          <a:xfrm>
            <a:off x="3727911" y="5668462"/>
            <a:ext cx="998735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Итоги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0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Головоломка – «зарядка</a:t>
            </a:r>
            <a:br>
              <a:rPr lang="ru-RU" dirty="0" smtClean="0"/>
            </a:br>
            <a:r>
              <a:rPr lang="ru-RU" dirty="0" smtClean="0"/>
              <a:t>для ума»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Слово </a:t>
            </a:r>
            <a:r>
              <a:rPr lang="ru-RU" dirty="0"/>
              <a:t>ГОЛОВОЛОМКА в словаре </a:t>
            </a:r>
            <a:r>
              <a:rPr lang="ru-RU" b="1" i="1" dirty="0"/>
              <a:t>Энциклопедии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загадка, задача, требующая для своего решения догадливости, сообразительности; игра с задачами такого характера.</a:t>
            </a:r>
          </a:p>
        </p:txBody>
      </p:sp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effectLst/>
              </a:rPr>
              <a:t>Забавные головоломки</a:t>
            </a:r>
            <a:br>
              <a:rPr lang="ru-RU" b="1" dirty="0">
                <a:effectLst/>
              </a:rPr>
            </a:br>
            <a:r>
              <a:rPr lang="ru-RU" sz="1600" b="1" dirty="0" smtClean="0">
                <a:effectLst/>
              </a:rPr>
              <a:t>(щелкните мышкой)</a:t>
            </a:r>
            <a:endParaRPr lang="ru-RU" sz="16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Что может путешествовать по свету, оставаясь в одном и том же углу</a:t>
            </a:r>
            <a:r>
              <a:rPr lang="ru-RU" sz="2400" dirty="0" smtClean="0"/>
              <a:t>?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Марка</a:t>
            </a:r>
          </a:p>
          <a:p>
            <a:r>
              <a:rPr lang="ru-RU" sz="2400" dirty="0"/>
              <a:t>Сколько нужно произвести действий, чтобы посадить бегемота в холодильник</a:t>
            </a:r>
            <a:r>
              <a:rPr lang="ru-RU" sz="2400" dirty="0" smtClean="0"/>
              <a:t>?    </a:t>
            </a:r>
          </a:p>
          <a:p>
            <a:pPr marL="0" indent="0">
              <a:buNone/>
            </a:pPr>
            <a:r>
              <a:rPr lang="ru-RU" sz="2400" dirty="0" smtClean="0"/>
              <a:t>  </a:t>
            </a:r>
            <a:r>
              <a:rPr lang="ru-RU" sz="24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Три. Открыть холодильник, посадить бегемота и закрыть холодильник</a:t>
            </a:r>
            <a: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.</a:t>
            </a:r>
            <a:endParaRPr lang="ru-RU" sz="24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r>
              <a:rPr lang="ru-RU" sz="2400" dirty="0" smtClean="0"/>
              <a:t>Каких камней не бывает в речке? </a:t>
            </a:r>
          </a:p>
          <a:p>
            <a:pPr marL="0" indent="0">
              <a:buNone/>
            </a:pPr>
            <a:r>
              <a:rPr lang="ru-RU" sz="2400" dirty="0" smtClean="0"/>
              <a:t> </a:t>
            </a:r>
            <a: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Сухих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Логические головоломки</a:t>
            </a:r>
            <a:br>
              <a:rPr lang="ru-RU" dirty="0" smtClean="0"/>
            </a:br>
            <a:r>
              <a:rPr lang="ru-RU" sz="1600" b="1" dirty="0">
                <a:solidFill>
                  <a:srgbClr val="0F6FC6">
                    <a:lumMod val="75000"/>
                  </a:srgbClr>
                </a:solidFill>
                <a:effectLst/>
              </a:rPr>
              <a:t>(щелкните мышкой)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4400" dirty="0" smtClean="0"/>
              <a:t>Что не вместится даже в самую большую кастрюлю?</a:t>
            </a:r>
          </a:p>
          <a:p>
            <a:pPr marL="0" indent="0">
              <a:buNone/>
            </a:pPr>
            <a:r>
              <a:rPr lang="ru-RU" sz="4400" dirty="0" smtClean="0"/>
              <a:t>      </a:t>
            </a:r>
            <a:r>
              <a:rPr lang="ru-RU" sz="44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Крышка этой кастрюли</a:t>
            </a:r>
            <a:r>
              <a:rPr lang="ru-RU" sz="4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ru-RU" sz="4400" dirty="0" smtClean="0"/>
          </a:p>
          <a:p>
            <a:r>
              <a:rPr lang="ru-RU" sz="4400" dirty="0" smtClean="0"/>
              <a:t>Завязать можно, а развязать нельзя. Что это такое?</a:t>
            </a:r>
          </a:p>
          <a:p>
            <a:pPr marL="0" indent="0">
              <a:buNone/>
            </a:pPr>
            <a:r>
              <a:rPr lang="ru-RU" sz="4400" dirty="0" smtClean="0"/>
              <a:t>      </a:t>
            </a:r>
            <a:r>
              <a:rPr lang="ru-RU" sz="4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Разговор.</a:t>
            </a:r>
          </a:p>
          <a:p>
            <a:pPr marL="0" indent="0">
              <a:buNone/>
            </a:pPr>
            <a:endParaRPr lang="ru-RU" sz="4400" dirty="0" smtClean="0"/>
          </a:p>
          <a:p>
            <a:r>
              <a:rPr lang="ru-RU" sz="4400" dirty="0" smtClean="0"/>
              <a:t>Что может в одно и то же время стоять и ходить, висеть и стоять, ходить и лежать?</a:t>
            </a:r>
          </a:p>
          <a:p>
            <a:pPr marL="0" indent="0">
              <a:buNone/>
            </a:pPr>
            <a:r>
              <a:rPr lang="ru-RU" sz="4400" dirty="0"/>
              <a:t> </a:t>
            </a:r>
            <a:r>
              <a:rPr lang="ru-RU" sz="4400" dirty="0" smtClean="0"/>
              <a:t>      </a:t>
            </a:r>
            <a:r>
              <a:rPr lang="ru-RU" sz="4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Часы.</a:t>
            </a:r>
          </a:p>
          <a:p>
            <a:pPr marL="0" indent="0">
              <a:buNone/>
            </a:pPr>
            <a:endParaRPr lang="ru-RU" sz="4400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3987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Загадки</a:t>
            </a:r>
            <a:br>
              <a:rPr lang="ru-RU" dirty="0" smtClean="0"/>
            </a:br>
            <a:r>
              <a:rPr lang="ru-RU" sz="1400" dirty="0">
                <a:solidFill>
                  <a:srgbClr val="0F6FC6">
                    <a:lumMod val="75000"/>
                  </a:srgbClr>
                </a:solidFill>
              </a:rPr>
              <a:t>(Щелкните мышкой, чтобы посмотреть ответ)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Чем больше из меня берут, тем больше и шире я становлюсь. Что это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</a:t>
            </a:r>
            <a: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(яма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)</a:t>
            </a:r>
          </a:p>
          <a:p>
            <a:r>
              <a:rPr lang="ru-RU" dirty="0" smtClean="0"/>
              <a:t> </a:t>
            </a:r>
            <a:r>
              <a:rPr lang="ru-RU" dirty="0"/>
              <a:t>Живая мышеловка. Кто это? </a:t>
            </a:r>
            <a:endParaRPr lang="ru-RU" dirty="0" smtClean="0"/>
          </a:p>
          <a:p>
            <a:pPr marL="0" indent="0">
              <a:buNone/>
            </a:pPr>
            <a: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   (</a:t>
            </a:r>
            <a: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кошка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)</a:t>
            </a:r>
          </a:p>
          <a:p>
            <a:r>
              <a:rPr lang="ru-RU" dirty="0" smtClean="0"/>
              <a:t>Какой </a:t>
            </a:r>
            <a:r>
              <a:rPr lang="ru-RU" dirty="0"/>
              <a:t>колокольчик не звенит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r>
              <a:rPr lang="ru-RU" dirty="0" smtClean="0"/>
              <a:t>       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(цветок)</a:t>
            </a:r>
          </a:p>
          <a:p>
            <a:r>
              <a:rPr lang="ru-RU" dirty="0" smtClean="0"/>
              <a:t>Ты </a:t>
            </a:r>
            <a:r>
              <a:rPr lang="ru-RU" dirty="0"/>
              <a:t>да я да мы с тобой. Сколько нас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r>
              <a:rPr lang="ru-RU" dirty="0" smtClean="0"/>
              <a:t>       </a:t>
            </a:r>
            <a: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(двое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)</a:t>
            </a:r>
          </a:p>
          <a:p>
            <a:r>
              <a:rPr lang="ru-RU" dirty="0" smtClean="0"/>
              <a:t>Сколько </a:t>
            </a:r>
            <a:r>
              <a:rPr lang="ru-RU" dirty="0"/>
              <a:t>яиц можно съесть натощак? </a:t>
            </a:r>
            <a:endParaRPr lang="ru-RU" dirty="0" smtClean="0"/>
          </a:p>
          <a:p>
            <a:pPr marL="0" indent="0">
              <a:buNone/>
            </a:pPr>
            <a: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    (одно)</a:t>
            </a:r>
          </a:p>
        </p:txBody>
      </p:sp>
    </p:spTree>
    <p:extLst>
      <p:ext uri="{BB962C8B-B14F-4D97-AF65-F5344CB8AC3E}">
        <p14:creationId xmlns:p14="http://schemas.microsoft.com/office/powerpoint/2010/main" val="1797380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Загадки</a:t>
            </a:r>
            <a:br>
              <a:rPr lang="ru-RU" dirty="0" smtClean="0"/>
            </a:br>
            <a:r>
              <a:rPr lang="ru-RU" sz="1400" dirty="0" smtClean="0"/>
              <a:t>(Щелкните мышкой, чтобы посмотреть ответ)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На </a:t>
            </a:r>
            <a:r>
              <a:rPr lang="ru-RU" dirty="0"/>
              <a:t>сливе росло 10 слив, а на иве на 2 меньше. Сколько слив росло на иве? </a:t>
            </a:r>
            <a:endParaRPr lang="ru-RU" dirty="0" smtClean="0"/>
          </a:p>
          <a:p>
            <a:pPr marL="0" indent="0">
              <a:buNone/>
            </a:pPr>
            <a: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 (</a:t>
            </a:r>
            <a: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ни одной, на иве не растут 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сливы)</a:t>
            </a:r>
          </a:p>
          <a:p>
            <a:r>
              <a:rPr lang="ru-RU" dirty="0" smtClean="0"/>
              <a:t>Может </a:t>
            </a:r>
            <a:r>
              <a:rPr lang="ru-RU" dirty="0"/>
              <a:t>ли страус назвать себя птицей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(нет, он не умеет говорить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)</a:t>
            </a:r>
          </a:p>
          <a:p>
            <a:r>
              <a:rPr lang="ru-RU" dirty="0" smtClean="0"/>
              <a:t>Сколько </a:t>
            </a:r>
            <a:r>
              <a:rPr lang="ru-RU" dirty="0"/>
              <a:t>жирафов плавает в Черном море? </a:t>
            </a:r>
            <a:endParaRPr lang="ru-RU" dirty="0" smtClean="0"/>
          </a:p>
          <a:p>
            <a:pPr marL="0" indent="0">
              <a:buNone/>
            </a:pPr>
            <a: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  (</a:t>
            </a:r>
            <a: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жирафы не плавают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)</a:t>
            </a:r>
          </a:p>
          <a:p>
            <a:r>
              <a:rPr lang="ru-RU" dirty="0" smtClean="0"/>
              <a:t>Сколько </a:t>
            </a:r>
            <a:r>
              <a:rPr lang="ru-RU" dirty="0"/>
              <a:t>орехов находится в пустом стакане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</a:t>
            </a:r>
            <a: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(ни одного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)</a:t>
            </a:r>
          </a:p>
          <a:p>
            <a:r>
              <a:rPr lang="ru-RU" dirty="0" smtClean="0"/>
              <a:t>Перечислите </a:t>
            </a:r>
            <a:r>
              <a:rPr lang="ru-RU" dirty="0"/>
              <a:t>пять дней недели, не называя их по именам </a:t>
            </a:r>
            <a: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(позавчера, вчера, сегодня, завтра, послезавтра)</a:t>
            </a:r>
          </a:p>
        </p:txBody>
      </p:sp>
    </p:spTree>
    <p:extLst>
      <p:ext uri="{BB962C8B-B14F-4D97-AF65-F5344CB8AC3E}">
        <p14:creationId xmlns:p14="http://schemas.microsoft.com/office/powerpoint/2010/main" val="1192590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Танграм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/>
              <a:t>Что такое </a:t>
            </a:r>
            <a:r>
              <a:rPr lang="ru-RU" b="1" dirty="0" err="1"/>
              <a:t>танграм</a:t>
            </a:r>
            <a:r>
              <a:rPr lang="ru-RU" b="1" dirty="0"/>
              <a:t>?</a:t>
            </a:r>
            <a:endParaRPr lang="ru-RU" dirty="0"/>
          </a:p>
          <a:p>
            <a:r>
              <a:rPr lang="ru-RU" dirty="0" err="1" smtClean="0"/>
              <a:t>Танграм</a:t>
            </a:r>
            <a:r>
              <a:rPr lang="ru-RU" dirty="0" smtClean="0"/>
              <a:t> </a:t>
            </a:r>
            <a:r>
              <a:rPr lang="ru-RU" dirty="0"/>
              <a:t> - головоломка, которую придумали в Китае. В переводе с китайского, обозначает 7 дощечек мастерства. Состоит </a:t>
            </a:r>
            <a:r>
              <a:rPr lang="ru-RU" dirty="0" err="1"/>
              <a:t>танграм</a:t>
            </a:r>
            <a:r>
              <a:rPr lang="ru-RU" dirty="0"/>
              <a:t> из семи плоских фигур, которые складывают определённым образом для получения другой, более сложной, фигуры (изображающей человека, животное, предмет домашнего обихода, букву или цифру и т. д.).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2491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5cbe74be25405bdd8bdc2247df12f78d9957"/>
</p:tagLst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2471</TotalTime>
  <Words>816</Words>
  <Application>Microsoft Office PowerPoint</Application>
  <PresentationFormat>Экран (4:3)</PresentationFormat>
  <Paragraphs>152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Словесные и  логические головоломки.</vt:lpstr>
      <vt:lpstr>Муниципальное автономное  учреждение дополнительного образования «Дом детского творчества» города Курчатова Курской области </vt:lpstr>
      <vt:lpstr>Мы узнаем</vt:lpstr>
      <vt:lpstr>Головоломка – «зарядка для ума»</vt:lpstr>
      <vt:lpstr>Забавные головоломки (щелкните мышкой)</vt:lpstr>
      <vt:lpstr>Логические головоломки (щелкните мышкой)</vt:lpstr>
      <vt:lpstr>Загадки (Щелкните мышкой, чтобы посмотреть ответ)</vt:lpstr>
      <vt:lpstr>Загадки (Щелкните мышкой, чтобы посмотреть ответ)</vt:lpstr>
      <vt:lpstr>Танграм</vt:lpstr>
      <vt:lpstr>Создание танграма. </vt:lpstr>
      <vt:lpstr>Задачи</vt:lpstr>
      <vt:lpstr>Парадоксы Танграм</vt:lpstr>
      <vt:lpstr>Логические игры</vt:lpstr>
      <vt:lpstr>Ребус</vt:lpstr>
      <vt:lpstr>Ребус</vt:lpstr>
      <vt:lpstr>Ребус</vt:lpstr>
      <vt:lpstr>Ребус</vt:lpstr>
      <vt:lpstr>Ребусы</vt:lpstr>
      <vt:lpstr>МЕТАГРАММА  </vt:lpstr>
      <vt:lpstr>АНАГРАММА </vt:lpstr>
      <vt:lpstr>Криптограмма</vt:lpstr>
      <vt:lpstr>Итоги</vt:lpstr>
      <vt:lpstr>Презентация PowerPoint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Онлайн обучение для детей</dc:title>
  <dc:creator>obstinate</dc:creator>
  <dc:description>Шаблон презентации с сайта https://presentation-creation.ru/</dc:description>
  <cp:lastModifiedBy>Пользователь</cp:lastModifiedBy>
  <cp:revision>1036</cp:revision>
  <dcterms:created xsi:type="dcterms:W3CDTF">2018-02-25T09:09:03Z</dcterms:created>
  <dcterms:modified xsi:type="dcterms:W3CDTF">2023-06-27T18:25:25Z</dcterms:modified>
</cp:coreProperties>
</file>