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7" r:id="rId2"/>
    <p:sldId id="269" r:id="rId3"/>
    <p:sldId id="258" r:id="rId4"/>
    <p:sldId id="259" r:id="rId5"/>
    <p:sldId id="260" r:id="rId6"/>
    <p:sldId id="261" r:id="rId7"/>
    <p:sldId id="262" r:id="rId8"/>
    <p:sldId id="263" r:id="rId9"/>
    <p:sldId id="265" r:id="rId10"/>
    <p:sldId id="266" r:id="rId11"/>
    <p:sldId id="267" r:id="rId12"/>
    <p:sldId id="268" r:id="rId13"/>
    <p:sldId id="272"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Прямая соединительная линия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Овал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8" name="Заголовок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u-RU" smtClean="0"/>
              <a:t>Образец заголовка</a:t>
            </a:r>
            <a:endParaRPr lang="en-US"/>
          </a:p>
        </p:txBody>
      </p:sp>
      <p:sp>
        <p:nvSpPr>
          <p:cNvPr id="7" name="Дата 14"/>
          <p:cNvSpPr>
            <a:spLocks noGrp="1"/>
          </p:cNvSpPr>
          <p:nvPr>
            <p:ph type="dt" sz="half" idx="10"/>
          </p:nvPr>
        </p:nvSpPr>
        <p:spPr/>
        <p:txBody>
          <a:bodyPr/>
          <a:lstStyle>
            <a:lvl1pPr>
              <a:defRPr/>
            </a:lvl1pPr>
          </a:lstStyle>
          <a:p>
            <a:pPr>
              <a:defRPr/>
            </a:pPr>
            <a:fld id="{78D74E0D-A3B8-40DA-8652-125E532CA2E4}" type="datetimeFigureOut">
              <a:rPr lang="en-US"/>
              <a:pPr>
                <a:defRPr/>
              </a:pPr>
              <a:t>6/28/2023</a:t>
            </a:fld>
            <a:endParaRPr lang="en-US"/>
          </a:p>
        </p:txBody>
      </p:sp>
      <p:sp>
        <p:nvSpPr>
          <p:cNvPr id="8" name="Номер слайда 15"/>
          <p:cNvSpPr>
            <a:spLocks noGrp="1"/>
          </p:cNvSpPr>
          <p:nvPr>
            <p:ph type="sldNum" sz="quarter" idx="11"/>
          </p:nvPr>
        </p:nvSpPr>
        <p:spPr/>
        <p:txBody>
          <a:bodyPr/>
          <a:lstStyle>
            <a:lvl1pPr>
              <a:defRPr/>
            </a:lvl1pPr>
          </a:lstStyle>
          <a:p>
            <a:pPr>
              <a:defRPr/>
            </a:pPr>
            <a:fld id="{97FD2AAE-3437-4C5B-9B1D-49370374DA8A}" type="slidenum">
              <a:rPr lang="en-US"/>
              <a:pPr>
                <a:defRPr/>
              </a:pPr>
              <a:t>‹#›</a:t>
            </a:fld>
            <a:endParaRPr lang="en-US"/>
          </a:p>
        </p:txBody>
      </p:sp>
      <p:sp>
        <p:nvSpPr>
          <p:cNvPr id="10" name="Нижний колонтитул 16"/>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264862556"/>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BDB8C0F3-1357-4E84-9830-FAEE67ADAFC7}" type="datetimeFigureOut">
              <a:rPr lang="en-US"/>
              <a:pPr>
                <a:defRPr/>
              </a:pPr>
              <a:t>6/28/2023</a:t>
            </a:fld>
            <a:endParaRPr lang="en-US"/>
          </a:p>
        </p:txBody>
      </p:sp>
      <p:sp>
        <p:nvSpPr>
          <p:cNvPr id="5" name="Нижний колонтитул 9"/>
          <p:cNvSpPr>
            <a:spLocks noGrp="1"/>
          </p:cNvSpPr>
          <p:nvPr>
            <p:ph type="ftr" sz="quarter" idx="11"/>
          </p:nvPr>
        </p:nvSpPr>
        <p:spPr/>
        <p:txBody>
          <a:bodyPr/>
          <a:lstStyle>
            <a:lvl1pPr>
              <a:defRPr/>
            </a:lvl1pPr>
          </a:lstStyle>
          <a:p>
            <a:pPr>
              <a:defRPr/>
            </a:pPr>
            <a:endParaRPr lang="en-US"/>
          </a:p>
        </p:txBody>
      </p:sp>
      <p:sp>
        <p:nvSpPr>
          <p:cNvPr id="6" name="Номер слайда 21"/>
          <p:cNvSpPr>
            <a:spLocks noGrp="1"/>
          </p:cNvSpPr>
          <p:nvPr>
            <p:ph type="sldNum" sz="quarter" idx="12"/>
          </p:nvPr>
        </p:nvSpPr>
        <p:spPr/>
        <p:txBody>
          <a:bodyPr/>
          <a:lstStyle>
            <a:lvl1pPr>
              <a:defRPr/>
            </a:lvl1pPr>
          </a:lstStyle>
          <a:p>
            <a:pPr>
              <a:defRPr/>
            </a:pPr>
            <a:fld id="{D054E11D-EADA-4801-A50D-8D4FCF8358C8}" type="slidenum">
              <a:rPr lang="en-US"/>
              <a:pPr>
                <a:defRPr/>
              </a:pPr>
              <a:t>‹#›</a:t>
            </a:fld>
            <a:endParaRPr lang="en-US"/>
          </a:p>
        </p:txBody>
      </p:sp>
    </p:spTree>
    <p:extLst>
      <p:ext uri="{BB962C8B-B14F-4D97-AF65-F5344CB8AC3E}">
        <p14:creationId xmlns:p14="http://schemas.microsoft.com/office/powerpoint/2010/main" val="556178212"/>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6A5329FF-0B5D-4D8F-A412-38925160161E}" type="datetimeFigureOut">
              <a:rPr lang="en-US"/>
              <a:pPr>
                <a:defRPr/>
              </a:pPr>
              <a:t>6/28/2023</a:t>
            </a:fld>
            <a:endParaRPr lang="en-US"/>
          </a:p>
        </p:txBody>
      </p:sp>
      <p:sp>
        <p:nvSpPr>
          <p:cNvPr id="5" name="Нижний колонтитул 9"/>
          <p:cNvSpPr>
            <a:spLocks noGrp="1"/>
          </p:cNvSpPr>
          <p:nvPr>
            <p:ph type="ftr" sz="quarter" idx="11"/>
          </p:nvPr>
        </p:nvSpPr>
        <p:spPr/>
        <p:txBody>
          <a:bodyPr/>
          <a:lstStyle>
            <a:lvl1pPr>
              <a:defRPr/>
            </a:lvl1pPr>
          </a:lstStyle>
          <a:p>
            <a:pPr>
              <a:defRPr/>
            </a:pPr>
            <a:endParaRPr lang="en-US"/>
          </a:p>
        </p:txBody>
      </p:sp>
      <p:sp>
        <p:nvSpPr>
          <p:cNvPr id="6" name="Номер слайда 21"/>
          <p:cNvSpPr>
            <a:spLocks noGrp="1"/>
          </p:cNvSpPr>
          <p:nvPr>
            <p:ph type="sldNum" sz="quarter" idx="12"/>
          </p:nvPr>
        </p:nvSpPr>
        <p:spPr/>
        <p:txBody>
          <a:bodyPr/>
          <a:lstStyle>
            <a:lvl1pPr>
              <a:defRPr/>
            </a:lvl1pPr>
          </a:lstStyle>
          <a:p>
            <a:pPr>
              <a:defRPr/>
            </a:pPr>
            <a:fld id="{7DEDF0A8-D474-42A7-846B-04C848C8DDE9}" type="slidenum">
              <a:rPr lang="en-US"/>
              <a:pPr>
                <a:defRPr/>
              </a:pPr>
              <a:t>‹#›</a:t>
            </a:fld>
            <a:endParaRPr lang="en-US"/>
          </a:p>
        </p:txBody>
      </p:sp>
    </p:spTree>
    <p:extLst>
      <p:ext uri="{BB962C8B-B14F-4D97-AF65-F5344CB8AC3E}">
        <p14:creationId xmlns:p14="http://schemas.microsoft.com/office/powerpoint/2010/main" val="2728402412"/>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Заголовок 16"/>
          <p:cNvSpPr>
            <a:spLocks noGrp="1"/>
          </p:cNvSpPr>
          <p:nvPr>
            <p:ph type="title"/>
          </p:nvPr>
        </p:nvSpPr>
        <p:spPr/>
        <p:txBody>
          <a:bodyPr rtlCol="0"/>
          <a:lstStyle/>
          <a:p>
            <a:r>
              <a:rPr lang="ru-RU" smtClean="0"/>
              <a:t>Образец заголовка</a:t>
            </a:r>
            <a:endParaRPr lang="en-US"/>
          </a:p>
        </p:txBody>
      </p:sp>
      <p:sp>
        <p:nvSpPr>
          <p:cNvPr id="4" name="Дата 23"/>
          <p:cNvSpPr>
            <a:spLocks noGrp="1"/>
          </p:cNvSpPr>
          <p:nvPr>
            <p:ph type="dt" sz="half" idx="10"/>
          </p:nvPr>
        </p:nvSpPr>
        <p:spPr/>
        <p:txBody>
          <a:bodyPr/>
          <a:lstStyle>
            <a:lvl1pPr>
              <a:defRPr/>
            </a:lvl1pPr>
          </a:lstStyle>
          <a:p>
            <a:pPr>
              <a:defRPr/>
            </a:pPr>
            <a:fld id="{8F2F20D1-BC5A-4C7B-8E0E-A53070CBD86E}" type="datetimeFigureOut">
              <a:rPr lang="en-US"/>
              <a:pPr>
                <a:defRPr/>
              </a:pPr>
              <a:t>6/28/2023</a:t>
            </a:fld>
            <a:endParaRPr lang="en-US"/>
          </a:p>
        </p:txBody>
      </p:sp>
      <p:sp>
        <p:nvSpPr>
          <p:cNvPr id="5" name="Нижний колонтитул 9"/>
          <p:cNvSpPr>
            <a:spLocks noGrp="1"/>
          </p:cNvSpPr>
          <p:nvPr>
            <p:ph type="ftr" sz="quarter" idx="11"/>
          </p:nvPr>
        </p:nvSpPr>
        <p:spPr/>
        <p:txBody>
          <a:bodyPr/>
          <a:lstStyle>
            <a:lvl1pPr>
              <a:defRPr/>
            </a:lvl1pPr>
          </a:lstStyle>
          <a:p>
            <a:pPr>
              <a:defRPr/>
            </a:pPr>
            <a:endParaRPr lang="en-US"/>
          </a:p>
        </p:txBody>
      </p:sp>
      <p:sp>
        <p:nvSpPr>
          <p:cNvPr id="6" name="Номер слайда 21"/>
          <p:cNvSpPr>
            <a:spLocks noGrp="1"/>
          </p:cNvSpPr>
          <p:nvPr>
            <p:ph type="sldNum" sz="quarter" idx="12"/>
          </p:nvPr>
        </p:nvSpPr>
        <p:spPr/>
        <p:txBody>
          <a:bodyPr/>
          <a:lstStyle>
            <a:lvl1pPr>
              <a:defRPr/>
            </a:lvl1pPr>
          </a:lstStyle>
          <a:p>
            <a:pPr>
              <a:defRPr/>
            </a:pPr>
            <a:fld id="{D1A9E6D1-CE02-4AA9-8AC4-1E9D7D3C0C63}" type="slidenum">
              <a:rPr lang="en-US"/>
              <a:pPr>
                <a:defRPr/>
              </a:pPr>
              <a:t>‹#›</a:t>
            </a:fld>
            <a:endParaRPr lang="en-US"/>
          </a:p>
        </p:txBody>
      </p:sp>
    </p:spTree>
    <p:extLst>
      <p:ext uri="{BB962C8B-B14F-4D97-AF65-F5344CB8AC3E}">
        <p14:creationId xmlns:p14="http://schemas.microsoft.com/office/powerpoint/2010/main" val="3767128578"/>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Прямая соединительная линия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22DE39F-9C88-40E1-8D5D-0FE275BE8CBB}" type="datetimeFigureOut">
              <a:rPr lang="en-US"/>
              <a:pPr>
                <a:defRPr/>
              </a:pPr>
              <a:t>6/28/2023</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D6CE0F48-7B74-423F-9BAF-1CAF7D5A3262}" type="slidenum">
              <a:rPr lang="en-US"/>
              <a:pPr>
                <a:defRPr/>
              </a:pPr>
              <a:t>‹#›</a:t>
            </a:fld>
            <a:endParaRPr lang="en-US"/>
          </a:p>
        </p:txBody>
      </p:sp>
    </p:spTree>
    <p:extLst>
      <p:ext uri="{BB962C8B-B14F-4D97-AF65-F5344CB8AC3E}">
        <p14:creationId xmlns:p14="http://schemas.microsoft.com/office/powerpoint/2010/main" val="83718224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11" name="Содержимое 10"/>
          <p:cNvSpPr>
            <a:spLocks noGrp="1"/>
          </p:cNvSpPr>
          <p:nvPr>
            <p:ph sz="half" idx="1"/>
          </p:nvPr>
        </p:nvSpPr>
        <p:spPr>
          <a:xfrm>
            <a:off x="457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B4F6CE93-B559-40BE-84D9-C3CAA28667A6}" type="datetimeFigureOut">
              <a:rPr lang="en-US"/>
              <a:pPr>
                <a:defRPr/>
              </a:pPr>
              <a:t>6/28/2023</a:t>
            </a:fld>
            <a:endParaRPr lang="en-US"/>
          </a:p>
        </p:txBody>
      </p:sp>
      <p:sp>
        <p:nvSpPr>
          <p:cNvPr id="6" name="Нижний колонтитул 9"/>
          <p:cNvSpPr>
            <a:spLocks noGrp="1"/>
          </p:cNvSpPr>
          <p:nvPr>
            <p:ph type="ftr" sz="quarter" idx="11"/>
          </p:nvPr>
        </p:nvSpPr>
        <p:spPr/>
        <p:txBody>
          <a:bodyPr/>
          <a:lstStyle>
            <a:lvl1pPr>
              <a:defRPr/>
            </a:lvl1pPr>
          </a:lstStyle>
          <a:p>
            <a:pPr>
              <a:defRPr/>
            </a:pPr>
            <a:endParaRPr lang="en-US"/>
          </a:p>
        </p:txBody>
      </p:sp>
      <p:sp>
        <p:nvSpPr>
          <p:cNvPr id="7" name="Номер слайда 21"/>
          <p:cNvSpPr>
            <a:spLocks noGrp="1"/>
          </p:cNvSpPr>
          <p:nvPr>
            <p:ph type="sldNum" sz="quarter" idx="12"/>
          </p:nvPr>
        </p:nvSpPr>
        <p:spPr/>
        <p:txBody>
          <a:bodyPr/>
          <a:lstStyle>
            <a:lvl1pPr>
              <a:defRPr/>
            </a:lvl1pPr>
          </a:lstStyle>
          <a:p>
            <a:pPr>
              <a:defRPr/>
            </a:pPr>
            <a:fld id="{8C69E135-EC91-4A39-A8B5-8BC4275FF4C6}" type="slidenum">
              <a:rPr lang="en-US"/>
              <a:pPr>
                <a:defRPr/>
              </a:pPr>
              <a:t>‹#›</a:t>
            </a:fld>
            <a:endParaRPr lang="en-US"/>
          </a:p>
        </p:txBody>
      </p:sp>
    </p:spTree>
    <p:extLst>
      <p:ext uri="{BB962C8B-B14F-4D97-AF65-F5344CB8AC3E}">
        <p14:creationId xmlns:p14="http://schemas.microsoft.com/office/powerpoint/2010/main" val="3677620237"/>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Прямая соединительная линия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4" name="Содержимое 33"/>
          <p:cNvSpPr>
            <a:spLocks noGrp="1"/>
          </p:cNvSpPr>
          <p:nvPr>
            <p:ph sz="quarter" idx="4"/>
          </p:nvPr>
        </p:nvSpPr>
        <p:spPr>
          <a:xfrm>
            <a:off x="4649788"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Заголовок 1"/>
          <p:cNvSpPr>
            <a:spLocks noGrp="1"/>
          </p:cNvSpPr>
          <p:nvPr>
            <p:ph type="title"/>
          </p:nvPr>
        </p:nvSpPr>
        <p:spPr>
          <a:xfrm>
            <a:off x="457200" y="155448"/>
            <a:ext cx="8229600" cy="1143000"/>
          </a:xfrm>
        </p:spPr>
        <p:txBody>
          <a:bodyPr/>
          <a:lstStyle>
            <a:lvl1pPr>
              <a:defRPr/>
            </a:lvl1pPr>
          </a:lstStyle>
          <a:p>
            <a:r>
              <a:rPr lang="ru-RU" smtClean="0"/>
              <a:t>Образец заголовка</a:t>
            </a:r>
            <a:endParaRPr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9" name="Номер слайда 8"/>
          <p:cNvSpPr>
            <a:spLocks noGrp="1"/>
          </p:cNvSpPr>
          <p:nvPr>
            <p:ph type="sldNum" sz="quarter" idx="10"/>
          </p:nvPr>
        </p:nvSpPr>
        <p:spPr/>
        <p:txBody>
          <a:bodyPr/>
          <a:lstStyle>
            <a:lvl1pPr>
              <a:defRPr/>
            </a:lvl1pPr>
          </a:lstStyle>
          <a:p>
            <a:pPr>
              <a:defRPr/>
            </a:pPr>
            <a:fld id="{B3A7C462-9AEE-4AF3-AD7F-656A8719EB5B}" type="slidenum">
              <a:rPr lang="en-US"/>
              <a:pPr>
                <a:defRPr/>
              </a:pPr>
              <a:t>‹#›</a:t>
            </a:fld>
            <a:endParaRPr lang="en-US"/>
          </a:p>
        </p:txBody>
      </p:sp>
      <p:sp>
        <p:nvSpPr>
          <p:cNvPr id="10" name="Нижний колонтитул 7"/>
          <p:cNvSpPr>
            <a:spLocks noGrp="1"/>
          </p:cNvSpPr>
          <p:nvPr>
            <p:ph type="ftr" sz="quarter" idx="11"/>
          </p:nvPr>
        </p:nvSpPr>
        <p:spPr/>
        <p:txBody>
          <a:bodyPr/>
          <a:lstStyle>
            <a:lvl1pPr>
              <a:defRPr/>
            </a:lvl1pPr>
          </a:lstStyle>
          <a:p>
            <a:pPr>
              <a:defRPr/>
            </a:pPr>
            <a:endParaRPr lang="en-US"/>
          </a:p>
        </p:txBody>
      </p:sp>
      <p:sp>
        <p:nvSpPr>
          <p:cNvPr id="11" name="Дата 6"/>
          <p:cNvSpPr>
            <a:spLocks noGrp="1"/>
          </p:cNvSpPr>
          <p:nvPr>
            <p:ph type="dt" sz="half" idx="12"/>
          </p:nvPr>
        </p:nvSpPr>
        <p:spPr/>
        <p:txBody>
          <a:bodyPr/>
          <a:lstStyle>
            <a:lvl1pPr>
              <a:defRPr/>
            </a:lvl1pPr>
          </a:lstStyle>
          <a:p>
            <a:pPr>
              <a:defRPr/>
            </a:pPr>
            <a:fld id="{3509F348-0BAD-41DE-955F-6105BEBFBC40}" type="datetimeFigureOut">
              <a:rPr lang="en-US"/>
              <a:pPr>
                <a:defRPr/>
              </a:pPr>
              <a:t>6/28/2023</a:t>
            </a:fld>
            <a:endParaRPr lang="en-US"/>
          </a:p>
        </p:txBody>
      </p:sp>
    </p:spTree>
    <p:extLst>
      <p:ext uri="{BB962C8B-B14F-4D97-AF65-F5344CB8AC3E}">
        <p14:creationId xmlns:p14="http://schemas.microsoft.com/office/powerpoint/2010/main" val="205810329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97C637DF-C44E-4E99-AF39-7580C43695E7}" type="datetimeFigureOut">
              <a:rPr lang="en-US"/>
              <a:pPr>
                <a:defRPr/>
              </a:pPr>
              <a:t>6/28/2023</a:t>
            </a:fld>
            <a:endParaRPr lang="en-US"/>
          </a:p>
        </p:txBody>
      </p:sp>
      <p:sp>
        <p:nvSpPr>
          <p:cNvPr id="4" name="Нижний колонтитул 9"/>
          <p:cNvSpPr>
            <a:spLocks noGrp="1"/>
          </p:cNvSpPr>
          <p:nvPr>
            <p:ph type="ftr" sz="quarter" idx="11"/>
          </p:nvPr>
        </p:nvSpPr>
        <p:spPr/>
        <p:txBody>
          <a:bodyPr/>
          <a:lstStyle>
            <a:lvl1pPr>
              <a:defRPr/>
            </a:lvl1pPr>
          </a:lstStyle>
          <a:p>
            <a:pPr>
              <a:defRPr/>
            </a:pPr>
            <a:endParaRPr lang="en-US"/>
          </a:p>
        </p:txBody>
      </p:sp>
      <p:sp>
        <p:nvSpPr>
          <p:cNvPr id="5" name="Номер слайда 21"/>
          <p:cNvSpPr>
            <a:spLocks noGrp="1"/>
          </p:cNvSpPr>
          <p:nvPr>
            <p:ph type="sldNum" sz="quarter" idx="12"/>
          </p:nvPr>
        </p:nvSpPr>
        <p:spPr/>
        <p:txBody>
          <a:bodyPr/>
          <a:lstStyle>
            <a:lvl1pPr>
              <a:defRPr/>
            </a:lvl1pPr>
          </a:lstStyle>
          <a:p>
            <a:pPr>
              <a:defRPr/>
            </a:pPr>
            <a:fld id="{04D0413D-2E5F-4654-90F8-CC9EBCCEE352}" type="slidenum">
              <a:rPr lang="en-US"/>
              <a:pPr>
                <a:defRPr/>
              </a:pPr>
              <a:t>‹#›</a:t>
            </a:fld>
            <a:endParaRPr lang="en-US"/>
          </a:p>
        </p:txBody>
      </p:sp>
    </p:spTree>
    <p:extLst>
      <p:ext uri="{BB962C8B-B14F-4D97-AF65-F5344CB8AC3E}">
        <p14:creationId xmlns:p14="http://schemas.microsoft.com/office/powerpoint/2010/main" val="2092731426"/>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fld id="{A46370BC-CD12-45B7-B9DD-3FF1DED1571F}" type="datetimeFigureOut">
              <a:rPr lang="en-US"/>
              <a:pPr>
                <a:defRPr/>
              </a:pPr>
              <a:t>6/28/2023</a:t>
            </a:fld>
            <a:endParaRPr lang="en-US"/>
          </a:p>
        </p:txBody>
      </p:sp>
      <p:sp>
        <p:nvSpPr>
          <p:cNvPr id="3" name="Нижний колонтитул 9"/>
          <p:cNvSpPr>
            <a:spLocks noGrp="1"/>
          </p:cNvSpPr>
          <p:nvPr>
            <p:ph type="ftr" sz="quarter" idx="11"/>
          </p:nvPr>
        </p:nvSpPr>
        <p:spPr/>
        <p:txBody>
          <a:bodyPr/>
          <a:lstStyle>
            <a:lvl1pPr>
              <a:defRPr/>
            </a:lvl1pPr>
          </a:lstStyle>
          <a:p>
            <a:pPr>
              <a:defRPr/>
            </a:pPr>
            <a:endParaRPr lang="en-US"/>
          </a:p>
        </p:txBody>
      </p:sp>
      <p:sp>
        <p:nvSpPr>
          <p:cNvPr id="4" name="Номер слайда 21"/>
          <p:cNvSpPr>
            <a:spLocks noGrp="1"/>
          </p:cNvSpPr>
          <p:nvPr>
            <p:ph type="sldNum" sz="quarter" idx="12"/>
          </p:nvPr>
        </p:nvSpPr>
        <p:spPr/>
        <p:txBody>
          <a:bodyPr/>
          <a:lstStyle>
            <a:lvl1pPr>
              <a:defRPr/>
            </a:lvl1pPr>
          </a:lstStyle>
          <a:p>
            <a:pPr>
              <a:defRPr/>
            </a:pPr>
            <a:fld id="{3BF18297-FB97-4801-A9E9-D17CC6ADEDC7}" type="slidenum">
              <a:rPr lang="en-US"/>
              <a:pPr>
                <a:defRPr/>
              </a:pPr>
              <a:t>‹#›</a:t>
            </a:fld>
            <a:endParaRPr lang="en-US"/>
          </a:p>
        </p:txBody>
      </p:sp>
    </p:spTree>
    <p:extLst>
      <p:ext uri="{BB962C8B-B14F-4D97-AF65-F5344CB8AC3E}">
        <p14:creationId xmlns:p14="http://schemas.microsoft.com/office/powerpoint/2010/main" val="76713869"/>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Текст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5" name="Дата 23"/>
          <p:cNvSpPr>
            <a:spLocks noGrp="1"/>
          </p:cNvSpPr>
          <p:nvPr>
            <p:ph type="dt" sz="half" idx="10"/>
          </p:nvPr>
        </p:nvSpPr>
        <p:spPr/>
        <p:txBody>
          <a:bodyPr/>
          <a:lstStyle>
            <a:lvl1pPr>
              <a:defRPr/>
            </a:lvl1pPr>
          </a:lstStyle>
          <a:p>
            <a:pPr>
              <a:defRPr/>
            </a:pPr>
            <a:fld id="{097D5A18-ACAF-4225-B38E-083930D33D3D}" type="datetimeFigureOut">
              <a:rPr lang="en-US"/>
              <a:pPr>
                <a:defRPr/>
              </a:pPr>
              <a:t>6/28/2023</a:t>
            </a:fld>
            <a:endParaRPr lang="en-US"/>
          </a:p>
        </p:txBody>
      </p:sp>
      <p:sp>
        <p:nvSpPr>
          <p:cNvPr id="6" name="Нижний колонтитул 9"/>
          <p:cNvSpPr>
            <a:spLocks noGrp="1"/>
          </p:cNvSpPr>
          <p:nvPr>
            <p:ph type="ftr" sz="quarter" idx="11"/>
          </p:nvPr>
        </p:nvSpPr>
        <p:spPr/>
        <p:txBody>
          <a:bodyPr/>
          <a:lstStyle>
            <a:lvl1pPr>
              <a:defRPr/>
            </a:lvl1pPr>
          </a:lstStyle>
          <a:p>
            <a:pPr>
              <a:defRPr/>
            </a:pPr>
            <a:endParaRPr lang="en-US"/>
          </a:p>
        </p:txBody>
      </p:sp>
      <p:sp>
        <p:nvSpPr>
          <p:cNvPr id="7" name="Номер слайда 21"/>
          <p:cNvSpPr>
            <a:spLocks noGrp="1"/>
          </p:cNvSpPr>
          <p:nvPr>
            <p:ph type="sldNum" sz="quarter" idx="12"/>
          </p:nvPr>
        </p:nvSpPr>
        <p:spPr/>
        <p:txBody>
          <a:bodyPr/>
          <a:lstStyle>
            <a:lvl1pPr>
              <a:defRPr/>
            </a:lvl1pPr>
          </a:lstStyle>
          <a:p>
            <a:pPr>
              <a:defRPr/>
            </a:pPr>
            <a:fld id="{293C2EE5-9030-4E7C-B3D0-89E60C15625B}" type="slidenum">
              <a:rPr lang="en-US"/>
              <a:pPr>
                <a:defRPr/>
              </a:pPr>
              <a:t>‹#›</a:t>
            </a:fld>
            <a:endParaRPr lang="en-US"/>
          </a:p>
        </p:txBody>
      </p:sp>
    </p:spTree>
    <p:extLst>
      <p:ext uri="{BB962C8B-B14F-4D97-AF65-F5344CB8AC3E}">
        <p14:creationId xmlns:p14="http://schemas.microsoft.com/office/powerpoint/2010/main" val="1189943347"/>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u-RU" noProof="0" smtClean="0"/>
              <a:t>Вставка рисунка</a:t>
            </a:r>
            <a:endParaRPr lang="en-US" noProof="0"/>
          </a:p>
        </p:txBody>
      </p:sp>
      <p:sp>
        <p:nvSpPr>
          <p:cNvPr id="4" name="Текст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5" name="Дата 23"/>
          <p:cNvSpPr>
            <a:spLocks noGrp="1"/>
          </p:cNvSpPr>
          <p:nvPr>
            <p:ph type="dt" sz="half" idx="10"/>
          </p:nvPr>
        </p:nvSpPr>
        <p:spPr/>
        <p:txBody>
          <a:bodyPr/>
          <a:lstStyle>
            <a:lvl1pPr>
              <a:defRPr/>
            </a:lvl1pPr>
          </a:lstStyle>
          <a:p>
            <a:pPr>
              <a:defRPr/>
            </a:pPr>
            <a:fld id="{459D4EC0-1ED9-4DAE-A31A-2577DA5A2B42}" type="datetimeFigureOut">
              <a:rPr lang="en-US"/>
              <a:pPr>
                <a:defRPr/>
              </a:pPr>
              <a:t>6/28/2023</a:t>
            </a:fld>
            <a:endParaRPr lang="en-US"/>
          </a:p>
        </p:txBody>
      </p:sp>
      <p:sp>
        <p:nvSpPr>
          <p:cNvPr id="6" name="Нижний колонтитул 9"/>
          <p:cNvSpPr>
            <a:spLocks noGrp="1"/>
          </p:cNvSpPr>
          <p:nvPr>
            <p:ph type="ftr" sz="quarter" idx="11"/>
          </p:nvPr>
        </p:nvSpPr>
        <p:spPr/>
        <p:txBody>
          <a:bodyPr/>
          <a:lstStyle>
            <a:lvl1pPr>
              <a:defRPr/>
            </a:lvl1pPr>
          </a:lstStyle>
          <a:p>
            <a:pPr>
              <a:defRPr/>
            </a:pPr>
            <a:endParaRPr lang="en-US"/>
          </a:p>
        </p:txBody>
      </p:sp>
      <p:sp>
        <p:nvSpPr>
          <p:cNvPr id="7" name="Номер слайда 21"/>
          <p:cNvSpPr>
            <a:spLocks noGrp="1"/>
          </p:cNvSpPr>
          <p:nvPr>
            <p:ph type="sldNum" sz="quarter" idx="12"/>
          </p:nvPr>
        </p:nvSpPr>
        <p:spPr/>
        <p:txBody>
          <a:bodyPr/>
          <a:lstStyle>
            <a:lvl1pPr>
              <a:defRPr/>
            </a:lvl1pPr>
          </a:lstStyle>
          <a:p>
            <a:pPr>
              <a:defRPr/>
            </a:pPr>
            <a:fld id="{218F19C3-9830-4EAE-BE85-83589DAD26ED}" type="slidenum">
              <a:rPr lang="en-US"/>
              <a:pPr>
                <a:defRPr/>
              </a:pPr>
              <a:t>‹#›</a:t>
            </a:fld>
            <a:endParaRPr lang="en-US"/>
          </a:p>
        </p:txBody>
      </p:sp>
    </p:spTree>
    <p:extLst>
      <p:ext uri="{BB962C8B-B14F-4D97-AF65-F5344CB8AC3E}">
        <p14:creationId xmlns:p14="http://schemas.microsoft.com/office/powerpoint/2010/main" val="4221793423"/>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Текст 8"/>
          <p:cNvSpPr>
            <a:spLocks noGrp="1"/>
          </p:cNvSpPr>
          <p:nvPr>
            <p:ph type="body" idx="1"/>
          </p:nvPr>
        </p:nvSpPr>
        <p:spPr bwMode="auto">
          <a:xfrm>
            <a:off x="457200" y="1447800"/>
            <a:ext cx="8229600" cy="467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24" name="Дата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fld id="{9994255E-67D1-4FCA-9561-802BDED17F23}" type="datetimeFigureOut">
              <a:rPr lang="en-US"/>
              <a:pPr>
                <a:defRPr/>
              </a:pPr>
              <a:t>6/28/2023</a:t>
            </a:fld>
            <a:endParaRPr lang="en-US"/>
          </a:p>
        </p:txBody>
      </p:sp>
      <p:sp>
        <p:nvSpPr>
          <p:cNvPr id="10" name="Нижний колонтитул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endParaRPr lang="en-US"/>
          </a:p>
        </p:txBody>
      </p:sp>
      <p:sp>
        <p:nvSpPr>
          <p:cNvPr id="22" name="Номер слайда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a:solidFill>
                  <a:schemeClr val="tx2"/>
                </a:solidFill>
                <a:latin typeface="+mn-lt"/>
                <a:cs typeface="+mn-cs"/>
              </a:defRPr>
            </a:lvl1pPr>
          </a:lstStyle>
          <a:p>
            <a:pPr>
              <a:defRPr/>
            </a:pPr>
            <a:fld id="{A257C5E9-4EBF-4212-B715-37115414CFCC}" type="slidenum">
              <a:rPr lang="en-US"/>
              <a:pPr>
                <a:defRPr/>
              </a:pPr>
              <a:t>‹#›</a:t>
            </a:fld>
            <a:endParaRPr lang="en-US"/>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u-RU" smtClean="0"/>
              <a:t>Образец заголовка</a:t>
            </a:r>
            <a:endParaRPr lang="en-US"/>
          </a:p>
        </p:txBody>
      </p:sp>
    </p:spTree>
  </p:cSld>
  <p:clrMap bg1="lt1" tx1="dk1" bg2="lt2" tx2="dk2" accent1="accent1" accent2="accent2" accent3="accent3" accent4="accent4" accent5="accent5" accent6="accent6" hlink="hlink" folHlink="folHlink"/>
  <p:sldLayoutIdLst>
    <p:sldLayoutId id="2147483831" r:id="rId1"/>
    <p:sldLayoutId id="2147483823" r:id="rId2"/>
    <p:sldLayoutId id="2147483832" r:id="rId3"/>
    <p:sldLayoutId id="2147483824" r:id="rId4"/>
    <p:sldLayoutId id="2147483833" r:id="rId5"/>
    <p:sldLayoutId id="2147483825" r:id="rId6"/>
    <p:sldLayoutId id="2147483826" r:id="rId7"/>
    <p:sldLayoutId id="2147483827" r:id="rId8"/>
    <p:sldLayoutId id="2147483828" r:id="rId9"/>
    <p:sldLayoutId id="2147483829" r:id="rId10"/>
    <p:sldLayoutId id="2147483830" r:id="rId11"/>
  </p:sldLayoutIdLst>
  <p:transition spd="slow">
    <p:fade/>
  </p:transition>
  <p:txStyles>
    <p:title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Lucida Sans"/>
        </a:defRPr>
      </a:lvl2pPr>
      <a:lvl3pPr algn="l" rtl="0" eaLnBrk="0" fontAlgn="base" hangingPunct="0">
        <a:spcBef>
          <a:spcPct val="0"/>
        </a:spcBef>
        <a:spcAft>
          <a:spcPct val="0"/>
        </a:spcAft>
        <a:defRPr sz="4200">
          <a:solidFill>
            <a:srgbClr val="F9F9F9"/>
          </a:solidFill>
          <a:latin typeface="Lucida Sans"/>
        </a:defRPr>
      </a:lvl3pPr>
      <a:lvl4pPr algn="l" rtl="0" eaLnBrk="0" fontAlgn="base" hangingPunct="0">
        <a:spcBef>
          <a:spcPct val="0"/>
        </a:spcBef>
        <a:spcAft>
          <a:spcPct val="0"/>
        </a:spcAft>
        <a:defRPr sz="4200">
          <a:solidFill>
            <a:srgbClr val="F9F9F9"/>
          </a:solidFill>
          <a:latin typeface="Lucida Sans"/>
        </a:defRPr>
      </a:lvl4pPr>
      <a:lvl5pPr algn="l" rtl="0" eaLnBrk="0" fontAlgn="base" hangingPunct="0">
        <a:spcBef>
          <a:spcPct val="0"/>
        </a:spcBef>
        <a:spcAft>
          <a:spcPct val="0"/>
        </a:spcAft>
        <a:defRPr sz="4200">
          <a:solidFill>
            <a:srgbClr val="F9F9F9"/>
          </a:solidFill>
          <a:latin typeface="Lucida Sans"/>
        </a:defRPr>
      </a:lvl5pPr>
      <a:lvl6pPr marL="457200" algn="l" rtl="0" fontAlgn="base">
        <a:spcBef>
          <a:spcPct val="0"/>
        </a:spcBef>
        <a:spcAft>
          <a:spcPct val="0"/>
        </a:spcAft>
        <a:defRPr sz="4200">
          <a:solidFill>
            <a:srgbClr val="F9F9F9"/>
          </a:solidFill>
          <a:latin typeface="Lucida Sans"/>
        </a:defRPr>
      </a:lvl6pPr>
      <a:lvl7pPr marL="914400" algn="l" rtl="0" fontAlgn="base">
        <a:spcBef>
          <a:spcPct val="0"/>
        </a:spcBef>
        <a:spcAft>
          <a:spcPct val="0"/>
        </a:spcAft>
        <a:defRPr sz="4200">
          <a:solidFill>
            <a:srgbClr val="F9F9F9"/>
          </a:solidFill>
          <a:latin typeface="Lucida Sans"/>
        </a:defRPr>
      </a:lvl7pPr>
      <a:lvl8pPr marL="1371600" algn="l" rtl="0" fontAlgn="base">
        <a:spcBef>
          <a:spcPct val="0"/>
        </a:spcBef>
        <a:spcAft>
          <a:spcPct val="0"/>
        </a:spcAft>
        <a:defRPr sz="4200">
          <a:solidFill>
            <a:srgbClr val="F9F9F9"/>
          </a:solidFill>
          <a:latin typeface="Lucida Sans"/>
        </a:defRPr>
      </a:lvl8pPr>
      <a:lvl9pPr marL="1828800" algn="l" rtl="0" fontAlgn="base">
        <a:spcBef>
          <a:spcPct val="0"/>
        </a:spcBef>
        <a:spcAft>
          <a:spcPct val="0"/>
        </a:spcAft>
        <a:defRPr sz="4200">
          <a:solidFill>
            <a:srgbClr val="F9F9F9"/>
          </a:solidFill>
          <a:latin typeface="Lucida Sans"/>
        </a:defRPr>
      </a:lvl9pPr>
    </p:titleStyle>
    <p:bodyStyle>
      <a:lvl1pPr marL="273050" indent="-273050" algn="l" rtl="0" eaLnBrk="0" fontAlgn="base" hangingPunct="0">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eaLnBrk="0" fontAlgn="base" hangingPunct="0">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eaLnBrk="0" fontAlgn="base" hangingPunct="0">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eaLnBrk="0" fontAlgn="base" hangingPunct="0">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eaLnBrk="0" fontAlgn="base" hangingPunct="0">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4.jpeg"/><Relationship Id="rId7" Type="http://schemas.openxmlformats.org/officeDocument/2006/relationships/hyperlink" Target="http://www.google.ru/url?sa=i&amp;rct=j&amp;q=&amp;esrc=s&amp;source=images&amp;cd=&amp;cad=rja&amp;uact=8&amp;ved=0CAcQjRw&amp;url=http://vk.com/wall-37830225?own=1&amp;offset=6260&amp;ei=sfQ1Va3hFouksgGTsoDYBQ&amp;bvm=bv.91071109,d.bGg&amp;psig=AFQjCNHRK9WOiMNEkCyfGQb_62DrIRgnLQ&amp;ust=1429685787811440" TargetMode="External"/><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0.jpeg"/><Relationship Id="rId4" Type="http://schemas.openxmlformats.org/officeDocument/2006/relationships/image" Target="../media/image5.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hyperlink" Target="http://www.liveinternet.ru/community/kotomaniya/tags/%EF%E0%EC%FF%F2%ED%E8%EA%E8/page2.html" TargetMode="External"/><Relationship Id="rId3" Type="http://schemas.openxmlformats.org/officeDocument/2006/relationships/hyperlink" Target="http://spbhi.ru/showplace/pamyatniki/chizhik-pyzhik.html" TargetMode="External"/><Relationship Id="rId7" Type="http://schemas.openxmlformats.org/officeDocument/2006/relationships/hyperlink" Target="http://photozone-t.livejournal.com/12891.html?thread=64347" TargetMode="External"/><Relationship Id="rId2" Type="http://schemas.openxmlformats.org/officeDocument/2006/relationships/hyperlink" Target="http://www.on-line.spb.ru/architecture/sculpture/zaichik.php" TargetMode="External"/><Relationship Id="rId1" Type="http://schemas.openxmlformats.org/officeDocument/2006/relationships/slideLayout" Target="../slideLayouts/slideLayout6.xml"/><Relationship Id="rId6" Type="http://schemas.openxmlformats.org/officeDocument/2006/relationships/hyperlink" Target="http://www.etovidel.net/sights/city/saint-petersburg/id/pamiatnik_fotografu" TargetMode="External"/><Relationship Id="rId5" Type="http://schemas.openxmlformats.org/officeDocument/2006/relationships/hyperlink" Target="http://s-pb.in/pamyatniki-spb/neobichnie-pamyatniki" TargetMode="External"/><Relationship Id="rId10" Type="http://schemas.openxmlformats.org/officeDocument/2006/relationships/hyperlink" Target="http://www.etovidel.net/sights/city/saint-petersburg/id/botinki_dachnika" TargetMode="External"/><Relationship Id="rId4" Type="http://schemas.openxmlformats.org/officeDocument/2006/relationships/hyperlink" Target="http://fedorenko-tasha.livejournal.com/71152.html" TargetMode="External"/><Relationship Id="rId9" Type="http://schemas.openxmlformats.org/officeDocument/2006/relationships/hyperlink" Target="http://curiosite.ru/places/42744-pamyatnik-botinki-bezymyannogo-dachnika.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hyperlink" Target="https://www.google.com/url?q=http://www.spb-guide.ru/page_488.htm&amp;sa=D&amp;source=editors&amp;ust=1640015080425000&amp;usg=AOvVaw2cPyGFGV3bV3B9_tOCWtM3"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hyperlink" Target="https://www.google.com/url?q=https://ru.wikipedia.org/wiki/%D0%90%D0%BD%D0%B3%D0%BB%D0%B8%D0%B9%D1%81%D0%BA%D0%B8%D0%B9_%D0%B1%D1%83%D0%BB%D1%8C%D0%B4%D0%BE%D0%B3&amp;sa=D&amp;source=editors&amp;ust=1640015080427000&amp;usg=AOvVaw1NpvnBiyx7y6lgQbVuXGsA" TargetMode="External"/><Relationship Id="rId3" Type="http://schemas.openxmlformats.org/officeDocument/2006/relationships/hyperlink" Target="https://www.google.com/url?q=https://ru.wikipedia.org/wiki/%D0%9C%D0%B0%D0%BB%D0%B0%D1%8F_%D0%A1%D0%B0%D0%B4%D0%BE%D0%B2%D0%B0%D1%8F_%D1%83%D0%BB%D0%B8%D1%86%D0%B0_(%D0%A1%D0%B0%D0%BD%D0%BA%D1%82-%D0%9F%D0%B5%D1%82%D0%B5%D1%80%D0%B1%D1%83%D1%80%D0%B3)&amp;sa=D&amp;source=editors&amp;ust=1640015080426000&amp;usg=AOvVaw2fBh0TNtW03CD5NHn9T9mM" TargetMode="External"/><Relationship Id="rId7" Type="http://schemas.openxmlformats.org/officeDocument/2006/relationships/hyperlink" Target="https://www.google.com/url?q=https://ru.wikipedia.org/wiki/%D0%A8%D1%82%D0%B0%D1%82%D0%B8%D0%B2_(%D1%82%D1%80%D0%B5%D0%BD%D0%BE%D0%B3%D0%B0)&amp;sa=D&amp;source=editors&amp;ust=1640015080427000&amp;usg=AOvVaw2ad02BGVQA-7Orzg_-nSOx" TargetMode="External"/><Relationship Id="rId2" Type="http://schemas.openxmlformats.org/officeDocument/2006/relationships/image" Target="../media/image20.jpeg"/><Relationship Id="rId1" Type="http://schemas.openxmlformats.org/officeDocument/2006/relationships/slideLayout" Target="../slideLayouts/slideLayout6.xml"/><Relationship Id="rId6" Type="http://schemas.openxmlformats.org/officeDocument/2006/relationships/hyperlink" Target="https://www.google.com/url?q=https://ru.wikipedia.org/wiki/2001_%D0%B3%D0%BE%D0%B4&amp;sa=D&amp;source=editors&amp;ust=1640015080427000&amp;usg=AOvVaw0KWPhJFaGrEtmk3pyXE9zy" TargetMode="External"/><Relationship Id="rId5" Type="http://schemas.openxmlformats.org/officeDocument/2006/relationships/hyperlink" Target="https://www.google.com/url?q=https://ru.wikipedia.org/wiki/25_%D1%8F%D0%BD%D0%B2%D0%B0%D1%80%D1%8F&amp;sa=D&amp;source=editors&amp;ust=1640015080427000&amp;usg=AOvVaw0NngFZR4piUEryq7KhGFON" TargetMode="External"/><Relationship Id="rId4" Type="http://schemas.openxmlformats.org/officeDocument/2006/relationships/hyperlink" Target="https://www.google.com/url?q=https://ru.wikipedia.org/wiki/%D0%A1%D0%B0%D0%BD%D0%BA%D1%82-%D0%9F%D0%B5%D1%82%D0%B5%D1%80%D0%B1%D1%83%D1%80%D0%B3&amp;sa=D&amp;source=editors&amp;ust=1640015080426000&amp;usg=AOvVaw2FhawFXYiCWZuYOaJFGD08"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www.spb-guide.ru/foto_87086_.htm" TargetMode="External"/><Relationship Id="rId2" Type="http://schemas.openxmlformats.org/officeDocument/2006/relationships/image" Target="../media/image24.jpeg"/><Relationship Id="rId1" Type="http://schemas.openxmlformats.org/officeDocument/2006/relationships/slideLayout" Target="../slideLayouts/slideLayout6.xml"/><Relationship Id="rId6" Type="http://schemas.openxmlformats.org/officeDocument/2006/relationships/image" Target="../media/image26.jpeg"/><Relationship Id="rId5" Type="http://schemas.openxmlformats.org/officeDocument/2006/relationships/hyperlink" Target="http://www.spb-guide.ru/foto_87081_.htm" TargetMode="External"/><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736" y="1484784"/>
            <a:ext cx="8229600" cy="1296144"/>
          </a:xfrm>
        </p:spPr>
        <p:txBody>
          <a:bodyPr>
            <a:normAutofit fontScale="90000"/>
          </a:bodyPr>
          <a:lstStyle/>
          <a:p>
            <a:pPr algn="ctr" eaLnBrk="1" fontAlgn="auto" hangingPunct="1">
              <a:spcAft>
                <a:spcPts val="0"/>
              </a:spcAft>
              <a:defRPr/>
            </a:pPr>
            <a:r>
              <a:rPr lang="ru-RU" dirty="0" smtClean="0">
                <a:solidFill>
                  <a:schemeClr val="tx2"/>
                </a:solidFill>
              </a:rPr>
              <a:t>Необычные скульптуры и памятники </a:t>
            </a:r>
            <a:r>
              <a:rPr lang="ru-RU" dirty="0" smtClean="0">
                <a:solidFill>
                  <a:schemeClr val="tx2"/>
                </a:solidFill>
              </a:rPr>
              <a:t>города Санкт - Петербург</a:t>
            </a:r>
            <a:endParaRPr lang="ru-RU" dirty="0"/>
          </a:p>
        </p:txBody>
      </p:sp>
      <p:pic>
        <p:nvPicPr>
          <p:cNvPr id="7" name="Рисунок 6" descr="Фото Зайчика у Петропавловской крепости"/>
          <p:cNvPicPr/>
          <p:nvPr/>
        </p:nvPicPr>
        <p:blipFill>
          <a:blip r:embed="rId2" cstate="screen">
            <a:extLst>
              <a:ext uri="{28A0092B-C50C-407E-A947-70E740481C1C}">
                <a14:useLocalDpi xmlns:a14="http://schemas.microsoft.com/office/drawing/2010/main"/>
              </a:ext>
            </a:extLst>
          </a:blip>
          <a:srcRect/>
          <a:stretch>
            <a:fillRect/>
          </a:stretch>
        </p:blipFill>
        <p:spPr bwMode="auto">
          <a:xfrm>
            <a:off x="365125" y="176213"/>
            <a:ext cx="701675" cy="1176337"/>
          </a:xfrm>
          <a:prstGeom prst="rect">
            <a:avLst/>
          </a:prstGeom>
          <a:ln w="6350" cap="sq">
            <a:solidFill>
              <a:srgbClr val="002060"/>
            </a:solidFill>
            <a:prstDash val="solid"/>
            <a:miter lim="800000"/>
          </a:ln>
          <a:effectLst>
            <a:outerShdw blurRad="50800" dist="38100" dir="2700000" algn="tl" rotWithShape="0">
              <a:srgbClr val="000000">
                <a:alpha val="43000"/>
              </a:srgbClr>
            </a:outerShdw>
          </a:effectLst>
        </p:spPr>
      </p:pic>
      <p:pic>
        <p:nvPicPr>
          <p:cNvPr id="8" name="Picture 2" descr="текст песни чижик пыжик непоседы. . Отличный сайт!"/>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04444" y="2890838"/>
            <a:ext cx="2109787" cy="1152525"/>
          </a:xfrm>
          <a:prstGeom prst="rect">
            <a:avLst/>
          </a:prstGeom>
          <a:ln w="6350" cap="sq">
            <a:solidFill>
              <a:srgbClr val="C00000"/>
            </a:solidFill>
            <a:prstDash val="solid"/>
            <a:miter lim="800000"/>
          </a:ln>
          <a:effectLst>
            <a:outerShdw blurRad="50800" dist="38100" dir="2700000" algn="tl" rotWithShape="0">
              <a:srgbClr val="000000">
                <a:alpha val="43000"/>
              </a:srgbClr>
            </a:outerShdw>
          </a:effectLst>
        </p:spPr>
      </p:pic>
      <p:pic>
        <p:nvPicPr>
          <p:cNvPr id="9" name="Picture 4" descr="15 мест в Петербурге, где загадывают желания. . Обсуждение на LiveInternet - Российский Сервис Онлайн-Дневников"/>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9750" y="2997200"/>
            <a:ext cx="1584325" cy="1046163"/>
          </a:xfrm>
          <a:prstGeom prst="rect">
            <a:avLst/>
          </a:prstGeom>
          <a:ln w="6350" cap="sq">
            <a:solidFill>
              <a:srgbClr val="FFFF00"/>
            </a:solidFill>
            <a:prstDash val="solid"/>
            <a:miter lim="800000"/>
          </a:ln>
          <a:effectLst>
            <a:outerShdw blurRad="50800" dist="38100" dir="2700000" algn="tl" rotWithShape="0">
              <a:srgbClr val="000000">
                <a:alpha val="43000"/>
              </a:srgbClr>
            </a:outerShdw>
          </a:effectLst>
        </p:spPr>
      </p:pic>
      <p:pic>
        <p:nvPicPr>
          <p:cNvPr id="10" name="Picture 2" descr="Петербургский ангел и другие скульптуры Романа Шустрова &quot; NNMUZ.COM - Сайт в Tas-iX"/>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089900" y="230188"/>
            <a:ext cx="827088" cy="1174750"/>
          </a:xfrm>
          <a:prstGeom prst="rect">
            <a:avLst/>
          </a:prstGeom>
          <a:ln w="6350" cap="sq">
            <a:solidFill>
              <a:srgbClr val="FF0000"/>
            </a:solidFill>
            <a:prstDash val="solid"/>
            <a:miter lim="800000"/>
          </a:ln>
          <a:effectLst>
            <a:outerShdw blurRad="50800" dist="38100" dir="2700000" algn="tl" rotWithShape="0">
              <a:srgbClr val="000000">
                <a:alpha val="43000"/>
              </a:srgbClr>
            </a:outerShdw>
          </a:effectLst>
        </p:spPr>
      </p:pic>
      <p:pic>
        <p:nvPicPr>
          <p:cNvPr id="11" name="Picture 2" descr="Мой Петропавловск Казахстан :: ФотоАльбом :: Памятник фотографу."/>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598569" y="2478088"/>
            <a:ext cx="904875" cy="1958975"/>
          </a:xfrm>
          <a:prstGeom prst="rect">
            <a:avLst/>
          </a:prstGeom>
          <a:ln w="6350" cap="sq">
            <a:solidFill>
              <a:srgbClr val="FF6600"/>
            </a:solidFill>
            <a:prstDash val="solid"/>
            <a:miter lim="800000"/>
          </a:ln>
          <a:effectLst>
            <a:outerShdw blurRad="50800" dist="38100" dir="2700000" algn="tl" rotWithShape="0">
              <a:srgbClr val="000000">
                <a:alpha val="43000"/>
              </a:srgbClr>
            </a:outerShdw>
          </a:effectLst>
        </p:spPr>
      </p:pic>
      <p:pic>
        <p:nvPicPr>
          <p:cNvPr id="12" name="Picture 2" descr="https://encrypted-tbn3.gstatic.com/images?q=tbn:ANd9GcR8pSK9ClB7MJX-_yX8NWhgwodyZ1Il3KXeZXL5jGUPOsatsTqp">
            <a:hlinkClick r:id="rId7"/>
          </p:cNvPr>
          <p:cNvPicPr>
            <a:picLocks noChangeAspect="1" noChangeArrowheads="1"/>
          </p:cNvPicPr>
          <p:nvPr/>
        </p:nvPicPr>
        <p:blipFill>
          <a:blip r:embed="rId8" cstate="screen">
            <a:extLst>
              <a:ext uri="{28A0092B-C50C-407E-A947-70E740481C1C}">
                <a14:useLocalDpi xmlns:a14="http://schemas.microsoft.com/office/drawing/2010/main"/>
              </a:ext>
            </a:extLst>
          </a:blip>
          <a:srcRect b="-261"/>
          <a:stretch>
            <a:fillRect/>
          </a:stretch>
        </p:blipFill>
        <p:spPr bwMode="auto">
          <a:xfrm>
            <a:off x="2779145" y="4437063"/>
            <a:ext cx="995363" cy="1647825"/>
          </a:xfrm>
          <a:prstGeom prst="rect">
            <a:avLst/>
          </a:prstGeom>
          <a:ln w="6350" cap="sq">
            <a:solidFill>
              <a:srgbClr val="7030A0"/>
            </a:solidFill>
            <a:prstDash val="solid"/>
            <a:miter lim="800000"/>
          </a:ln>
          <a:effectLst>
            <a:outerShdw blurRad="50800" dist="38100" dir="2700000" algn="tl" rotWithShape="0">
              <a:srgbClr val="000000">
                <a:alpha val="43000"/>
              </a:srgbClr>
            </a:outerShdw>
          </a:effectLst>
        </p:spPr>
      </p:pic>
      <p:pic>
        <p:nvPicPr>
          <p:cNvPr id="13" name="Picture 2" descr="https://im0-tub-ru.yandex.net/i?id=63f96e7ec43ea9afd8049c715a626635&amp;n=21"/>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39750" y="4437063"/>
            <a:ext cx="1066800" cy="1395412"/>
          </a:xfrm>
          <a:prstGeom prst="rect">
            <a:avLst/>
          </a:prstGeom>
          <a:ln w="6350" cap="sq">
            <a:solidFill>
              <a:srgbClr val="000099"/>
            </a:solidFill>
            <a:prstDash val="solid"/>
            <a:miter lim="800000"/>
          </a:ln>
          <a:effectLst>
            <a:outerShdw blurRad="50800" dist="38100" dir="2700000" algn="tl" rotWithShape="0">
              <a:srgbClr val="000000">
                <a:alpha val="43000"/>
              </a:srgbClr>
            </a:outerShdw>
          </a:effectLst>
        </p:spPr>
      </p:pic>
      <p:pic>
        <p:nvPicPr>
          <p:cNvPr id="14" name="Picture 2" descr="Санкт-Петербург. . Интересные для туристов места и неформальные памятники и объекты."/>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5795963" y="4508500"/>
            <a:ext cx="1441450" cy="1079500"/>
          </a:xfrm>
          <a:prstGeom prst="rect">
            <a:avLst/>
          </a:prstGeom>
          <a:ln w="6350" cap="sq">
            <a:solidFill>
              <a:schemeClr val="tx1"/>
            </a:solidFill>
            <a:prstDash val="solid"/>
            <a:miter lim="800000"/>
          </a:ln>
          <a:effectLst>
            <a:outerShdw blurRad="50800" dist="38100" dir="2700000" algn="tl" rotWithShape="0">
              <a:srgbClr val="000000">
                <a:alpha val="43000"/>
              </a:srgbClr>
            </a:outerShdw>
          </a:effectLst>
        </p:spPr>
      </p:pic>
      <p:sp>
        <p:nvSpPr>
          <p:cNvPr id="5131" name="Прямоугольник 15"/>
          <p:cNvSpPr>
            <a:spLocks noChangeArrowheads="1"/>
          </p:cNvSpPr>
          <p:nvPr/>
        </p:nvSpPr>
        <p:spPr bwMode="auto">
          <a:xfrm>
            <a:off x="3059113" y="5516563"/>
            <a:ext cx="46037"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ru-RU" altLang="ru-RU" b="1"/>
              <a:t/>
            </a:r>
            <a:br>
              <a:rPr lang="ru-RU" altLang="ru-RU" b="1"/>
            </a:br>
            <a:r>
              <a:rPr lang="ru-RU" altLang="ru-RU" b="1"/>
              <a:t/>
            </a:r>
            <a:br>
              <a:rPr lang="ru-RU" altLang="ru-RU" b="1"/>
            </a:br>
            <a:endParaRPr lang="ru-RU" altLang="ru-RU" sz="1600"/>
          </a:p>
        </p:txBody>
      </p:sp>
      <p:sp>
        <p:nvSpPr>
          <p:cNvPr id="5132" name="Прямоугольник 16"/>
          <p:cNvSpPr>
            <a:spLocks noChangeArrowheads="1"/>
          </p:cNvSpPr>
          <p:nvPr/>
        </p:nvSpPr>
        <p:spPr bwMode="auto">
          <a:xfrm>
            <a:off x="1403350" y="115888"/>
            <a:ext cx="64817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ru-RU" altLang="ru-RU" sz="1600" dirty="0"/>
              <a:t>Государственное  бюджетное  дошкольное  образовательное</a:t>
            </a:r>
            <a:br>
              <a:rPr lang="ru-RU" altLang="ru-RU" sz="1600" dirty="0"/>
            </a:br>
            <a:r>
              <a:rPr lang="ru-RU" altLang="ru-RU" sz="1600" dirty="0"/>
              <a:t>учреждение детский сад </a:t>
            </a:r>
            <a:r>
              <a:rPr lang="ru-RU" altLang="ru-RU" sz="1600" smtClean="0"/>
              <a:t>№42</a:t>
            </a:r>
            <a:r>
              <a:rPr lang="ru-RU" altLang="ru-RU" sz="1600" dirty="0"/>
              <a:t/>
            </a:r>
            <a:br>
              <a:rPr lang="ru-RU" altLang="ru-RU" sz="1600" dirty="0"/>
            </a:br>
            <a:r>
              <a:rPr lang="ru-RU" altLang="ru-RU" sz="1600" dirty="0"/>
              <a:t>Санкт-Петербурга</a:t>
            </a:r>
          </a:p>
        </p:txBody>
      </p:sp>
      <p:sp>
        <p:nvSpPr>
          <p:cNvPr id="5133" name="Прямоугольник 17"/>
          <p:cNvSpPr>
            <a:spLocks noChangeArrowheads="1"/>
          </p:cNvSpPr>
          <p:nvPr/>
        </p:nvSpPr>
        <p:spPr bwMode="auto">
          <a:xfrm>
            <a:off x="4859338" y="5876925"/>
            <a:ext cx="396081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buFont typeface="Arial" pitchFamily="34" charset="0"/>
              <a:buNone/>
            </a:pPr>
            <a:r>
              <a:rPr lang="ru-RU" altLang="ru-RU" sz="1600" dirty="0"/>
              <a:t>Автор: </a:t>
            </a:r>
            <a:r>
              <a:rPr lang="ru-RU" altLang="ru-RU" sz="1600" dirty="0" err="1" smtClean="0"/>
              <a:t>Чистоганова</a:t>
            </a:r>
            <a:r>
              <a:rPr lang="ru-RU" altLang="ru-RU" sz="1600" dirty="0" smtClean="0"/>
              <a:t> Инна Ивановна</a:t>
            </a:r>
            <a:endParaRPr lang="ru-RU" altLang="ru-RU" sz="1600" dirty="0"/>
          </a:p>
          <a:p>
            <a:pPr algn="r" eaLnBrk="1" hangingPunct="1">
              <a:buFont typeface="Arial" pitchFamily="34" charset="0"/>
              <a:buNone/>
            </a:pPr>
            <a:r>
              <a:rPr lang="ru-RU" altLang="ru-RU" dirty="0"/>
              <a:t>                                           </a:t>
            </a:r>
          </a:p>
          <a:p>
            <a:pPr algn="r" eaLnBrk="1" hangingPunct="1">
              <a:buFont typeface="Arial" pitchFamily="34" charset="0"/>
              <a:buNone/>
            </a:pPr>
            <a:endParaRPr lang="ru-RU" altLang="ru-RU" dirty="0"/>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685800"/>
          </a:xfrm>
        </p:spPr>
        <p:txBody>
          <a:bodyPr/>
          <a:lstStyle/>
          <a:p>
            <a:pPr algn="ctr" eaLnBrk="1" fontAlgn="auto" hangingPunct="1">
              <a:spcAft>
                <a:spcPts val="0"/>
              </a:spcAft>
              <a:defRPr/>
            </a:pPr>
            <a:r>
              <a:rPr lang="ru-RU" sz="3600" smtClean="0">
                <a:solidFill>
                  <a:srgbClr val="002060"/>
                </a:solidFill>
              </a:rPr>
              <a:t>Памятник «Трое из Простоквашино»</a:t>
            </a:r>
            <a:endParaRPr lang="ru-RU" sz="3600">
              <a:solidFill>
                <a:srgbClr val="002060"/>
              </a:solidFill>
            </a:endParaRPr>
          </a:p>
        </p:txBody>
      </p:sp>
      <p:pic>
        <p:nvPicPr>
          <p:cNvPr id="16390" name="Picture 6" descr="http://img-fotki.yandex.ru/get/9814/311695.4b1/0_96e5e_55e09d30_XXL.jpg"/>
          <p:cNvPicPr>
            <a:picLocks noChangeAspect="1" noChangeArrowheads="1"/>
          </p:cNvPicPr>
          <p:nvPr/>
        </p:nvPicPr>
        <p:blipFill>
          <a:blip r:embed="rId2" cstate="print"/>
          <a:srcRect/>
          <a:stretch>
            <a:fillRect/>
          </a:stretch>
        </p:blipFill>
        <p:spPr bwMode="auto">
          <a:xfrm>
            <a:off x="2339752" y="836712"/>
            <a:ext cx="4896272" cy="3261809"/>
          </a:xfrm>
          <a:prstGeom prst="rect">
            <a:avLst/>
          </a:prstGeom>
          <a:noFill/>
          <a:ln w="12700">
            <a:solidFill>
              <a:schemeClr val="accent5">
                <a:lumMod val="50000"/>
              </a:schemeClr>
            </a:solidFill>
          </a:ln>
        </p:spPr>
      </p:pic>
      <p:sp>
        <p:nvSpPr>
          <p:cNvPr id="4" name="Прямоугольник 3"/>
          <p:cNvSpPr/>
          <p:nvPr/>
        </p:nvSpPr>
        <p:spPr>
          <a:xfrm>
            <a:off x="359024" y="4221088"/>
            <a:ext cx="8784976" cy="2308324"/>
          </a:xfrm>
          <a:prstGeom prst="rect">
            <a:avLst/>
          </a:prstGeom>
        </p:spPr>
        <p:txBody>
          <a:bodyPr wrap="square">
            <a:spAutoFit/>
          </a:bodyPr>
          <a:lstStyle/>
          <a:p>
            <a:r>
              <a:rPr lang="ru-RU" dirty="0" smtClean="0"/>
              <a:t>в </a:t>
            </a:r>
            <a:r>
              <a:rPr lang="ru-RU" dirty="0" err="1" smtClean="0"/>
              <a:t>Колпинском</a:t>
            </a:r>
            <a:r>
              <a:rPr lang="ru-RU" dirty="0" smtClean="0"/>
              <a:t> районе Петербурга появился памятник героям мультфильма «Трое из </a:t>
            </a:r>
            <a:r>
              <a:rPr lang="ru-RU" dirty="0" err="1" smtClean="0"/>
              <a:t>Простоквашино</a:t>
            </a:r>
            <a:r>
              <a:rPr lang="ru-RU" dirty="0" smtClean="0"/>
              <a:t>» по проекту скульптора Валерия Миронова. Скульптура на углу улиц Тверской и Ремизова была установлена администрацией района в 2012 году в честь 290-летия Колпино. Памятник представляет собой бронзовую скульптурную композицию, состоящую из трёх героев знаменитого мультфильма: почтальона Печкина, кота </a:t>
            </a:r>
            <a:r>
              <a:rPr lang="ru-RU" dirty="0" err="1" smtClean="0"/>
              <a:t>Матроскина</a:t>
            </a:r>
            <a:r>
              <a:rPr lang="ru-RU" dirty="0" smtClean="0"/>
              <a:t> и собаки Шарика, расположившихся на лавочке, где каждый отдыхающий может сфотографироваться.</a:t>
            </a:r>
            <a:endParaRPr lang="ru-RU" dirty="0"/>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7356" y="285728"/>
            <a:ext cx="5572164" cy="533400"/>
          </a:xfrm>
        </p:spPr>
        <p:txBody>
          <a:bodyPr>
            <a:normAutofit fontScale="90000"/>
          </a:bodyPr>
          <a:lstStyle/>
          <a:p>
            <a:pPr algn="ctr" eaLnBrk="1" fontAlgn="auto" hangingPunct="1">
              <a:spcAft>
                <a:spcPts val="0"/>
              </a:spcAft>
              <a:defRPr/>
            </a:pPr>
            <a:r>
              <a:rPr lang="ru-RU" sz="3600" smtClean="0">
                <a:solidFill>
                  <a:srgbClr val="002060"/>
                </a:solidFill>
              </a:rPr>
              <a:t>Памятник Водовозу.</a:t>
            </a:r>
            <a:endParaRPr lang="ru-RU" sz="3600">
              <a:solidFill>
                <a:srgbClr val="002060"/>
              </a:solidFill>
            </a:endParaRPr>
          </a:p>
        </p:txBody>
      </p:sp>
      <p:pic>
        <p:nvPicPr>
          <p:cNvPr id="17416" name="Picture 8" descr="http://drugoypiter.ru/wp-content/uploads/2010/08/vodovoz.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35696" y="908720"/>
            <a:ext cx="5749702" cy="4043835"/>
          </a:xfrm>
          <a:prstGeom prst="rect">
            <a:avLst/>
          </a:prstGeom>
          <a:noFill/>
          <a:ln w="12700">
            <a:solidFill>
              <a:schemeClr val="accent4">
                <a:lumMod val="50000"/>
              </a:schemeClr>
            </a:solidFill>
          </a:ln>
        </p:spPr>
      </p:pic>
      <p:sp>
        <p:nvSpPr>
          <p:cNvPr id="4" name="Прямоугольник 3"/>
          <p:cNvSpPr/>
          <p:nvPr/>
        </p:nvSpPr>
        <p:spPr>
          <a:xfrm>
            <a:off x="0" y="4795897"/>
            <a:ext cx="8892480" cy="2062103"/>
          </a:xfrm>
          <a:prstGeom prst="rect">
            <a:avLst/>
          </a:prstGeom>
        </p:spPr>
        <p:txBody>
          <a:bodyPr wrap="square">
            <a:spAutoFit/>
          </a:bodyPr>
          <a:lstStyle/>
          <a:p>
            <a:r>
              <a:rPr lang="ru-RU" sz="1600" dirty="0" smtClean="0"/>
              <a:t>до середины прошлого века в имперской столице не было централизованного водопровода, его роль выполняли коренастые мужики в картузах и стоптанных сапогах. По ухабистой булыжной мостовой они катили деревянные бочки на двух колесах. Воду в бочки накачивали вручную из рек (тогда еще чистых), а затем развозили по городу. Именовали их «питерскими водовозами». Документ о водоснабжении центральной части города подписал Александр II, спустя пять лет на улице Шпалерной, против Таврического дворца появилась первая городская водонапорная башня, а водовозы стали достоянием истории.</a:t>
            </a:r>
            <a:endParaRPr lang="ru-RU" sz="1600" dirty="0"/>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609600"/>
          </a:xfrm>
        </p:spPr>
        <p:txBody>
          <a:bodyPr/>
          <a:lstStyle/>
          <a:p>
            <a:pPr algn="ctr" eaLnBrk="1" fontAlgn="auto" hangingPunct="1">
              <a:spcAft>
                <a:spcPts val="0"/>
              </a:spcAft>
              <a:defRPr/>
            </a:pPr>
            <a:r>
              <a:rPr lang="ru-RU" sz="3200" dirty="0" smtClean="0">
                <a:solidFill>
                  <a:srgbClr val="002060"/>
                </a:solidFill>
              </a:rPr>
              <a:t>Памятник «Ботинки безымянного дачника»</a:t>
            </a:r>
            <a:endParaRPr lang="ru-RU" sz="3200" dirty="0">
              <a:solidFill>
                <a:srgbClr val="002060"/>
              </a:solidFill>
            </a:endParaRPr>
          </a:p>
        </p:txBody>
      </p:sp>
      <p:pic>
        <p:nvPicPr>
          <p:cNvPr id="1026" name="Picture 2" descr="Памятник &quot;Ботинки безымянного дачника&quot; / Интересные места / Мировые достопримечательности"/>
          <p:cNvPicPr>
            <a:picLocks noChangeAspect="1" noChangeArrowheads="1"/>
          </p:cNvPicPr>
          <p:nvPr/>
        </p:nvPicPr>
        <p:blipFill>
          <a:blip r:embed="rId2" cstate="print"/>
          <a:srcRect/>
          <a:stretch>
            <a:fillRect/>
          </a:stretch>
        </p:blipFill>
        <p:spPr bwMode="auto">
          <a:xfrm>
            <a:off x="251520" y="764704"/>
            <a:ext cx="5173663" cy="3057525"/>
          </a:xfrm>
          <a:prstGeom prst="rect">
            <a:avLst/>
          </a:prstGeom>
          <a:ln w="9525" cap="sq">
            <a:solidFill>
              <a:srgbClr val="FFFF00"/>
            </a:solidFill>
            <a:prstDash val="solid"/>
            <a:miter lim="800000"/>
          </a:ln>
          <a:effectLst>
            <a:outerShdw blurRad="50800" dist="38100" dir="2700000" algn="tl" rotWithShape="0">
              <a:srgbClr val="000000">
                <a:alpha val="43000"/>
              </a:srgbClr>
            </a:outerShdw>
          </a:effectLst>
        </p:spPr>
      </p:pic>
      <p:pic>
        <p:nvPicPr>
          <p:cNvPr id="25602" name="Picture 2" descr="11 (515x386, 32K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08625" y="836613"/>
            <a:ext cx="3232150" cy="2751137"/>
          </a:xfrm>
          <a:prstGeom prst="rect">
            <a:avLst/>
          </a:prstGeom>
          <a:ln w="9525" cap="sq">
            <a:solidFill>
              <a:srgbClr val="FFFF00"/>
            </a:solidFill>
            <a:prstDash val="solid"/>
            <a:miter lim="800000"/>
          </a:ln>
          <a:effectLst>
            <a:outerShdw blurRad="50800" dist="38100" dir="2700000" algn="tl" rotWithShape="0">
              <a:srgbClr val="000000">
                <a:alpha val="43000"/>
              </a:srgbClr>
            </a:outerShdw>
          </a:effectLst>
        </p:spPr>
      </p:pic>
      <p:sp>
        <p:nvSpPr>
          <p:cNvPr id="5" name="Прямоугольник 4"/>
          <p:cNvSpPr/>
          <p:nvPr/>
        </p:nvSpPr>
        <p:spPr>
          <a:xfrm>
            <a:off x="0" y="4077072"/>
            <a:ext cx="9144000" cy="2031325"/>
          </a:xfrm>
          <a:prstGeom prst="rect">
            <a:avLst/>
          </a:prstGeom>
        </p:spPr>
        <p:txBody>
          <a:bodyPr wrap="square">
            <a:spAutoFit/>
          </a:bodyPr>
          <a:lstStyle/>
          <a:p>
            <a:r>
              <a:rPr lang="ru-RU" dirty="0" smtClean="0"/>
              <a:t>в </a:t>
            </a:r>
            <a:r>
              <a:rPr lang="ru-RU" dirty="0" err="1" smtClean="0"/>
              <a:t>Зеленогорске</a:t>
            </a:r>
            <a:r>
              <a:rPr lang="ru-RU" dirty="0" smtClean="0"/>
              <a:t> - курортном районе Санкт-Петербурга раньше находились дачи известных петербуржцев, которые здесь отдыхали в разное время. По замыслу скульпторов, ботинки мог оставить один из небезызвестных дачников, некогда отдыхавших в этих краях. Тут можно не только сделать забавную фотографию в ботинках дачника, но и загадать желание: стрелки компаса, расположенные вокруг ботинок, задают направление — вам только стоит взять курс на мечту и держаться этого пути.</a:t>
            </a:r>
            <a:endParaRPr lang="ru-RU" dirty="0"/>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188" y="502926"/>
            <a:ext cx="8229600" cy="4582258"/>
          </a:xfrm>
        </p:spPr>
        <p:txBody>
          <a:bodyPr>
            <a:normAutofit fontScale="90000"/>
          </a:bodyPr>
          <a:lstStyle/>
          <a:p>
            <a:pPr eaLnBrk="1" hangingPunct="1">
              <a:defRPr/>
            </a:pPr>
            <a:r>
              <a:rPr sz="1600" dirty="0" smtClean="0">
                <a:solidFill>
                  <a:schemeClr val="tx1"/>
                </a:solidFill>
              </a:rPr>
              <a:t>http://petersburglike.ru/2013-06-20/neobychnye-dostoprimechatelnosti-petropavlovskoj-kreposti/</a:t>
            </a:r>
            <a:br>
              <a:rPr sz="1600" dirty="0" smtClean="0">
                <a:solidFill>
                  <a:schemeClr val="tx1"/>
                </a:solidFill>
              </a:rPr>
            </a:br>
            <a:r>
              <a:rPr sz="1600" dirty="0" smtClean="0">
                <a:solidFill>
                  <a:schemeClr val="tx1"/>
                </a:solidFill>
                <a:hlinkClick r:id="rId2"/>
              </a:rPr>
              <a:t>http://www.on-line.spb.ru/architecture/sculpture/zaichik.php</a:t>
            </a:r>
            <a:r>
              <a:rPr sz="1600" dirty="0" smtClean="0">
                <a:solidFill>
                  <a:schemeClr val="tx1"/>
                </a:solidFill>
              </a:rPr>
              <a:t/>
            </a:r>
            <a:br>
              <a:rPr sz="1600" dirty="0" smtClean="0">
                <a:solidFill>
                  <a:schemeClr val="tx1"/>
                </a:solidFill>
              </a:rPr>
            </a:br>
            <a:r>
              <a:rPr sz="1600" dirty="0" smtClean="0">
                <a:solidFill>
                  <a:schemeClr val="tx1"/>
                </a:solidFill>
                <a:hlinkClick r:id="rId3"/>
              </a:rPr>
              <a:t>http://spbhi.ru/showplace/pamyatniki/chizhik-pyzhik.html</a:t>
            </a:r>
            <a:r>
              <a:rPr sz="1600" dirty="0" smtClean="0">
                <a:solidFill>
                  <a:schemeClr val="tx1"/>
                </a:solidFill>
              </a:rPr>
              <a:t/>
            </a:r>
            <a:br>
              <a:rPr sz="1600" dirty="0" smtClean="0">
                <a:solidFill>
                  <a:schemeClr val="tx1"/>
                </a:solidFill>
              </a:rPr>
            </a:br>
            <a:r>
              <a:rPr sz="1600" dirty="0" smtClean="0">
                <a:solidFill>
                  <a:schemeClr val="tx1"/>
                </a:solidFill>
                <a:hlinkClick r:id="rId4"/>
              </a:rPr>
              <a:t>http://fedorenko-tasha.livejournal.com/71152.html</a:t>
            </a:r>
            <a:r>
              <a:rPr sz="1600" dirty="0" smtClean="0">
                <a:solidFill>
                  <a:schemeClr val="tx1"/>
                </a:solidFill>
              </a:rPr>
              <a:t/>
            </a:r>
            <a:br>
              <a:rPr sz="1600" dirty="0" smtClean="0">
                <a:solidFill>
                  <a:schemeClr val="tx1"/>
                </a:solidFill>
              </a:rPr>
            </a:br>
            <a:r>
              <a:rPr sz="1600" dirty="0" smtClean="0">
                <a:solidFill>
                  <a:schemeClr val="tx1"/>
                </a:solidFill>
              </a:rPr>
              <a:t> http://www.hellopiter.ru/Filfak.html </a:t>
            </a:r>
            <a:br>
              <a:rPr sz="1600" dirty="0" smtClean="0">
                <a:solidFill>
                  <a:schemeClr val="tx1"/>
                </a:solidFill>
              </a:rPr>
            </a:br>
            <a:r>
              <a:rPr sz="1600" dirty="0" smtClean="0">
                <a:solidFill>
                  <a:schemeClr val="tx1"/>
                </a:solidFill>
              </a:rPr>
              <a:t> http://peterburg-rf.ru/mesta-peterburga/dostoprimechatelnosti/pamyatniki-zhivotnym </a:t>
            </a:r>
            <a:br>
              <a:rPr sz="1600" dirty="0" smtClean="0">
                <a:solidFill>
                  <a:schemeClr val="tx1"/>
                </a:solidFill>
              </a:rPr>
            </a:br>
            <a:r>
              <a:rPr sz="1600" dirty="0" smtClean="0">
                <a:solidFill>
                  <a:schemeClr val="tx1"/>
                </a:solidFill>
                <a:hlinkClick r:id="rId5"/>
              </a:rPr>
              <a:t>http://s-pb.in/pamyatniki-spb/neobichnie-pamyatniki</a:t>
            </a:r>
            <a:r>
              <a:rPr sz="1600" dirty="0" smtClean="0">
                <a:solidFill>
                  <a:schemeClr val="tx1"/>
                </a:solidFill>
              </a:rPr>
              <a:t/>
            </a:r>
            <a:br>
              <a:rPr sz="1600" dirty="0" smtClean="0">
                <a:solidFill>
                  <a:schemeClr val="tx1"/>
                </a:solidFill>
              </a:rPr>
            </a:br>
            <a:r>
              <a:rPr sz="1600" dirty="0" smtClean="0">
                <a:solidFill>
                  <a:schemeClr val="tx1"/>
                </a:solidFill>
                <a:hlinkClick r:id="rId6"/>
              </a:rPr>
              <a:t>http://www.etovidel.net/sights/city/saint-petersburg/id/pamiatnik_fotografu</a:t>
            </a:r>
            <a:r>
              <a:rPr sz="1600" dirty="0" smtClean="0">
                <a:solidFill>
                  <a:schemeClr val="tx1"/>
                </a:solidFill>
              </a:rPr>
              <a:t/>
            </a:r>
            <a:br>
              <a:rPr sz="1600" dirty="0" smtClean="0">
                <a:solidFill>
                  <a:schemeClr val="tx1"/>
                </a:solidFill>
              </a:rPr>
            </a:br>
            <a:r>
              <a:rPr sz="1600" dirty="0" smtClean="0">
                <a:solidFill>
                  <a:schemeClr val="tx1"/>
                </a:solidFill>
                <a:hlinkClick r:id="rId7"/>
              </a:rPr>
              <a:t>http://photozone-t.livejournal.com/12891.html?thread=64347</a:t>
            </a:r>
            <a:r>
              <a:rPr sz="1600" dirty="0" smtClean="0">
                <a:solidFill>
                  <a:schemeClr val="tx1"/>
                </a:solidFill>
              </a:rPr>
              <a:t/>
            </a:r>
            <a:br>
              <a:rPr sz="1600" dirty="0" smtClean="0">
                <a:solidFill>
                  <a:schemeClr val="tx1"/>
                </a:solidFill>
              </a:rPr>
            </a:br>
            <a:r>
              <a:rPr sz="1600" dirty="0" smtClean="0">
                <a:solidFill>
                  <a:schemeClr val="tx1"/>
                </a:solidFill>
              </a:rPr>
              <a:t>http://petersburglike.ru/2012-11-07/nos-majora-kovaleva/</a:t>
            </a:r>
            <a:br>
              <a:rPr sz="1600" dirty="0" smtClean="0">
                <a:solidFill>
                  <a:schemeClr val="tx1"/>
                </a:solidFill>
              </a:rPr>
            </a:br>
            <a:r>
              <a:rPr sz="1600" dirty="0" smtClean="0">
                <a:solidFill>
                  <a:schemeClr val="tx1"/>
                </a:solidFill>
              </a:rPr>
              <a:t>http://i-peterburgenka.ru/nos-majora-kovaleva/</a:t>
            </a:r>
            <a:br>
              <a:rPr sz="1600" dirty="0" smtClean="0">
                <a:solidFill>
                  <a:schemeClr val="tx1"/>
                </a:solidFill>
              </a:rPr>
            </a:br>
            <a:r>
              <a:rPr sz="1600" dirty="0" smtClean="0">
                <a:solidFill>
                  <a:schemeClr val="tx1"/>
                </a:solidFill>
              </a:rPr>
              <a:t> http://guap.ru/guap/kaf84old63/ob3_main.shtml </a:t>
            </a:r>
            <a:br>
              <a:rPr sz="1600" dirty="0" smtClean="0">
                <a:solidFill>
                  <a:schemeClr val="tx1"/>
                </a:solidFill>
              </a:rPr>
            </a:br>
            <a:r>
              <a:rPr sz="1600" dirty="0" smtClean="0">
                <a:solidFill>
                  <a:schemeClr val="tx1"/>
                </a:solidFill>
              </a:rPr>
              <a:t> http://dikiy-m.livejournal.com/53711.html </a:t>
            </a:r>
            <a:br>
              <a:rPr sz="1600" dirty="0" smtClean="0">
                <a:solidFill>
                  <a:schemeClr val="tx1"/>
                </a:solidFill>
              </a:rPr>
            </a:br>
            <a:r>
              <a:rPr sz="1600" dirty="0" smtClean="0">
                <a:solidFill>
                  <a:schemeClr val="tx1"/>
                </a:solidFill>
                <a:hlinkClick r:id="rId8"/>
              </a:rPr>
              <a:t>http://www.liveinternet.ru/community/kotomaniya/tags/%EF%E0%EC%FF%F2%ED%E8%EA%E8/page2.html</a:t>
            </a:r>
            <a:r>
              <a:rPr sz="1600" dirty="0" smtClean="0">
                <a:solidFill>
                  <a:schemeClr val="tx1"/>
                </a:solidFill>
              </a:rPr>
              <a:t/>
            </a:r>
            <a:br>
              <a:rPr sz="1600" dirty="0" smtClean="0">
                <a:solidFill>
                  <a:schemeClr val="tx1"/>
                </a:solidFill>
              </a:rPr>
            </a:br>
            <a:r>
              <a:rPr sz="1600" dirty="0" smtClean="0">
                <a:solidFill>
                  <a:schemeClr val="tx1"/>
                </a:solidFill>
              </a:rPr>
              <a:t> http://drugoypiter.ru/place/vodovozu.htm </a:t>
            </a:r>
            <a:br>
              <a:rPr sz="1600" dirty="0" smtClean="0">
                <a:solidFill>
                  <a:schemeClr val="tx1"/>
                </a:solidFill>
              </a:rPr>
            </a:br>
            <a:r>
              <a:rPr sz="1600" dirty="0" smtClean="0">
                <a:solidFill>
                  <a:schemeClr val="tx1"/>
                </a:solidFill>
                <a:hlinkClick r:id="rId9"/>
              </a:rPr>
              <a:t>http://curiosite.ru/places/42744-pamyatnik-botinki-bezymyannogo-dachnika.html</a:t>
            </a:r>
            <a:r>
              <a:rPr sz="1600" dirty="0" smtClean="0">
                <a:solidFill>
                  <a:schemeClr val="tx1"/>
                </a:solidFill>
              </a:rPr>
              <a:t/>
            </a:r>
            <a:br>
              <a:rPr sz="1600" dirty="0" smtClean="0">
                <a:solidFill>
                  <a:schemeClr val="tx1"/>
                </a:solidFill>
              </a:rPr>
            </a:br>
            <a:r>
              <a:rPr sz="1600" dirty="0" smtClean="0">
                <a:solidFill>
                  <a:schemeClr val="tx1"/>
                </a:solidFill>
                <a:hlinkClick r:id="rId10"/>
              </a:rPr>
              <a:t>http://www.etovidel.net/sights/city/saint-petersburg/id/botinki_dachnika</a:t>
            </a:r>
            <a:r>
              <a:rPr sz="1400" dirty="0" smtClean="0">
                <a:solidFill>
                  <a:schemeClr val="tx1"/>
                </a:solidFill>
              </a:rPr>
              <a:t/>
            </a:r>
            <a:br>
              <a:rPr sz="1400" dirty="0" smtClean="0">
                <a:solidFill>
                  <a:schemeClr val="tx1"/>
                </a:solidFill>
              </a:rPr>
            </a:br>
            <a:r>
              <a:rPr sz="1400" dirty="0" smtClean="0">
                <a:solidFill>
                  <a:schemeClr val="tx1"/>
                </a:solidFill>
              </a:rPr>
              <a:t/>
            </a:r>
            <a:br>
              <a:rPr sz="1400" dirty="0" smtClean="0">
                <a:solidFill>
                  <a:schemeClr val="tx1"/>
                </a:solidFill>
              </a:rPr>
            </a:br>
            <a:r>
              <a:rPr sz="1400" dirty="0" smtClean="0">
                <a:solidFill>
                  <a:schemeClr val="tx1"/>
                </a:solidFill>
              </a:rPr>
              <a:t/>
            </a:r>
            <a:br>
              <a:rPr sz="1400" dirty="0" smtClean="0">
                <a:solidFill>
                  <a:schemeClr val="tx1"/>
                </a:solidFill>
              </a:rPr>
            </a:br>
            <a:r>
              <a:rPr sz="1400" dirty="0" smtClean="0">
                <a:solidFill>
                  <a:schemeClr val="tx1"/>
                </a:solidFill>
              </a:rPr>
              <a:t/>
            </a:r>
            <a:br>
              <a:rPr sz="1400" dirty="0" smtClean="0">
                <a:solidFill>
                  <a:schemeClr val="tx1"/>
                </a:solidFill>
              </a:rPr>
            </a:br>
            <a:endParaRPr lang="ru-RU" sz="1400" dirty="0">
              <a:solidFill>
                <a:schemeClr val="tx1"/>
              </a:solidFill>
            </a:endParaRPr>
          </a:p>
        </p:txBody>
      </p:sp>
      <p:sp>
        <p:nvSpPr>
          <p:cNvPr id="17411" name="Прямоугольник 2"/>
          <p:cNvSpPr>
            <a:spLocks noChangeArrowheads="1"/>
          </p:cNvSpPr>
          <p:nvPr/>
        </p:nvSpPr>
        <p:spPr bwMode="auto">
          <a:xfrm>
            <a:off x="611188" y="115888"/>
            <a:ext cx="5899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ru-RU" altLang="ru-RU"/>
              <a:t>Интернет источники:</a:t>
            </a: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381000"/>
            <a:ext cx="8229600" cy="609600"/>
          </a:xfrm>
        </p:spPr>
        <p:txBody>
          <a:bodyPr>
            <a:normAutofit fontScale="90000"/>
          </a:bodyPr>
          <a:lstStyle/>
          <a:p>
            <a:pPr algn="ctr" eaLnBrk="1" fontAlgn="auto" hangingPunct="1">
              <a:spcAft>
                <a:spcPts val="0"/>
              </a:spcAft>
              <a:defRPr/>
            </a:pPr>
            <a:r>
              <a:rPr lang="ru-RU" smtClean="0">
                <a:solidFill>
                  <a:srgbClr val="002060"/>
                </a:solidFill>
              </a:rPr>
              <a:t>«Зайка на сваях»</a:t>
            </a:r>
            <a:endParaRPr lang="ru-RU">
              <a:solidFill>
                <a:srgbClr val="002060"/>
              </a:solidFill>
            </a:endParaRPr>
          </a:p>
        </p:txBody>
      </p:sp>
      <p:pic>
        <p:nvPicPr>
          <p:cNvPr id="1026" name="Picture 2" descr="Места исполнения желаний в Питере - Великая энергия"/>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59632" y="1052736"/>
            <a:ext cx="2891070" cy="37261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flipV="1">
            <a:off x="4343400" y="4068763"/>
            <a:ext cx="4343400" cy="646112"/>
          </a:xfrm>
          <a:prstGeom prst="rect">
            <a:avLst/>
          </a:prstGeom>
          <a:noFill/>
        </p:spPr>
        <p:txBody>
          <a:bodyPr>
            <a:spAutoFit/>
          </a:bodyPr>
          <a:lstStyle/>
          <a:p>
            <a:pPr fontAlgn="auto">
              <a:spcBef>
                <a:spcPts val="0"/>
              </a:spcBef>
              <a:spcAft>
                <a:spcPts val="0"/>
              </a:spcAft>
              <a:defRPr/>
            </a:pPr>
            <a:r>
              <a:rPr lang="ru-RU" dirty="0">
                <a:latin typeface="+mn-lt"/>
                <a:cs typeface="+mn-cs"/>
              </a:rPr>
              <a:t/>
            </a:r>
            <a:br>
              <a:rPr lang="ru-RU" dirty="0">
                <a:latin typeface="+mn-lt"/>
                <a:cs typeface="+mn-cs"/>
              </a:rPr>
            </a:br>
            <a:endParaRPr lang="ru-RU" dirty="0">
              <a:latin typeface="+mn-lt"/>
              <a:cs typeface="+mn-cs"/>
            </a:endParaRPr>
          </a:p>
        </p:txBody>
      </p:sp>
      <p:pic>
        <p:nvPicPr>
          <p:cNvPr id="6" name="Рисунок 5" descr="Фото Зайчика у Петропавловской крепости"/>
          <p:cNvPicPr/>
          <p:nvPr/>
        </p:nvPicPr>
        <p:blipFill>
          <a:blip r:embed="rId3" cstate="print"/>
          <a:srcRect/>
          <a:stretch>
            <a:fillRect/>
          </a:stretch>
        </p:blipFill>
        <p:spPr bwMode="auto">
          <a:xfrm>
            <a:off x="6444208" y="476672"/>
            <a:ext cx="2376885" cy="4175670"/>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7" name="Прямоугольник 6"/>
          <p:cNvSpPr/>
          <p:nvPr/>
        </p:nvSpPr>
        <p:spPr>
          <a:xfrm>
            <a:off x="0" y="4826675"/>
            <a:ext cx="9252520" cy="2031325"/>
          </a:xfrm>
          <a:prstGeom prst="rect">
            <a:avLst/>
          </a:prstGeom>
        </p:spPr>
        <p:txBody>
          <a:bodyPr wrap="square">
            <a:spAutoFit/>
          </a:bodyPr>
          <a:lstStyle/>
          <a:p>
            <a:r>
              <a:rPr lang="ru-RU" sz="1400" dirty="0" smtClean="0"/>
              <a:t>памятник зайцу. Открыт 8 мая 2003 года в Петропавловской крепости, на сваях </a:t>
            </a:r>
            <a:r>
              <a:rPr lang="ru-RU" sz="1400" dirty="0" err="1" smtClean="0"/>
              <a:t>Иоанновского</a:t>
            </a:r>
            <a:r>
              <a:rPr lang="ru-RU" sz="1400" dirty="0" smtClean="0"/>
              <a:t> моста. По одной из легенд заяц, спасавшийся от наводнения, прыгнул на сапог Петру I, вышедшему из лодки. Произошло это на острове, на котором, как рассказывали </a:t>
            </a:r>
            <a:r>
              <a:rPr lang="ru-RU" sz="1400" dirty="0" err="1" smtClean="0"/>
              <a:t>сторожилы</a:t>
            </a:r>
            <a:r>
              <a:rPr lang="ru-RU" sz="1400" dirty="0" smtClean="0"/>
              <a:t> этих мест, обитало невиданное количество зайцев. После этого случая Петр I стал называть остров–«Заячий».</a:t>
            </a:r>
            <a:br>
              <a:rPr lang="ru-RU" sz="1400" dirty="0" smtClean="0"/>
            </a:br>
            <a:r>
              <a:rPr lang="ru-RU" sz="1400" dirty="0" smtClean="0"/>
              <a:t>По другой легенде зайцы, водившиеся на острове, не только дали ему название, но однажды еще и помогли плотникам, работавшим на строительстве Петропавловской крепости, спастись от гнева Петра I. Когда царь, обнаружив, что плотники работают слишком медленно, собрался их наказать, к нему прямо в руки, непонятно откуда, запрыгнул испуганный заяц. Это происшествие так развеселило Петра I, что он тут же сменил гнев на милость.</a:t>
            </a:r>
            <a:endParaRPr lang="ru-RU" sz="1400" dirty="0"/>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Сплошные буквы - Мосты Фонтанки через фотоаппарат."/>
          <p:cNvPicPr>
            <a:picLocks noChangeAspect="1" noChangeArrowheads="1"/>
          </p:cNvPicPr>
          <p:nvPr/>
        </p:nvPicPr>
        <p:blipFill>
          <a:blip r:embed="rId2" cstate="print"/>
          <a:srcRect/>
          <a:stretch>
            <a:fillRect/>
          </a:stretch>
        </p:blipFill>
        <p:spPr bwMode="auto">
          <a:xfrm>
            <a:off x="395536" y="0"/>
            <a:ext cx="3123378" cy="2420888"/>
          </a:xfrm>
          <a:prstGeom prst="rect">
            <a:avLst/>
          </a:prstGeom>
          <a:ln w="3175">
            <a:solidFill>
              <a:schemeClr val="tx1"/>
            </a:solidFill>
          </a:ln>
          <a:effectLst>
            <a:outerShdw blurRad="292100" dist="139700" dir="2700000" algn="tl" rotWithShape="0">
              <a:srgbClr val="333333">
                <a:alpha val="65000"/>
              </a:srgbClr>
            </a:outerShdw>
          </a:effectLst>
        </p:spPr>
      </p:pic>
      <p:pic>
        <p:nvPicPr>
          <p:cNvPr id="15362" name="Picture 2" descr="текст песни чижик пыжик непоседы. . Отличный сайт!"/>
          <p:cNvPicPr>
            <a:picLocks noChangeAspect="1" noChangeArrowheads="1"/>
          </p:cNvPicPr>
          <p:nvPr/>
        </p:nvPicPr>
        <p:blipFill>
          <a:blip r:embed="rId3" cstate="print"/>
          <a:srcRect/>
          <a:stretch>
            <a:fillRect/>
          </a:stretch>
        </p:blipFill>
        <p:spPr bwMode="auto">
          <a:xfrm>
            <a:off x="4139952" y="0"/>
            <a:ext cx="4484687" cy="2451100"/>
          </a:xfrm>
          <a:prstGeom prst="rect">
            <a:avLst/>
          </a:prstGeom>
          <a:ln w="9525" cap="sq">
            <a:solidFill>
              <a:srgbClr val="FFFF00"/>
            </a:solidFill>
            <a:prstDash val="solid"/>
            <a:miter lim="800000"/>
          </a:ln>
          <a:effectLst>
            <a:outerShdw blurRad="50800" dist="38100" dir="2700000" algn="tl" rotWithShape="0">
              <a:srgbClr val="000000">
                <a:alpha val="43000"/>
              </a:srgbClr>
            </a:outerShdw>
          </a:effectLst>
        </p:spPr>
      </p:pic>
      <p:sp>
        <p:nvSpPr>
          <p:cNvPr id="5" name="Прямоугольник 4"/>
          <p:cNvSpPr/>
          <p:nvPr/>
        </p:nvSpPr>
        <p:spPr>
          <a:xfrm>
            <a:off x="0" y="4180344"/>
            <a:ext cx="9144000" cy="2677656"/>
          </a:xfrm>
          <a:prstGeom prst="rect">
            <a:avLst/>
          </a:prstGeom>
        </p:spPr>
        <p:txBody>
          <a:bodyPr wrap="square">
            <a:spAutoFit/>
          </a:bodyPr>
          <a:lstStyle/>
          <a:p>
            <a:r>
              <a:rPr lang="ru-RU" sz="1400" dirty="0" smtClean="0"/>
              <a:t>На набережной реки </a:t>
            </a:r>
            <a:r>
              <a:rPr lang="ru-RU" sz="1400" dirty="0" smtClean="0">
                <a:hlinkClick r:id="rId4"/>
              </a:rPr>
              <a:t>Фонтанки</a:t>
            </a:r>
            <a:r>
              <a:rPr lang="ru-RU" sz="1400" dirty="0" smtClean="0"/>
              <a:t> очень давно было открыто Императорское Училище правоведения. Его студентов и прозвали Чижиками-пыжиками, потому, что мундиры учащихся имели зеленый цвет, а петлицы и обшлага - желтый, как оперенье у этих птичек, а Пыжиками их называли из-за пыжиковых шапок. Со времени установки скульптуры ее семь раз крали, но петербуржцы помогали найти и возвратить птицу на Фонтанку. Несколько раз она была обнаружена в пунктах сдачи цветного металла. Последний раз бронзовая птица так и не была найдена и по сохранившейся модели она была заново отлита за счет средств одного из московских меценатов, любящего Северную столицу и пожелавшего остаться неизвестным</a:t>
            </a:r>
          </a:p>
          <a:p>
            <a:r>
              <a:rPr lang="ru-RU" sz="1400" dirty="0" smtClean="0"/>
              <a:t>Экскурсоводы называют бронзовую птичку самым воруемым памятником Северной столицы. Говорят, что последний раз его установили так, чтоб унести Чижика можно было только с вместе с набережной, что маленький бронзовый Чижик-пыжик исполняет желания туристов и что если мечты реальные, то они непременно сбудутся.</a:t>
            </a:r>
            <a:endParaRPr lang="ru-RU" sz="1400" dirty="0"/>
          </a:p>
        </p:txBody>
      </p:sp>
      <p:pic>
        <p:nvPicPr>
          <p:cNvPr id="11266" name="Picture 2" descr="https://img-fotki.yandex.ru/get/9805/98003159.a3/0_b7cfb_20d24c97_XXL.jpg"/>
          <p:cNvPicPr>
            <a:picLocks noChangeAspect="1" noChangeArrowheads="1"/>
          </p:cNvPicPr>
          <p:nvPr/>
        </p:nvPicPr>
        <p:blipFill>
          <a:blip r:embed="rId5" cstate="print"/>
          <a:srcRect/>
          <a:stretch>
            <a:fillRect/>
          </a:stretch>
        </p:blipFill>
        <p:spPr bwMode="auto">
          <a:xfrm>
            <a:off x="7092280" y="2564904"/>
            <a:ext cx="1718518" cy="1278819"/>
          </a:xfrm>
          <a:prstGeom prst="rect">
            <a:avLst/>
          </a:prstGeom>
          <a:noFill/>
        </p:spPr>
      </p:pic>
      <p:pic>
        <p:nvPicPr>
          <p:cNvPr id="11270" name="Picture 6" descr="https://avatars.dzeninfra.ru/get-zen_doc/1900274/pub_5f09b511f74b88070c416167_5f09b957b75f48166ed423bd/scale_1200"/>
          <p:cNvPicPr>
            <a:picLocks noChangeAspect="1" noChangeArrowheads="1"/>
          </p:cNvPicPr>
          <p:nvPr/>
        </p:nvPicPr>
        <p:blipFill>
          <a:blip r:embed="rId6" cstate="print"/>
          <a:srcRect/>
          <a:stretch>
            <a:fillRect/>
          </a:stretch>
        </p:blipFill>
        <p:spPr bwMode="auto">
          <a:xfrm>
            <a:off x="2915816" y="2564904"/>
            <a:ext cx="2948695" cy="1656184"/>
          </a:xfrm>
          <a:prstGeom prst="rect">
            <a:avLst/>
          </a:prstGeom>
          <a:noFill/>
        </p:spPr>
      </p:pic>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29002" y="0"/>
            <a:ext cx="5614998" cy="609600"/>
          </a:xfrm>
        </p:spPr>
        <p:txBody>
          <a:bodyPr>
            <a:normAutofit fontScale="90000"/>
          </a:bodyPr>
          <a:lstStyle/>
          <a:p>
            <a:pPr algn="ctr" eaLnBrk="1" fontAlgn="auto" hangingPunct="1">
              <a:spcAft>
                <a:spcPts val="0"/>
              </a:spcAft>
              <a:defRPr/>
            </a:pPr>
            <a:r>
              <a:rPr lang="ru-RU" sz="3600" dirty="0" smtClean="0">
                <a:solidFill>
                  <a:srgbClr val="002060"/>
                </a:solidFill>
              </a:rPr>
              <a:t>«</a:t>
            </a:r>
            <a:r>
              <a:rPr lang="ru-RU" sz="3600" dirty="0" err="1" smtClean="0">
                <a:solidFill>
                  <a:srgbClr val="002060"/>
                </a:solidFill>
              </a:rPr>
              <a:t>Бегемотиха</a:t>
            </a:r>
            <a:r>
              <a:rPr lang="ru-RU" sz="3600" dirty="0" smtClean="0">
                <a:solidFill>
                  <a:srgbClr val="002060"/>
                </a:solidFill>
              </a:rPr>
              <a:t> Тоня»</a:t>
            </a:r>
          </a:p>
        </p:txBody>
      </p:sp>
      <p:pic>
        <p:nvPicPr>
          <p:cNvPr id="16386" name="Picture 2" descr="Парк современной скульптуры во дворе филфака СПбГУ"/>
          <p:cNvPicPr>
            <a:picLocks noChangeAspect="1" noChangeArrowheads="1"/>
          </p:cNvPicPr>
          <p:nvPr/>
        </p:nvPicPr>
        <p:blipFill>
          <a:blip r:embed="rId2" cstate="print"/>
          <a:srcRect/>
          <a:stretch>
            <a:fillRect/>
          </a:stretch>
        </p:blipFill>
        <p:spPr bwMode="auto">
          <a:xfrm>
            <a:off x="4427984" y="548680"/>
            <a:ext cx="4211960" cy="3159281"/>
          </a:xfrm>
          <a:prstGeom prst="rect">
            <a:avLst/>
          </a:prstGeom>
          <a:ln w="9525" cap="sq">
            <a:solidFill>
              <a:srgbClr val="FFC000"/>
            </a:solidFill>
            <a:prstDash val="solid"/>
            <a:miter lim="800000"/>
          </a:ln>
          <a:effectLst>
            <a:outerShdw blurRad="50800" dist="38100" dir="2700000" algn="tl" rotWithShape="0">
              <a:srgbClr val="000000">
                <a:alpha val="43000"/>
              </a:srgbClr>
            </a:outerShdw>
          </a:effectLst>
        </p:spPr>
      </p:pic>
      <p:pic>
        <p:nvPicPr>
          <p:cNvPr id="16388" name="Picture 4" descr="15 мест в Петербурге, где загадывают желания. . Обсуждение на LiveInternet - Российский Сервис Онлайн-Дневников"/>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0063" y="285750"/>
            <a:ext cx="3124200" cy="2062163"/>
          </a:xfrm>
          <a:prstGeom prst="rect">
            <a:avLst/>
          </a:prstGeom>
          <a:ln w="9525" cap="sq">
            <a:solidFill>
              <a:srgbClr val="FFFF00"/>
            </a:solidFill>
            <a:prstDash val="solid"/>
            <a:miter lim="800000"/>
          </a:ln>
          <a:effectLst>
            <a:outerShdw blurRad="50800" dist="38100" dir="2700000" algn="tl" rotWithShape="0">
              <a:srgbClr val="000000">
                <a:alpha val="43000"/>
              </a:srgbClr>
            </a:outerShdw>
          </a:effectLst>
        </p:spPr>
      </p:pic>
      <p:sp>
        <p:nvSpPr>
          <p:cNvPr id="5" name="Прямоугольник 4"/>
          <p:cNvSpPr/>
          <p:nvPr/>
        </p:nvSpPr>
        <p:spPr>
          <a:xfrm>
            <a:off x="0" y="3964900"/>
            <a:ext cx="9144000" cy="2893100"/>
          </a:xfrm>
          <a:prstGeom prst="rect">
            <a:avLst/>
          </a:prstGeom>
        </p:spPr>
        <p:txBody>
          <a:bodyPr wrap="square">
            <a:spAutoFit/>
          </a:bodyPr>
          <a:lstStyle/>
          <a:p>
            <a:r>
              <a:rPr lang="ru-RU" sz="1400" dirty="0" smtClean="0"/>
              <a:t>Скульптура у входа в здание Санкт-Петербургского университета находится с октября 2005 года. Есть одна красивая и необычная питерская легенда, в которой говорится о том, что в XVIII веке одна молодая влюблённая пара была разлучена родителями. Тогда девушка не захотела быть без своего жениха и прыгнула в Неву, а за ней, не пережив горя, последовал и её преданный возлюбленный. Однако наша «повесть» совсем не самая печальная на свете, потому что влюблённым было суждено выжить. На их счастье в Неве оказалась </a:t>
            </a:r>
            <a:r>
              <a:rPr lang="ru-RU" sz="1400" dirty="0" err="1" smtClean="0"/>
              <a:t>Бегемотиха</a:t>
            </a:r>
            <a:r>
              <a:rPr lang="ru-RU" sz="1400" dirty="0" smtClean="0"/>
              <a:t>, которая спасла влюблённых. Девушка схватилась за её правое ухо, а парень – за левое: так они и доплыли до берега, где тут же и поженились. Спасительницу назвали Тоней и стали её почитать как покровительницу влюблённых, а также как символ благополучия и единства. Сегодня, благодаря декану филологического факультета СПБГУ Сергею Богданову бронзовая скульптура Тони находится во дворе корпуса филфака. Рядом с ней находится табличка, которая гласит, что девушка, мечтающая о женихе, должна подержаться за правое ухо Тони, а молодой человек, желающий найти невесту – за левое. Не удивительно, что уши у </a:t>
            </a:r>
            <a:r>
              <a:rPr lang="ru-RU" sz="1400" dirty="0" err="1" smtClean="0"/>
              <a:t>бегемотихи</a:t>
            </a:r>
            <a:r>
              <a:rPr lang="ru-RU" sz="1400" dirty="0" smtClean="0"/>
              <a:t> теперь сияют, как золото. Вот только правое ушко натёрто гораздо сильнее…</a:t>
            </a:r>
            <a:endParaRPr lang="ru-RU" sz="1400" dirty="0"/>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609600"/>
          </a:xfrm>
        </p:spPr>
        <p:txBody>
          <a:bodyPr/>
          <a:lstStyle/>
          <a:p>
            <a:pPr algn="ctr" eaLnBrk="1" fontAlgn="auto" hangingPunct="1">
              <a:spcAft>
                <a:spcPts val="0"/>
              </a:spcAft>
              <a:defRPr/>
            </a:pPr>
            <a:r>
              <a:rPr lang="ru-RU" sz="3200" smtClean="0">
                <a:solidFill>
                  <a:srgbClr val="002060"/>
                </a:solidFill>
              </a:rPr>
              <a:t>Петербургский ангел в Измайловском саду</a:t>
            </a:r>
            <a:endParaRPr lang="ru-RU" sz="3200">
              <a:solidFill>
                <a:srgbClr val="002060"/>
              </a:solidFill>
            </a:endParaRPr>
          </a:p>
        </p:txBody>
      </p:sp>
      <p:pic>
        <p:nvPicPr>
          <p:cNvPr id="17410" name="Picture 2" descr="Петербургский ангел и другие скульптуры Романа Шустрова &quot; NNMUZ.COM - Сайт в Tas-iX"/>
          <p:cNvPicPr>
            <a:picLocks noChangeAspect="1" noChangeArrowheads="1"/>
          </p:cNvPicPr>
          <p:nvPr/>
        </p:nvPicPr>
        <p:blipFill>
          <a:blip r:embed="rId2" cstate="screen">
            <a:extLst>
              <a:ext uri="{28A0092B-C50C-407E-A947-70E740481C1C}">
                <a14:useLocalDpi xmlns:a14="http://schemas.microsoft.com/office/drawing/2010/main"/>
              </a:ext>
            </a:extLst>
          </a:blip>
          <a:srcRect b="-1407"/>
          <a:stretch>
            <a:fillRect/>
          </a:stretch>
        </p:blipFill>
        <p:spPr bwMode="auto">
          <a:xfrm>
            <a:off x="2699792" y="764704"/>
            <a:ext cx="3471292" cy="2922507"/>
          </a:xfrm>
          <a:prstGeom prst="rect">
            <a:avLst/>
          </a:prstGeom>
          <a:ln w="9525" cap="sq">
            <a:solidFill>
              <a:srgbClr val="FF6600"/>
            </a:solidFill>
            <a:prstDash val="solid"/>
            <a:miter lim="800000"/>
          </a:ln>
          <a:effectLst>
            <a:outerShdw blurRad="50800" dist="38100" dir="2700000" algn="tl" rotWithShape="0">
              <a:srgbClr val="000000">
                <a:alpha val="43000"/>
              </a:srgbClr>
            </a:outerShdw>
          </a:effectLst>
        </p:spPr>
      </p:pic>
      <p:sp>
        <p:nvSpPr>
          <p:cNvPr id="4" name="Прямоугольник 3"/>
          <p:cNvSpPr/>
          <p:nvPr/>
        </p:nvSpPr>
        <p:spPr>
          <a:xfrm>
            <a:off x="0" y="3861048"/>
            <a:ext cx="8892480" cy="2585323"/>
          </a:xfrm>
          <a:prstGeom prst="rect">
            <a:avLst/>
          </a:prstGeom>
        </p:spPr>
        <p:txBody>
          <a:bodyPr wrap="square">
            <a:spAutoFit/>
          </a:bodyPr>
          <a:lstStyle/>
          <a:p>
            <a:r>
              <a:rPr lang="ru-RU" dirty="0" smtClean="0"/>
              <a:t>Автором этого чудесного произведения искусства является Роман Шустров. По замыслу художника скульптура посвящена тому поколению, которое подверглось тяжелым испытаниям, на чью долю пришли гражданская война, блокада, репрессии. Тому поколению, которое несмотря ни на что, смогло воспитать и сохранить в себе интеллигентность, доброту, отзывчивость, оптимизм и любовь к ближнему. Трогательный дедушка-ангел, присевший на скамейке в дождливый день почитать книгу – это дань памяти мужеству наших родных и близких, кто прожил нелегкую жизнь, но смог выстоять и стать народным героем.</a:t>
            </a:r>
            <a:endParaRPr lang="ru-RU" dirty="0"/>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609600"/>
          </a:xfrm>
        </p:spPr>
        <p:txBody>
          <a:bodyPr/>
          <a:lstStyle/>
          <a:p>
            <a:pPr algn="ctr" eaLnBrk="1" fontAlgn="auto" hangingPunct="1">
              <a:spcAft>
                <a:spcPts val="0"/>
              </a:spcAft>
              <a:defRPr/>
            </a:pPr>
            <a:r>
              <a:rPr lang="ru-RU" sz="3200" smtClean="0">
                <a:solidFill>
                  <a:srgbClr val="002060"/>
                </a:solidFill>
              </a:rPr>
              <a:t>Памятник фотографу</a:t>
            </a:r>
          </a:p>
        </p:txBody>
      </p:sp>
      <p:pic>
        <p:nvPicPr>
          <p:cNvPr id="18434" name="Picture 2" descr="Мой Петропавловск Казахстан :: ФотоАльбом :: Памятник фотографу."/>
          <p:cNvPicPr>
            <a:picLocks noChangeAspect="1" noChangeArrowheads="1"/>
          </p:cNvPicPr>
          <p:nvPr/>
        </p:nvPicPr>
        <p:blipFill>
          <a:blip r:embed="rId2" cstate="print"/>
          <a:srcRect/>
          <a:stretch>
            <a:fillRect/>
          </a:stretch>
        </p:blipFill>
        <p:spPr bwMode="auto">
          <a:xfrm>
            <a:off x="4644008" y="980728"/>
            <a:ext cx="4088390" cy="4896544"/>
          </a:xfrm>
          <a:prstGeom prst="rect">
            <a:avLst/>
          </a:prstGeom>
          <a:ln w="9525" cap="sq">
            <a:solidFill>
              <a:srgbClr val="002060"/>
            </a:solidFill>
            <a:prstDash val="solid"/>
            <a:miter lim="800000"/>
          </a:ln>
          <a:effectLst>
            <a:outerShdw blurRad="50800" dist="38100" dir="2700000" algn="tl" rotWithShape="0">
              <a:srgbClr val="000000">
                <a:alpha val="43000"/>
              </a:srgbClr>
            </a:outerShdw>
          </a:effectLst>
        </p:spPr>
      </p:pic>
      <p:sp>
        <p:nvSpPr>
          <p:cNvPr id="4" name="Прямоугольник 3"/>
          <p:cNvSpPr/>
          <p:nvPr/>
        </p:nvSpPr>
        <p:spPr>
          <a:xfrm>
            <a:off x="467544" y="980728"/>
            <a:ext cx="3888432" cy="5539978"/>
          </a:xfrm>
          <a:prstGeom prst="rect">
            <a:avLst/>
          </a:prstGeom>
        </p:spPr>
        <p:txBody>
          <a:bodyPr wrap="square">
            <a:spAutoFit/>
          </a:bodyPr>
          <a:lstStyle/>
          <a:p>
            <a:r>
              <a:rPr lang="ru-RU" dirty="0" smtClean="0"/>
              <a:t> </a:t>
            </a:r>
            <a:r>
              <a:rPr lang="ru-RU" sz="1400" dirty="0" smtClean="0"/>
              <a:t>бронзовый монумент на </a:t>
            </a:r>
            <a:r>
              <a:rPr lang="ru-RU" sz="1400" dirty="0" smtClean="0">
                <a:hlinkClick r:id="rId3"/>
              </a:rPr>
              <a:t>Малой Садовой улице</a:t>
            </a:r>
            <a:r>
              <a:rPr lang="ru-RU" sz="1400" dirty="0" smtClean="0"/>
              <a:t> в центре </a:t>
            </a:r>
            <a:r>
              <a:rPr lang="ru-RU" sz="1400" dirty="0" smtClean="0">
                <a:hlinkClick r:id="rId4"/>
              </a:rPr>
              <a:t>Санкт-Петербурга</a:t>
            </a:r>
            <a:r>
              <a:rPr lang="ru-RU" sz="1400" dirty="0" smtClean="0"/>
              <a:t>, установленный </a:t>
            </a:r>
            <a:r>
              <a:rPr lang="ru-RU" sz="1400" dirty="0" smtClean="0">
                <a:hlinkClick r:id="rId5"/>
              </a:rPr>
              <a:t>25 января</a:t>
            </a:r>
            <a:r>
              <a:rPr lang="ru-RU" sz="1400" dirty="0" smtClean="0"/>
              <a:t> </a:t>
            </a:r>
            <a:r>
              <a:rPr lang="ru-RU" sz="1400" dirty="0" smtClean="0">
                <a:hlinkClick r:id="rId6"/>
              </a:rPr>
              <a:t>2001 года</a:t>
            </a:r>
            <a:r>
              <a:rPr lang="ru-RU" sz="1400" dirty="0" smtClean="0"/>
              <a:t> по проекту Л. В. </a:t>
            </a:r>
            <a:r>
              <a:rPr lang="ru-RU" sz="1400" dirty="0" err="1" smtClean="0"/>
              <a:t>Домрачева</a:t>
            </a:r>
            <a:r>
              <a:rPr lang="ru-RU" sz="1400" dirty="0" smtClean="0"/>
              <a:t> и Б. А. Петрова. Представляет собой 2,5-метровую фигуру фотографа, который готовится к съемке. Фотограф держит раскрытый зонтик, а под </a:t>
            </a:r>
            <a:r>
              <a:rPr lang="ru-RU" sz="1400" dirty="0" smtClean="0">
                <a:hlinkClick r:id="rId7"/>
              </a:rPr>
              <a:t>треногой</a:t>
            </a:r>
            <a:r>
              <a:rPr lang="ru-RU" sz="1400" dirty="0" smtClean="0"/>
              <a:t>, на которой установлен фотоаппарат, спрятался </a:t>
            </a:r>
            <a:r>
              <a:rPr lang="ru-RU" sz="1400" dirty="0" smtClean="0">
                <a:hlinkClick r:id="rId8"/>
              </a:rPr>
              <a:t>английский бульдог</a:t>
            </a:r>
            <a:r>
              <a:rPr lang="ru-RU" sz="1400" dirty="0" smtClean="0"/>
              <a:t>.</a:t>
            </a:r>
          </a:p>
          <a:p>
            <a:r>
              <a:rPr lang="ru-RU" sz="1400" dirty="0" smtClean="0"/>
              <a:t>Со дня своей постройки памятник фотографу в Петербурге прилежно исполняет желания, которые загадывают у него местные жители и туристы. «Петербургский фотограф» на Малой Садовой выглядит очень представительным, словно сошедшим с картинок конца 19 века. Рядом расположился его верный друг – добродушный английский бульдог. Чтобы у вас всегда были деньги нужно подержаться за мизинец фотографа, а те, кто желают как можно больше радости и счастья, могут взять фотографа под локоть. И для наилучшего результата не забудьте погладить бульдога!</a:t>
            </a:r>
            <a:endParaRPr lang="ru-RU" sz="1400" dirty="0"/>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609600"/>
          </a:xfrm>
        </p:spPr>
        <p:txBody>
          <a:bodyPr>
            <a:normAutofit fontScale="90000"/>
          </a:bodyPr>
          <a:lstStyle/>
          <a:p>
            <a:pPr algn="ctr" eaLnBrk="1" fontAlgn="auto" hangingPunct="1">
              <a:spcAft>
                <a:spcPts val="0"/>
              </a:spcAft>
              <a:defRPr/>
            </a:pPr>
            <a:r>
              <a:rPr lang="ru-RU" sz="4400" smtClean="0">
                <a:solidFill>
                  <a:srgbClr val="002060"/>
                </a:solidFill>
              </a:rPr>
              <a:t>Памятник дворнику</a:t>
            </a:r>
            <a:endParaRPr lang="ru-RU"/>
          </a:p>
        </p:txBody>
      </p:sp>
      <p:pic>
        <p:nvPicPr>
          <p:cNvPr id="13317" name="Picture 5" descr="http://img-fotki.yandex.ru/get/31/28080851.8/0_72843_ef38454c_XL.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71775" y="981075"/>
            <a:ext cx="3630613" cy="5327650"/>
          </a:xfrm>
          <a:prstGeom prst="rect">
            <a:avLst/>
          </a:prstGeom>
          <a:noFill/>
          <a:ln>
            <a:solidFill>
              <a:schemeClr val="bg2">
                <a:lumMod val="75000"/>
              </a:schemeClr>
            </a:solidFill>
          </a:ln>
        </p:spPr>
      </p:pic>
      <p:sp>
        <p:nvSpPr>
          <p:cNvPr id="4" name="Прямоугольник 3"/>
          <p:cNvSpPr/>
          <p:nvPr/>
        </p:nvSpPr>
        <p:spPr>
          <a:xfrm>
            <a:off x="323528" y="1412776"/>
            <a:ext cx="2304256" cy="4801314"/>
          </a:xfrm>
          <a:prstGeom prst="rect">
            <a:avLst/>
          </a:prstGeom>
        </p:spPr>
        <p:txBody>
          <a:bodyPr wrap="square">
            <a:spAutoFit/>
          </a:bodyPr>
          <a:lstStyle/>
          <a:p>
            <a:r>
              <a:rPr lang="ru-RU" dirty="0" smtClean="0"/>
              <a:t>Этот памятник дворнику появился на улице Санкт-Петербурга 29 декабря 2011 года. Его сделал мастер художественной ковки Сергей Мельников. Персонаж мультфильма «Падал прошлогодний снег» стал прообразом для скульптуры дворника.</a:t>
            </a:r>
            <a:endParaRPr lang="ru-RU" dirty="0"/>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63888" y="0"/>
            <a:ext cx="5357850" cy="609600"/>
          </a:xfrm>
        </p:spPr>
        <p:txBody>
          <a:bodyPr>
            <a:normAutofit fontScale="90000"/>
          </a:bodyPr>
          <a:lstStyle/>
          <a:p>
            <a:pPr algn="ctr" eaLnBrk="1" fontAlgn="auto" hangingPunct="1">
              <a:spcAft>
                <a:spcPts val="0"/>
              </a:spcAft>
              <a:defRPr/>
            </a:pPr>
            <a:r>
              <a:rPr lang="ru-RU" sz="4000" smtClean="0">
                <a:solidFill>
                  <a:srgbClr val="002060"/>
                </a:solidFill>
              </a:rPr>
              <a:t>Нос майора Ковалева</a:t>
            </a:r>
          </a:p>
        </p:txBody>
      </p:sp>
      <p:pic>
        <p:nvPicPr>
          <p:cNvPr id="20484" name="Picture 4" descr="Виталий - Зеленый чемодан"/>
          <p:cNvPicPr>
            <a:picLocks noChangeAspect="1" noChangeArrowheads="1"/>
          </p:cNvPicPr>
          <p:nvPr/>
        </p:nvPicPr>
        <p:blipFill>
          <a:blip r:embed="rId2" cstate="print"/>
          <a:srcRect/>
          <a:stretch>
            <a:fillRect/>
          </a:stretch>
        </p:blipFill>
        <p:spPr bwMode="auto">
          <a:xfrm>
            <a:off x="3635896" y="548680"/>
            <a:ext cx="4800600" cy="3209925"/>
          </a:xfrm>
          <a:prstGeom prst="rect">
            <a:avLst/>
          </a:prstGeom>
          <a:ln w="9525" cap="sq">
            <a:solidFill>
              <a:srgbClr val="002060"/>
            </a:solidFill>
            <a:prstDash val="solid"/>
            <a:miter lim="800000"/>
          </a:ln>
          <a:effectLst>
            <a:outerShdw blurRad="50800" dist="38100" dir="2700000" algn="tl" rotWithShape="0">
              <a:srgbClr val="000000">
                <a:alpha val="43000"/>
              </a:srgbClr>
            </a:outerShdw>
          </a:effectLst>
        </p:spPr>
      </p:pic>
      <p:pic>
        <p:nvPicPr>
          <p:cNvPr id="14342" name="Picture 6" descr="http://i-peterburgenka.ru/wp-content/uploads/2016/01/nos-mayora-kovaleva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7544" y="0"/>
            <a:ext cx="2700536" cy="3204270"/>
          </a:xfrm>
          <a:prstGeom prst="rect">
            <a:avLst/>
          </a:prstGeom>
          <a:noFill/>
          <a:ln w="19050">
            <a:solidFill>
              <a:schemeClr val="accent5">
                <a:lumMod val="75000"/>
              </a:schemeClr>
            </a:solidFill>
          </a:ln>
        </p:spPr>
      </p:pic>
      <p:sp>
        <p:nvSpPr>
          <p:cNvPr id="5" name="Прямоугольник 4"/>
          <p:cNvSpPr/>
          <p:nvPr/>
        </p:nvSpPr>
        <p:spPr>
          <a:xfrm>
            <a:off x="539552" y="3933056"/>
            <a:ext cx="7344816" cy="2677656"/>
          </a:xfrm>
          <a:prstGeom prst="rect">
            <a:avLst/>
          </a:prstGeom>
        </p:spPr>
        <p:txBody>
          <a:bodyPr wrap="square">
            <a:spAutoFit/>
          </a:bodyPr>
          <a:lstStyle/>
          <a:p>
            <a:r>
              <a:rPr lang="ru-RU" sz="1400" dirty="0" smtClean="0"/>
              <a:t>Идея создания скульптуры принадлежит писателю, актеру и режиссеру Виктору Жуку. В работе также принимал участие сотрудник Музея городской скульптуры Владимир Панфилов. Этот памятник представляет собой плиту из розового мрамора, в центре которой нос, а наверху надпись «Нос майора Ковалева», согласно повести «Нос» известного русского писателя Гоголя, нос героя этого произведения имел привычку покидать своего владельца и бродить по городу, тем самым влезая в чужие дела.</a:t>
            </a:r>
          </a:p>
          <a:p>
            <a:r>
              <a:rPr lang="ru-RU" sz="1400" dirty="0" smtClean="0"/>
              <a:t>Персонаж повести Н.В. Гоголя – Нос майора Ковалева увековечен еще в одном памятнике города. Этот монумент играет роль статского советника. Одетый в широкую шинель, он держит в руках цилиндр и трость, вышагивая по Невскому проспекту. По задумке скульптора Юрия Юсупова, эта композиция отдает честь еще двум произведениям писателя: "Шинель" и "Невский проспект". За спиной памятника раскидан шикарный университетский сад. Он украшен множеством фигур.</a:t>
            </a:r>
            <a:endParaRPr lang="ru-RU" sz="1400" dirty="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762000"/>
          </a:xfrm>
        </p:spPr>
        <p:txBody>
          <a:bodyPr/>
          <a:lstStyle/>
          <a:p>
            <a:pPr algn="ctr" eaLnBrk="1" fontAlgn="auto" hangingPunct="1">
              <a:spcAft>
                <a:spcPts val="0"/>
              </a:spcAft>
              <a:defRPr/>
            </a:pPr>
            <a:r>
              <a:rPr lang="ru-RU" sz="3600" smtClean="0">
                <a:solidFill>
                  <a:srgbClr val="002060"/>
                </a:solidFill>
              </a:rPr>
              <a:t>«Изумрудный город»</a:t>
            </a:r>
          </a:p>
        </p:txBody>
      </p:sp>
      <p:pic>
        <p:nvPicPr>
          <p:cNvPr id="22530" name="Picture 2" descr="Санкт-Петербург. . Интересные для туристов места и неформальные памятники и объекты."/>
          <p:cNvPicPr>
            <a:picLocks noChangeAspect="1" noChangeArrowheads="1"/>
          </p:cNvPicPr>
          <p:nvPr/>
        </p:nvPicPr>
        <p:blipFill>
          <a:blip r:embed="rId2" cstate="print"/>
          <a:srcRect/>
          <a:stretch>
            <a:fillRect/>
          </a:stretch>
        </p:blipFill>
        <p:spPr bwMode="auto">
          <a:xfrm>
            <a:off x="3419872" y="1052736"/>
            <a:ext cx="2658303" cy="1993727"/>
          </a:xfrm>
          <a:prstGeom prst="rect">
            <a:avLst/>
          </a:prstGeom>
          <a:ln w="9525" cap="sq">
            <a:solidFill>
              <a:srgbClr val="FF0000"/>
            </a:solidFill>
            <a:prstDash val="solid"/>
            <a:miter lim="800000"/>
          </a:ln>
          <a:effectLst>
            <a:outerShdw blurRad="50800" dist="38100" dir="2700000" algn="tl" rotWithShape="0">
              <a:srgbClr val="000000">
                <a:alpha val="43000"/>
              </a:srgbClr>
            </a:outerShdw>
          </a:effectLst>
        </p:spPr>
      </p:pic>
      <p:pic>
        <p:nvPicPr>
          <p:cNvPr id="4098" name="Picture 2" descr="Фото Изумрудного города">
            <a:hlinkClick r:id="rId3" tooltip="следующее фото &gt;&g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332656"/>
            <a:ext cx="2496291" cy="3097039"/>
          </a:xfrm>
          <a:prstGeom prst="rect">
            <a:avLst/>
          </a:prstGeom>
          <a:ln w="9525" cap="sq">
            <a:solidFill>
              <a:srgbClr val="FFC000"/>
            </a:solidFill>
            <a:prstDash val="solid"/>
            <a:miter lim="800000"/>
          </a:ln>
          <a:effectLst>
            <a:outerShdw blurRad="50800" dist="38100" dir="2700000" algn="tl" rotWithShape="0">
              <a:srgbClr val="000000">
                <a:alpha val="43000"/>
              </a:srgbClr>
            </a:outerShdw>
          </a:effectLst>
        </p:spPr>
      </p:pic>
      <p:pic>
        <p:nvPicPr>
          <p:cNvPr id="4100" name="Picture 4" descr="Фото Изумрудного города">
            <a:hlinkClick r:id="rId5" tooltip="следующее фото &gt;&g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981825" y="0"/>
            <a:ext cx="2162175" cy="2592387"/>
          </a:xfrm>
          <a:prstGeom prst="rect">
            <a:avLst/>
          </a:prstGeom>
          <a:ln w="9525" cap="sq">
            <a:solidFill>
              <a:srgbClr val="FFC000"/>
            </a:solidFill>
            <a:prstDash val="solid"/>
            <a:miter lim="800000"/>
          </a:ln>
          <a:effectLst>
            <a:outerShdw blurRad="50800" dist="38100" dir="2700000" algn="tl" rotWithShape="0">
              <a:srgbClr val="000000">
                <a:alpha val="43000"/>
              </a:srgbClr>
            </a:outerShdw>
          </a:effectLst>
        </p:spPr>
      </p:pic>
      <p:sp>
        <p:nvSpPr>
          <p:cNvPr id="6" name="Прямоугольник 5"/>
          <p:cNvSpPr/>
          <p:nvPr/>
        </p:nvSpPr>
        <p:spPr>
          <a:xfrm>
            <a:off x="0" y="3103126"/>
            <a:ext cx="9144000" cy="3754874"/>
          </a:xfrm>
          <a:prstGeom prst="rect">
            <a:avLst/>
          </a:prstGeom>
        </p:spPr>
        <p:txBody>
          <a:bodyPr wrap="square">
            <a:spAutoFit/>
          </a:bodyPr>
          <a:lstStyle/>
          <a:p>
            <a:r>
              <a:rPr lang="ru-RU" sz="1400" dirty="0" smtClean="0"/>
              <a:t>Обычный двор Санкт-Петербурга, благодаря стараниям администрации и мастерам, был превращен в страну сказки - Изумрудный город. Начинать осмотр надо со двора дома №2 по улице Правды. Изумрудный город, создан в 2007 году в ходе акции по благоустройству Питерских дворов. Идея авторов состояла в том, чтобы любой прохожий мог почувствовать себя героем сказки, стать ее участником. Войдем в арку и сразу увидим дорожку, вымощенную желтым кирпичом. Если вспомнить сказку, то именно по такой дорожке шли </a:t>
            </a:r>
            <a:r>
              <a:rPr lang="ru-RU" sz="1400" dirty="0" err="1" smtClean="0"/>
              <a:t>Элли</a:t>
            </a:r>
            <a:r>
              <a:rPr lang="ru-RU" sz="1400" dirty="0" smtClean="0"/>
              <a:t> и </a:t>
            </a:r>
            <a:r>
              <a:rPr lang="ru-RU" sz="1400" dirty="0" err="1" smtClean="0"/>
              <a:t>Тотошка</a:t>
            </a:r>
            <a:r>
              <a:rPr lang="ru-RU" sz="1400" dirty="0" smtClean="0"/>
              <a:t> к Великому Гудвину. На барельефе одного из домов изображена добрая фея </a:t>
            </a:r>
            <a:r>
              <a:rPr lang="ru-RU" sz="1400" dirty="0" err="1" smtClean="0"/>
              <a:t>Виллина</a:t>
            </a:r>
            <a:r>
              <a:rPr lang="ru-RU" sz="1400" dirty="0" smtClean="0"/>
              <a:t>, приглашающая нас в сказочный мир. </a:t>
            </a:r>
            <a:r>
              <a:rPr lang="ru-RU" sz="1400" dirty="0" err="1" smtClean="0"/>
              <a:t>Элли</a:t>
            </a:r>
            <a:r>
              <a:rPr lang="ru-RU" sz="1400" dirty="0" smtClean="0"/>
              <a:t> и </a:t>
            </a:r>
            <a:r>
              <a:rPr lang="ru-RU" sz="1400" dirty="0" err="1" smtClean="0"/>
              <a:t>Тотошка</a:t>
            </a:r>
            <a:r>
              <a:rPr lang="ru-RU" sz="1400" dirty="0" smtClean="0"/>
              <a:t> встречают по дороге других героев – Страшилу, Железного дровосека и Трусливого льва. По замыслу авторов посетители двора должны увидеть сказочных героев, идя по желтой дорожке. К сожалению, вандалы отломили льву лапы, и сейчас его нет в волшебном городе. В сказочном дворе есть и злые персонажи - это колдунья </a:t>
            </a:r>
            <a:r>
              <a:rPr lang="ru-RU" sz="1400" dirty="0" err="1" smtClean="0"/>
              <a:t>Бастинда</a:t>
            </a:r>
            <a:r>
              <a:rPr lang="ru-RU" sz="1400" dirty="0" smtClean="0"/>
              <a:t>, Саблезубые тигры и людоед. А летучие обезьяны обосновались на козырьке над одним из подъездов. В основном, все фигуры выкованы из железа, а страшила выполнен из меди и получился очень удачным. Только Гудвин сделан в виде объемной фигурной клумбы, ведь по задумке авторов обличье Великого Повелителя должно меняться с изменением цветочного покрова. Если Вы посетите сказочный двор зимой, скорей всего таинственного Гудвина Вы не увидите - он будет под снегом. Страшила и его компания сделаны как целостные фигуры, которые можно разглядеть со всех сторон, а другие фигуры как бы приклеены к стене.</a:t>
            </a:r>
            <a:endParaRPr lang="ru-RU" sz="1400" dirty="0"/>
          </a:p>
        </p:txBody>
      </p:sp>
    </p:spTree>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Другая 3">
      <a:dk1>
        <a:sysClr val="windowText" lastClr="000000"/>
      </a:dk1>
      <a:lt1>
        <a:sysClr val="window" lastClr="FFFFFF"/>
      </a:lt1>
      <a:dk2>
        <a:srgbClr val="444D26"/>
      </a:dk2>
      <a:lt2>
        <a:srgbClr val="FEFAC9"/>
      </a:lt2>
      <a:accent1>
        <a:srgbClr val="A5B592"/>
      </a:accent1>
      <a:accent2>
        <a:srgbClr val="F3A447"/>
      </a:accent2>
      <a:accent3>
        <a:srgbClr val="F5E4A9"/>
      </a:accent3>
      <a:accent4>
        <a:srgbClr val="D092A7"/>
      </a:accent4>
      <a:accent5>
        <a:srgbClr val="9C85C0"/>
      </a:accent5>
      <a:accent6>
        <a:srgbClr val="809EC2"/>
      </a:accent6>
      <a:hlink>
        <a:srgbClr val="8E58B6"/>
      </a:hlink>
      <a:folHlink>
        <a:srgbClr val="7F6F6F"/>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892</TotalTime>
  <Words>1141</Words>
  <Application>Microsoft Office PowerPoint</Application>
  <PresentationFormat>Экран (4:3)</PresentationFormat>
  <Paragraphs>32</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Book Antiqua</vt:lpstr>
      <vt:lpstr>Lucida Sans</vt:lpstr>
      <vt:lpstr>Times New Roman</vt:lpstr>
      <vt:lpstr>Wingdings 2</vt:lpstr>
      <vt:lpstr>Бумажная</vt:lpstr>
      <vt:lpstr>Необычные скульптуры и памятники города Санкт - Петербург</vt:lpstr>
      <vt:lpstr>«Зайка на сваях»</vt:lpstr>
      <vt:lpstr>Презентация PowerPoint</vt:lpstr>
      <vt:lpstr>«Бегемотиха Тоня»</vt:lpstr>
      <vt:lpstr>Петербургский ангел в Измайловском саду</vt:lpstr>
      <vt:lpstr>Памятник фотографу</vt:lpstr>
      <vt:lpstr>Памятник дворнику</vt:lpstr>
      <vt:lpstr>Нос майора Ковалева</vt:lpstr>
      <vt:lpstr>«Изумрудный город»</vt:lpstr>
      <vt:lpstr>Памятник «Трое из Простоквашино»</vt:lpstr>
      <vt:lpstr>Памятник Водовозу.</vt:lpstr>
      <vt:lpstr>Памятник «Ботинки безымянного дачника»</vt:lpstr>
      <vt:lpstr>http://petersburglike.ru/2013-06-20/neobychnye-dostoprimechatelnosti-petropavlovskoj-kreposti/ http://www.on-line.spb.ru/architecture/sculpture/zaichik.php http://spbhi.ru/showplace/pamyatniki/chizhik-pyzhik.html http://fedorenko-tasha.livejournal.com/71152.html  http://www.hellopiter.ru/Filfak.html   http://peterburg-rf.ru/mesta-peterburga/dostoprimechatelnosti/pamyatniki-zhivotnym  http://s-pb.in/pamyatniki-spb/neobichnie-pamyatniki http://www.etovidel.net/sights/city/saint-petersburg/id/pamiatnik_fotografu http://photozone-t.livejournal.com/12891.html?thread=64347 http://petersburglike.ru/2012-11-07/nos-majora-kovaleva/ http://i-peterburgenka.ru/nos-majora-kovaleva/  http://guap.ru/guap/kaf84old63/ob3_main.shtml   http://dikiy-m.livejournal.com/53711.html  http://www.liveinternet.ru/community/kotomaniya/tags/%EF%E0%EC%FF%F2%ED%E8%EA%E8/page2.html  http://drugoypiter.ru/place/vodovozu.htm  http://curiosite.ru/places/42744-pamyatnik-botinki-bezymyannogo-dachnika.html http://www.etovidel.net/sights/city/saint-petersburg/id/botinki_dachnika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Необычные скульптуры…</dc:title>
  <dc:creator>Леся</dc:creator>
  <cp:lastModifiedBy>user</cp:lastModifiedBy>
  <cp:revision>70</cp:revision>
  <dcterms:created xsi:type="dcterms:W3CDTF">2015-04-21T06:34:04Z</dcterms:created>
  <dcterms:modified xsi:type="dcterms:W3CDTF">2023-06-28T14:30:10Z</dcterms:modified>
</cp:coreProperties>
</file>