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7" r:id="rId2"/>
    <p:sldId id="260" r:id="rId3"/>
    <p:sldId id="261" r:id="rId4"/>
    <p:sldId id="262" r:id="rId5"/>
    <p:sldId id="264" r:id="rId6"/>
    <p:sldId id="274" r:id="rId7"/>
    <p:sldId id="275" r:id="rId8"/>
    <p:sldId id="276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7030A0"/>
    <a:srgbClr val="800080"/>
    <a:srgbClr val="0070C0"/>
    <a:srgbClr val="000000"/>
    <a:srgbClr val="542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10" autoAdjust="0"/>
    <p:restoredTop sz="94660"/>
  </p:normalViewPr>
  <p:slideViewPr>
    <p:cSldViewPr>
      <p:cViewPr>
        <p:scale>
          <a:sx n="70" d="100"/>
          <a:sy n="70" d="100"/>
        </p:scale>
        <p:origin x="-144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77340-F7A9-4C0B-87D2-43FBE0B454A3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D54D8-89F5-4A8C-8F56-76B6C7F82F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79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D54D8-89F5-4A8C-8F56-76B6C7F82FA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6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963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800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69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26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63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10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45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671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534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87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273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84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912768" cy="93610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1400" b="0" dirty="0">
                <a:latin typeface="Chat Noir" panose="02000605030000020004" pitchFamily="2" charset="0"/>
              </a:rPr>
              <a:t>Муниципальное автономное дошкольное образовательное учреждение «Детский сад комбинированной направленности №4» </a:t>
            </a:r>
            <a:br>
              <a:rPr lang="ru-RU" sz="1400" b="0" dirty="0">
                <a:latin typeface="Chat Noir" panose="02000605030000020004" pitchFamily="2" charset="0"/>
              </a:rPr>
            </a:br>
            <a:r>
              <a:rPr lang="ru-RU" sz="1200" b="0" dirty="0">
                <a:latin typeface="Chat Noir" panose="02000605030000020004" pitchFamily="2" charset="0"/>
              </a:rPr>
              <a:t>города Сосновоборска</a:t>
            </a:r>
            <a:r>
              <a:rPr lang="ru-RU" sz="1400" b="0" dirty="0" smtClean="0">
                <a:latin typeface="Chat Noir" panose="02000605030000020004" pitchFamily="2" charset="0"/>
              </a:rPr>
              <a:t>»</a:t>
            </a:r>
            <a:r>
              <a:rPr lang="ru-RU" sz="1400" b="0" dirty="0">
                <a:latin typeface="Chat Noir" panose="02000605030000020004" pitchFamily="2" charset="0"/>
              </a:rPr>
              <a:t/>
            </a:r>
            <a:br>
              <a:rPr lang="ru-RU" sz="1400" b="0" dirty="0">
                <a:latin typeface="Chat Noir" panose="02000605030000020004" pitchFamily="2" charset="0"/>
              </a:rPr>
            </a:br>
            <a:endParaRPr lang="ru-RU" sz="1400" b="0" dirty="0">
              <a:latin typeface="Chat Noir" panose="02000605030000020004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556792"/>
            <a:ext cx="8568952" cy="2088232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dirty="0">
                <a:latin typeface="AsylbekM29.kz" panose="02000506000000020003" pitchFamily="2" charset="-52"/>
              </a:rPr>
              <a:t>План самообразования по теме:</a:t>
            </a:r>
            <a:br>
              <a:rPr lang="ru-RU" dirty="0">
                <a:latin typeface="AsylbekM29.kz" panose="02000506000000020003" pitchFamily="2" charset="-52"/>
              </a:rPr>
            </a:br>
            <a:r>
              <a:rPr lang="ru-RU" sz="4400" dirty="0">
                <a:solidFill>
                  <a:srgbClr val="0070C0"/>
                </a:solidFill>
                <a:latin typeface="AsylbekM29.kz" panose="02000506000000020003" pitchFamily="2" charset="-52"/>
              </a:rPr>
              <a:t>«Дидактические игры в обучении детей основам математики»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131840" y="3501008"/>
            <a:ext cx="5904656" cy="1224136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+mj-lt"/>
                <a:cs typeface="Calibri" panose="020F0502020204030204" pitchFamily="34" charset="0"/>
              </a:rPr>
              <a:t>Выполнила: </a:t>
            </a:r>
            <a:r>
              <a:rPr lang="ru-RU" sz="1800" b="1" dirty="0">
                <a:latin typeface="+mj-lt"/>
                <a:cs typeface="Calibri" panose="020F0502020204030204" pitchFamily="34" charset="0"/>
              </a:rPr>
              <a:t>Хорошева Галина Викторовна</a:t>
            </a:r>
          </a:p>
          <a:p>
            <a:r>
              <a:rPr lang="ru-RU" sz="1600" dirty="0" smtClean="0">
                <a:latin typeface="+mj-lt"/>
                <a:cs typeface="Calibri" panose="020F0502020204030204" pitchFamily="34" charset="0"/>
              </a:rPr>
              <a:t>Срок </a:t>
            </a:r>
            <a:r>
              <a:rPr lang="ru-RU" sz="1600" dirty="0">
                <a:latin typeface="+mj-lt"/>
                <a:cs typeface="Calibri" panose="020F0502020204030204" pitchFamily="34" charset="0"/>
              </a:rPr>
              <a:t>реализации плана самообразования:</a:t>
            </a:r>
            <a:r>
              <a:rPr lang="ru-RU" sz="1600" b="1" dirty="0">
                <a:latin typeface="+mj-lt"/>
                <a:cs typeface="Calibri" panose="020F0502020204030204" pitchFamily="34" charset="0"/>
              </a:rPr>
              <a:t> </a:t>
            </a:r>
            <a:r>
              <a:rPr lang="ru-RU" sz="1800" b="1" dirty="0" smtClean="0">
                <a:latin typeface="+mj-lt"/>
                <a:cs typeface="Calibri" panose="020F0502020204030204" pitchFamily="34" charset="0"/>
              </a:rPr>
              <a:t>01.09.20 </a:t>
            </a:r>
            <a:r>
              <a:rPr lang="ru-RU" sz="1800" b="1" dirty="0">
                <a:latin typeface="+mj-lt"/>
                <a:cs typeface="Calibri" panose="020F0502020204030204" pitchFamily="34" charset="0"/>
              </a:rPr>
              <a:t>– 31.05.21</a:t>
            </a:r>
            <a:endParaRPr lang="ru-RU" sz="1800" dirty="0">
              <a:latin typeface="+mj-lt"/>
              <a:cs typeface="Calibri" panose="020F0502020204030204" pitchFamily="34" charset="0"/>
            </a:endParaRPr>
          </a:p>
          <a:p>
            <a:endParaRPr lang="ru-RU" sz="1800" dirty="0">
              <a:latin typeface="Chat Noir" panose="02000605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83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406209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работы: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103098"/>
              </p:ext>
            </p:extLst>
          </p:nvPr>
        </p:nvGraphicFramePr>
        <p:xfrm>
          <a:off x="467544" y="1158240"/>
          <a:ext cx="8352928" cy="4998720"/>
        </p:xfrm>
        <a:graphic>
          <a:graphicData uri="http://schemas.openxmlformats.org/drawingml/2006/table">
            <a:tbl>
              <a:tblPr/>
              <a:tblGrid>
                <a:gridCol w="720080"/>
                <a:gridCol w="6840760"/>
                <a:gridCol w="792088"/>
              </a:tblGrid>
              <a:tr h="23250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Работа с детьми: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mpd="sng">
                      <a:solidFill>
                        <a:schemeClr val="tx1"/>
                      </a:solidFill>
                      <a:prstDash val="sysDashDotDot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«Подбери пару рукавичке»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закреплять умение различать и называть геометрические фигуры, правую и левую стороны.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en-US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«Цветные носочки»</a:t>
                      </a:r>
                      <a:r>
                        <a:rPr lang="ru-RU" sz="1600" b="1" kern="1200" baseline="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закреплять умение различать и называть основные и оттеночные цвета.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«Геометрический лес»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закрепить умение различать и называть геометрические фигуры, развивать зрительное восприятие.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«Снеговик и шарики»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закреплять умение различать и называть основные и оттеночные цвета, развивать зрительную память и внимание.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«Письма для деда Мороза»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познакомить детей с четными и нечетными числами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развивать математическую смекалку и мышление.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«Елочная доставка»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совершенствовать вычислительные навыки детей, закреплять знания о составе чисел в пределах 10.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«Кто за веткой?»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закреплять умение различать и называть цифры, согласовывать числительные с существительными по теме «Зимующие птицы».   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«Покорми птиц»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формировать умения устанавливать равенство и неравенство, фиксировать результат сравнения с помощью знаков «&lt;», «&gt;», «=», «=/».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Декабрь  </a:t>
                      </a:r>
                    </a:p>
                    <a:p>
                      <a:endParaRPr lang="ru-RU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ysDashDotDot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263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406209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работы: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100373"/>
              </p:ext>
            </p:extLst>
          </p:nvPr>
        </p:nvGraphicFramePr>
        <p:xfrm>
          <a:off x="467544" y="1158240"/>
          <a:ext cx="8280920" cy="5151120"/>
        </p:xfrm>
        <a:graphic>
          <a:graphicData uri="http://schemas.openxmlformats.org/drawingml/2006/table">
            <a:tbl>
              <a:tblPr/>
              <a:tblGrid>
                <a:gridCol w="595796"/>
                <a:gridCol w="6821028"/>
                <a:gridCol w="864096"/>
              </a:tblGrid>
              <a:tr h="23250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Работа с детьми: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mpd="sng">
                      <a:solidFill>
                        <a:schemeClr val="tx1"/>
                      </a:solidFill>
                      <a:prstDash val="sysDashDotDot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buFont typeface="Wingdings" panose="05000000000000000000" pitchFamily="2" charset="2"/>
                        <a:buChar char="ü"/>
                      </a:pPr>
                      <a:endParaRPr lang="ru-RU" sz="1600" b="1" kern="1200" dirty="0" smtClean="0">
                        <a:solidFill>
                          <a:srgbClr val="99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«Составь пирамидку из кубиков»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закреплять навыки счета, умение различать  и называть числа, геометрические фигуры, основные и оттеночные цвета.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«Неделя»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закреплять умения определять последовательность дней недели, ориентироваться во временных отношениях (вчера, сегодня, завтра). 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«Задачки»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учить детей на иллюстрированном материале составлять, «записывать» и решать простые арифметические задачи.</a:t>
                      </a:r>
                    </a:p>
                    <a:p>
                      <a:pPr marL="342900" lvl="0" indent="-34290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«Величины»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учить детей последовательному расположению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ряду элементов разной величины и обозначению их отношения словами.</a:t>
                      </a:r>
                    </a:p>
                    <a:p>
                      <a:pPr marL="342900" lvl="0" indent="-34290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en-US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r>
                        <a:rPr lang="ru-RU" sz="1600" b="1" kern="1200" baseline="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«Из какой банки разлилась краска?» 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закреплять умения различать и называть основные и оттеночные цвета.</a:t>
                      </a:r>
                    </a:p>
                    <a:p>
                      <a:pPr marL="342900" lvl="0" indent="-34290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baseline="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en-US" sz="1600" b="1" kern="1200" baseline="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baseline="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«Расставь банки с краской по местам»</a:t>
                      </a:r>
                      <a:r>
                        <a:rPr lang="ru-RU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закреплять умение ориентироваться на плоскости.</a:t>
                      </a:r>
                      <a:endParaRPr lang="ru-RU" sz="1600" b="0" kern="1200" dirty="0" smtClean="0">
                        <a:solidFill>
                          <a:srgbClr val="990099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«Прятки с цифрами»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закреплять умение узнавать цифры по фрагментам, соотносить их с числами, развивать мелкую моторику рук.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endParaRPr lang="ru-RU" sz="1400" dirty="0" smtClean="0"/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Январь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endParaRPr lang="ru-RU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ysDashDotDot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72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406209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работы: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363562"/>
              </p:ext>
            </p:extLst>
          </p:nvPr>
        </p:nvGraphicFramePr>
        <p:xfrm>
          <a:off x="467544" y="1196752"/>
          <a:ext cx="8352928" cy="3992880"/>
        </p:xfrm>
        <a:graphic>
          <a:graphicData uri="http://schemas.openxmlformats.org/drawingml/2006/table">
            <a:tbl>
              <a:tblPr/>
              <a:tblGrid>
                <a:gridCol w="611614"/>
                <a:gridCol w="7002117"/>
                <a:gridCol w="739197"/>
              </a:tblGrid>
              <a:tr h="22865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Работа с детьми: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mpd="sng">
                      <a:solidFill>
                        <a:schemeClr val="tx1"/>
                      </a:solidFill>
                      <a:prstDash val="sysDashDotDot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«Разложи сахар по сахарницам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-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закреплять умение отсчитывать заданное количество предметов и обозначать количество соответствующим числом, цифрой.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«Закрой кастрюльки»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учить детей решать примеры на сложение и вычитание, развивать мыслительные операции.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«Разложи картошку по кастрюлькам»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формировать умения устанавливать равенство и неравенство, фиксировать результат сравнения с помощью знаков «&lt;», «&gt;», «=».</a:t>
                      </a: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«Подарки»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развивать концентрацию зрительного внимания, умение согласовывать числительные с существительными по теме «Посуда».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en-US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600" b="1" kern="120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r>
                        <a:rPr lang="ru-RU" sz="1600" b="1" kern="1200" baseline="0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«Расставь стаканы»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развивать умение различать и называть цифры и числа в пределах 60, совершенствовать навыки звукового анализа слов.</a:t>
                      </a:r>
                      <a:endParaRPr lang="ru-RU" sz="1600" dirty="0" smtClean="0"/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endParaRPr lang="ru-RU" sz="1600" dirty="0" smtClean="0"/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ru-RU" sz="1600" dirty="0" smtClean="0"/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Февраль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</a:p>
                    <a:p>
                      <a:endParaRPr lang="ru-RU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ysDashDotDot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073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406209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работы: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599504"/>
              </p:ext>
            </p:extLst>
          </p:nvPr>
        </p:nvGraphicFramePr>
        <p:xfrm>
          <a:off x="611560" y="1196752"/>
          <a:ext cx="8136904" cy="1743456"/>
        </p:xfrm>
        <a:graphic>
          <a:graphicData uri="http://schemas.openxmlformats.org/drawingml/2006/table">
            <a:tbl>
              <a:tblPr/>
              <a:tblGrid>
                <a:gridCol w="720080"/>
                <a:gridCol w="6192688"/>
                <a:gridCol w="1224136"/>
              </a:tblGrid>
              <a:tr h="567288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Работа с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родителями: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mpd="sng">
                      <a:solidFill>
                        <a:schemeClr val="tx1"/>
                      </a:solidFill>
                      <a:prstDash val="sysDashDotDot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Консультаци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я </a:t>
                      </a:r>
                      <a:r>
                        <a:rPr lang="ru-RU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для родителей </a:t>
                      </a:r>
                      <a:r>
                        <a:rPr lang="ru-RU" sz="1600" b="1" dirty="0">
                          <a:solidFill>
                            <a:srgbClr val="990099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600" b="1" kern="1800" dirty="0">
                          <a:solidFill>
                            <a:srgbClr val="990099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12 шагов. Как научить ребёнка</a:t>
                      </a:r>
                      <a:endParaRPr lang="ru-RU" sz="1600" b="1" dirty="0">
                        <a:solidFill>
                          <a:srgbClr val="990099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kern="1800" dirty="0">
                          <a:solidFill>
                            <a:srgbClr val="990099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времени по часам?»</a:t>
                      </a:r>
                      <a:endParaRPr lang="ru-RU" sz="1600" b="1" dirty="0">
                        <a:solidFill>
                          <a:srgbClr val="990099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Январь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5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Букле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 для родителей </a:t>
                      </a:r>
                      <a:r>
                        <a:rPr lang="ru-RU" sz="1600" b="1" dirty="0">
                          <a:solidFill>
                            <a:srgbClr val="990099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«Что должны уметь дети по математике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990099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при поступлении в 1-ый класс школы?»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200"/>
                        <a:buFont typeface="Wingdings"/>
                        <a:buChar char=""/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Фотообзор</a:t>
                      </a:r>
                      <a:r>
                        <a:rPr lang="ru-RU" sz="1600" b="1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rgbClr val="990099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«Как </a:t>
                      </a:r>
                      <a:r>
                        <a:rPr lang="ru-RU" sz="1600" b="1" dirty="0">
                          <a:solidFill>
                            <a:srgbClr val="990099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мы играем в математические игры»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Февраль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408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enis\Desktop\для РАБОТЫ\фотодети мои\IMG_20210209_0715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665694"/>
            <a:ext cx="4306977" cy="574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Denis\Desktop\для РАБОТЫ\фотодети мои\IMG_20210209_0712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869787" y="-252409"/>
            <a:ext cx="3078342" cy="410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enis\Desktop\для РАБОТЫ\фотодети мои\IMG_20210209_07143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869786" y="3023955"/>
            <a:ext cx="3078343" cy="4104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12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757" y="332656"/>
            <a:ext cx="2490305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0863" y="967952"/>
            <a:ext cx="2485806" cy="3522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7853" y="1715093"/>
            <a:ext cx="2368414" cy="3355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6414" y="2374275"/>
            <a:ext cx="2370735" cy="335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2092" y="379991"/>
            <a:ext cx="3684544" cy="2603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8491" y="3201879"/>
            <a:ext cx="3582148" cy="253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 descr="https://thumbs.dreamstime.com/b/%D0%B4%D0%B5%D1%82%D0%B8-%D1%80%D1%83%D1%87%D0%BA%D0%B8-%D1%81-84774451.jpg"/>
          <p:cNvPicPr/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25144"/>
            <a:ext cx="2626934" cy="24178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185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35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96752"/>
            <a:ext cx="7772400" cy="2664296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0070C0"/>
                </a:solidFill>
                <a:latin typeface="AsylbekM29.kz" panose="02000506000000020003" pitchFamily="2" charset="-52"/>
              </a:rPr>
              <a:t>  Спасибо за  </a:t>
            </a:r>
          </a:p>
          <a:p>
            <a:r>
              <a:rPr lang="ru-RU" sz="8000" dirty="0">
                <a:solidFill>
                  <a:srgbClr val="0070C0"/>
                </a:solidFill>
                <a:latin typeface="AsylbekM29.kz" panose="02000506000000020003" pitchFamily="2" charset="-52"/>
              </a:rPr>
              <a:t> </a:t>
            </a:r>
            <a:r>
              <a:rPr lang="ru-RU" sz="8000" dirty="0" smtClean="0">
                <a:solidFill>
                  <a:srgbClr val="0070C0"/>
                </a:solidFill>
                <a:latin typeface="AsylbekM29.kz" panose="02000506000000020003" pitchFamily="2" charset="-52"/>
              </a:rPr>
              <a:t>           внимание.</a:t>
            </a:r>
            <a:r>
              <a:rPr lang="ru-RU" sz="8000" dirty="0">
                <a:solidFill>
                  <a:srgbClr val="0070C0"/>
                </a:solidFill>
                <a:latin typeface="AsylbekM29.kz" panose="02000506000000020003" pitchFamily="2" charset="-5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7924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</TotalTime>
  <Words>547</Words>
  <Application>Microsoft Office PowerPoint</Application>
  <PresentationFormat>Экран (4:3)</PresentationFormat>
  <Paragraphs>56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автономное дошкольное образовательное учреждение «Детский сад комбинированной направленности №4»  города Сосновоборска» </vt:lpstr>
      <vt:lpstr>Содержание работы:</vt:lpstr>
      <vt:lpstr>Содержание работы:</vt:lpstr>
      <vt:lpstr>Содержание работы:</vt:lpstr>
      <vt:lpstr>Содержание работы: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самообразования по теме: «Дидактические игры в обучении детей основам математики»</dc:title>
  <dc:creator>Спирин Денис</dc:creator>
  <cp:lastModifiedBy>Спирин Денис</cp:lastModifiedBy>
  <cp:revision>63</cp:revision>
  <dcterms:created xsi:type="dcterms:W3CDTF">2020-11-05T09:02:15Z</dcterms:created>
  <dcterms:modified xsi:type="dcterms:W3CDTF">2023-06-28T15:38:24Z</dcterms:modified>
</cp:coreProperties>
</file>