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7" r:id="rId2"/>
    <p:sldId id="260" r:id="rId3"/>
    <p:sldId id="261" r:id="rId4"/>
    <p:sldId id="262" r:id="rId5"/>
    <p:sldId id="264" r:id="rId6"/>
    <p:sldId id="275" r:id="rId7"/>
    <p:sldId id="273" r:id="rId8"/>
    <p:sldId id="274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30A0"/>
    <a:srgbClr val="800080"/>
    <a:srgbClr val="0070C0"/>
    <a:srgbClr val="990099"/>
    <a:srgbClr val="000000"/>
    <a:srgbClr val="542C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4" autoAdjust="0"/>
    <p:restoredTop sz="94660"/>
  </p:normalViewPr>
  <p:slideViewPr>
    <p:cSldViewPr>
      <p:cViewPr>
        <p:scale>
          <a:sx n="70" d="100"/>
          <a:sy n="70" d="100"/>
        </p:scale>
        <p:origin x="-140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0963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800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694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266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631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101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45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671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534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871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273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846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03648" y="476672"/>
            <a:ext cx="6912768" cy="936104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1400" b="0" dirty="0">
                <a:latin typeface="Chat Noir" panose="02000605030000020004" pitchFamily="2" charset="0"/>
              </a:rPr>
              <a:t>Муниципальное автономное дошкольное образовательное учреждение «Детский сад комбинированной направленности №4» </a:t>
            </a:r>
            <a:br>
              <a:rPr lang="ru-RU" sz="1400" b="0" dirty="0">
                <a:latin typeface="Chat Noir" panose="02000605030000020004" pitchFamily="2" charset="0"/>
              </a:rPr>
            </a:br>
            <a:r>
              <a:rPr lang="ru-RU" sz="1200" b="0" dirty="0">
                <a:latin typeface="Chat Noir" panose="02000605030000020004" pitchFamily="2" charset="0"/>
              </a:rPr>
              <a:t>города Сосновоборска</a:t>
            </a:r>
            <a:r>
              <a:rPr lang="ru-RU" sz="1400" b="0" dirty="0" smtClean="0">
                <a:latin typeface="Chat Noir" panose="02000605030000020004" pitchFamily="2" charset="0"/>
              </a:rPr>
              <a:t>»</a:t>
            </a:r>
            <a:r>
              <a:rPr lang="ru-RU" sz="1400" b="0" dirty="0">
                <a:latin typeface="Chat Noir" panose="02000605030000020004" pitchFamily="2" charset="0"/>
              </a:rPr>
              <a:t/>
            </a:r>
            <a:br>
              <a:rPr lang="ru-RU" sz="1400" b="0" dirty="0">
                <a:latin typeface="Chat Noir" panose="02000605030000020004" pitchFamily="2" charset="0"/>
              </a:rPr>
            </a:br>
            <a:endParaRPr lang="ru-RU" sz="1400" b="0" dirty="0">
              <a:latin typeface="Chat Noir" panose="02000605030000020004" pitchFamily="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528" y="1556792"/>
            <a:ext cx="8568952" cy="1800200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dirty="0">
                <a:latin typeface="AsylbekM29.kz" panose="02000506000000020003" pitchFamily="2" charset="-52"/>
              </a:rPr>
              <a:t>План самообразования по теме:</a:t>
            </a:r>
            <a:br>
              <a:rPr lang="ru-RU" dirty="0">
                <a:latin typeface="AsylbekM29.kz" panose="02000506000000020003" pitchFamily="2" charset="-52"/>
              </a:rPr>
            </a:br>
            <a:r>
              <a:rPr lang="ru-RU" sz="4000" dirty="0">
                <a:solidFill>
                  <a:srgbClr val="0070C0"/>
                </a:solidFill>
                <a:latin typeface="AsylbekM29.kz" panose="02000506000000020003" pitchFamily="2" charset="-52"/>
              </a:rPr>
              <a:t>«Дидактические игры в обучении детей основам математики»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131840" y="3501008"/>
            <a:ext cx="5904656" cy="1224136"/>
          </a:xfrm>
        </p:spPr>
        <p:txBody>
          <a:bodyPr>
            <a:normAutofit/>
          </a:bodyPr>
          <a:lstStyle/>
          <a:p>
            <a:r>
              <a:rPr lang="ru-RU" sz="1600" dirty="0">
                <a:latin typeface="+mj-lt"/>
                <a:cs typeface="Calibri" panose="020F0502020204030204" pitchFamily="34" charset="0"/>
              </a:rPr>
              <a:t>Выполнила: </a:t>
            </a:r>
            <a:r>
              <a:rPr lang="ru-RU" sz="1800" b="1" dirty="0">
                <a:latin typeface="+mj-lt"/>
                <a:cs typeface="Calibri" panose="020F0502020204030204" pitchFamily="34" charset="0"/>
              </a:rPr>
              <a:t>Хорошева Галина Викторовна</a:t>
            </a:r>
          </a:p>
          <a:p>
            <a:r>
              <a:rPr lang="ru-RU" sz="1600" dirty="0" smtClean="0">
                <a:latin typeface="+mj-lt"/>
                <a:cs typeface="Calibri" panose="020F0502020204030204" pitchFamily="34" charset="0"/>
              </a:rPr>
              <a:t>Срок </a:t>
            </a:r>
            <a:r>
              <a:rPr lang="ru-RU" sz="1600" dirty="0">
                <a:latin typeface="+mj-lt"/>
                <a:cs typeface="Calibri" panose="020F0502020204030204" pitchFamily="34" charset="0"/>
              </a:rPr>
              <a:t>реализации плана самообразования:</a:t>
            </a:r>
            <a:r>
              <a:rPr lang="ru-RU" sz="1600" b="1" dirty="0">
                <a:latin typeface="+mj-lt"/>
                <a:cs typeface="Calibri" panose="020F0502020204030204" pitchFamily="34" charset="0"/>
              </a:rPr>
              <a:t> </a:t>
            </a:r>
            <a:r>
              <a:rPr lang="ru-RU" sz="1800" b="1" dirty="0" smtClean="0">
                <a:latin typeface="+mj-lt"/>
                <a:cs typeface="Calibri" panose="020F0502020204030204" pitchFamily="34" charset="0"/>
              </a:rPr>
              <a:t>01.09.20 </a:t>
            </a:r>
            <a:r>
              <a:rPr lang="ru-RU" sz="1800" b="1" dirty="0">
                <a:latin typeface="+mj-lt"/>
                <a:cs typeface="Calibri" panose="020F0502020204030204" pitchFamily="34" charset="0"/>
              </a:rPr>
              <a:t>– 31.05.21</a:t>
            </a:r>
            <a:endParaRPr lang="ru-RU" sz="1800" dirty="0">
              <a:latin typeface="+mj-lt"/>
              <a:cs typeface="Calibri" panose="020F0502020204030204" pitchFamily="34" charset="0"/>
            </a:endParaRPr>
          </a:p>
          <a:p>
            <a:endParaRPr lang="ru-RU" sz="1800" dirty="0">
              <a:latin typeface="Chat Noir" panose="02000605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583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7406209" cy="504056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 работы: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1481557"/>
              </p:ext>
            </p:extLst>
          </p:nvPr>
        </p:nvGraphicFramePr>
        <p:xfrm>
          <a:off x="467544" y="1158240"/>
          <a:ext cx="8352928" cy="4297680"/>
        </p:xfrm>
        <a:graphic>
          <a:graphicData uri="http://schemas.openxmlformats.org/drawingml/2006/table">
            <a:tbl>
              <a:tblPr/>
              <a:tblGrid>
                <a:gridCol w="720080"/>
                <a:gridCol w="6840760"/>
                <a:gridCol w="792088"/>
              </a:tblGrid>
              <a:tr h="232503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Работа с детьми:</a:t>
                      </a:r>
                    </a:p>
                    <a:p>
                      <a:endParaRPr lang="ru-RU" dirty="0"/>
                    </a:p>
                  </a:txBody>
                  <a:tcPr vert="vert270">
                    <a:lnL w="12700" cmpd="sng">
                      <a:solidFill>
                        <a:schemeClr val="tx1"/>
                      </a:solidFill>
                      <a:prstDash val="sysDashDotDot"/>
                    </a:lnL>
                    <a:lnR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ysDashDotDot"/>
                    </a:lnT>
                    <a:lnB w="12700" cmpd="sng">
                      <a:solidFill>
                        <a:schemeClr val="tx1"/>
                      </a:solidFill>
                      <a:prstDash val="sysDashDotDot"/>
                    </a:lnB>
                  </a:tcPr>
                </a:tc>
                <a:tc>
                  <a:txBody>
                    <a:bodyPr/>
                    <a:lstStyle/>
                    <a:p>
                      <a:pPr marL="285750" lvl="0" indent="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Д/и «Игра подснежниками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 формировать умение узнавать и называть числа в пределах 20, правильно заполнять пропуски в числовом ряду, восстанавливая ряд чисел в прямом и обратном порядке.</a:t>
                      </a:r>
                    </a:p>
                    <a:p>
                      <a:pPr marL="285750" lvl="0" indent="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Д</a:t>
                      </a:r>
                      <a:r>
                        <a:rPr lang="en-US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«Засели скворечники»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формирование умения различать и правильно называть геометрические фигуры.</a:t>
                      </a:r>
                    </a:p>
                    <a:p>
                      <a:pPr marL="285750" lvl="0" indent="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Д/и «Найди тень»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(садовые;</a:t>
                      </a: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полевые цветы) – развитие зрительного </a:t>
                      </a:r>
                    </a:p>
                    <a:p>
                      <a:pPr marL="285750" indent="0" algn="just">
                        <a:buFont typeface="Wingdings" panose="05000000000000000000" pitchFamily="2" charset="2"/>
                        <a:buNone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восприятия, умения согласовывать числительные с существительными, различать и называть садовые цветы, основные и оттеночные цвета. </a:t>
                      </a:r>
                    </a:p>
                    <a:p>
                      <a:pPr marL="285750" lvl="0" indent="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Д/и «Проводы масленицы»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закрепления знания о </a:t>
                      </a:r>
                    </a:p>
                    <a:p>
                      <a:pPr marL="285750" indent="0" algn="just">
                        <a:buFont typeface="Wingdings" panose="05000000000000000000" pitchFamily="2" charset="2"/>
                        <a:buNone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последовательности цифрового ряда, умения определять соседей заданному числу, сравнивать числа, пользуясь знаками сравнения.</a:t>
                      </a:r>
                    </a:p>
                    <a:p>
                      <a:pPr marL="285750" lvl="0" indent="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Д/и «Считаем блинчики»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закрепление умения соотносить число и </a:t>
                      </a:r>
                    </a:p>
                    <a:p>
                      <a:pPr marL="285750" indent="0" algn="just">
                        <a:buFont typeface="Wingdings" panose="05000000000000000000" pitchFamily="2" charset="2"/>
                        <a:buNone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цифру, упражнять детей в счете предмет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ов.</a:t>
                      </a:r>
                    </a:p>
                    <a:p>
                      <a:pPr marL="285750" lvl="0" indent="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«Разогрей блинчики»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(числа-соседи) – закрепление умения называть «соседей» числа в числовом ряду.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Март</a:t>
                      </a:r>
                    </a:p>
                    <a:p>
                      <a:endParaRPr lang="ru-RU" sz="1800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ysDashDotDot"/>
                    </a:lnR>
                    <a:lnT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263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406209" cy="576064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 работы: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1403624"/>
              </p:ext>
            </p:extLst>
          </p:nvPr>
        </p:nvGraphicFramePr>
        <p:xfrm>
          <a:off x="467544" y="875496"/>
          <a:ext cx="8280920" cy="5577840"/>
        </p:xfrm>
        <a:graphic>
          <a:graphicData uri="http://schemas.openxmlformats.org/drawingml/2006/table">
            <a:tbl>
              <a:tblPr/>
              <a:tblGrid>
                <a:gridCol w="595796"/>
                <a:gridCol w="6821028"/>
                <a:gridCol w="864096"/>
              </a:tblGrid>
              <a:tr h="55446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Работа с детьми:</a:t>
                      </a:r>
                    </a:p>
                    <a:p>
                      <a:endParaRPr lang="ru-RU" dirty="0"/>
                    </a:p>
                  </a:txBody>
                  <a:tcPr vert="vert270">
                    <a:lnL w="12700" cmpd="sng">
                      <a:solidFill>
                        <a:schemeClr val="tx1"/>
                      </a:solidFill>
                      <a:prstDash val="sysDashDotDot"/>
                    </a:lnL>
                    <a:lnR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ysDashDotDot"/>
                    </a:lnT>
                    <a:lnB w="12700" cmpd="sng">
                      <a:solidFill>
                        <a:schemeClr val="tx1"/>
                      </a:solidFill>
                      <a:prstDash val="sysDashDotDot"/>
                    </a:lnB>
                  </a:tcPr>
                </a:tc>
                <a:tc>
                  <a:txBody>
                    <a:bodyPr/>
                    <a:lstStyle/>
                    <a:p>
                      <a:pPr marL="285750" lvl="0" indent="45720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Д/и «Учим время»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совершенствование навыка определения </a:t>
                      </a:r>
                    </a:p>
                    <a:p>
                      <a:pPr marL="0" indent="457200" algn="just">
                        <a:buFont typeface="Wingdings" panose="05000000000000000000" pitchFamily="2" charset="2"/>
                        <a:buNone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времени по часам, развитие внимания, логического мышления.</a:t>
                      </a:r>
                    </a:p>
                    <a:p>
                      <a:pPr marL="285750" lvl="0" indent="45720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Д/и «Звуковые часы»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автоматизация звука С в словах, </a:t>
                      </a:r>
                    </a:p>
                    <a:p>
                      <a:pPr marL="285750" indent="0" algn="just">
                        <a:buFont typeface="Wingdings" panose="05000000000000000000" pitchFamily="2" charset="2"/>
                        <a:buNone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совершенствование навыка звукового анализа слов и определения времени по часам.</a:t>
                      </a:r>
                    </a:p>
                    <a:p>
                      <a:pPr marL="571500" indent="-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baseline="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</a:t>
                      </a:r>
                      <a:r>
                        <a:rPr lang="en-US" sz="1600" b="1" kern="1200" baseline="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ru-RU" sz="1600" b="1" kern="1200" baseline="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«Собачья математика» </a:t>
                      </a: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ru-RU" sz="1600" dirty="0" smtClean="0"/>
                        <a:t>закрепление навыка составления и </a:t>
                      </a:r>
                    </a:p>
                    <a:p>
                      <a:pPr marL="285750" indent="0" algn="just">
                        <a:buFont typeface="Wingdings" panose="05000000000000000000" pitchFamily="2" charset="2"/>
                        <a:buNone/>
                      </a:pPr>
                      <a:r>
                        <a:rPr lang="ru-RU" sz="1600" dirty="0" smtClean="0"/>
                        <a:t>решения примеров в пределах 10-ти, сравнение чисел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 помощью знаков «&lt;», «&gt;», «=». </a:t>
                      </a:r>
                    </a:p>
                    <a:p>
                      <a:pPr marL="571500" indent="-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</a:t>
                      </a:r>
                      <a:r>
                        <a:rPr lang="en-US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«Математические птенцы»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ru-RU" sz="1600" dirty="0" smtClean="0"/>
                        <a:t>закрепление навыка составления и </a:t>
                      </a:r>
                    </a:p>
                    <a:p>
                      <a:pPr marL="285750" indent="0" algn="just">
                        <a:buFont typeface="Wingdings" panose="05000000000000000000" pitchFamily="2" charset="2"/>
                        <a:buNone/>
                      </a:pPr>
                      <a:r>
                        <a:rPr lang="ru-RU" sz="1600" dirty="0" smtClean="0"/>
                        <a:t>решения примеров в пределах 20-ти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развитие мыслительных операций.</a:t>
                      </a:r>
                    </a:p>
                    <a:p>
                      <a:pPr marL="571500" indent="-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</a:t>
                      </a:r>
                      <a:r>
                        <a:rPr lang="en-US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«Математические</a:t>
                      </a:r>
                      <a:r>
                        <a:rPr lang="ru-RU" sz="1600" b="1" kern="1200" baseline="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л</a:t>
                      </a:r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абиринты"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 развитие умения </a:t>
                      </a:r>
                    </a:p>
                    <a:p>
                      <a:pPr marL="285750" indent="0" algn="just">
                        <a:buFont typeface="Wingdings" panose="05000000000000000000" pitchFamily="2" charset="2"/>
                        <a:buNone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концентрировать  и</a:t>
                      </a: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распределять внимание, развитие зрительно-пространственной ориентировки,  умения различать и называть числа.</a:t>
                      </a:r>
                    </a:p>
                    <a:p>
                      <a:pPr marL="571500" indent="-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</a:t>
                      </a:r>
                      <a:r>
                        <a:rPr lang="en-US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</a:t>
                      </a:r>
                      <a:r>
                        <a:rPr lang="ru-RU" sz="1600" b="1" kern="1200" baseline="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«Помоги птичкам» </a:t>
                      </a: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закрепление умения соотносить количество </a:t>
                      </a:r>
                    </a:p>
                    <a:p>
                      <a:pPr marL="285750" indent="0" algn="just">
                        <a:buFont typeface="Wingdings" panose="05000000000000000000" pitchFamily="2" charset="2"/>
                        <a:buNone/>
                      </a:pP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число.</a:t>
                      </a:r>
                    </a:p>
                    <a:p>
                      <a:pPr marL="571500" indent="-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baseline="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</a:t>
                      </a:r>
                      <a:r>
                        <a:rPr lang="en-US" sz="1600" b="1" kern="1200" baseline="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ru-RU" sz="1600" b="1" kern="1200" baseline="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«Сложи монетки в копилку» </a:t>
                      </a: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формирование финансовой </a:t>
                      </a:r>
                    </a:p>
                    <a:p>
                      <a:pPr marL="285750" indent="0" algn="just">
                        <a:buFont typeface="Wingdings" panose="05000000000000000000" pitchFamily="2" charset="2"/>
                        <a:buNone/>
                      </a:pP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грамотности детей, закрепление навыка сложения «монеток» в пределах 100. </a:t>
                      </a:r>
                    </a:p>
                    <a:p>
                      <a:pPr marL="571500" indent="-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baseline="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</a:t>
                      </a:r>
                      <a:r>
                        <a:rPr lang="en-US" sz="1600" b="1" kern="1200" baseline="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ru-RU" sz="1600" b="1" kern="1200" baseline="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«Накорми щенка горохом» </a:t>
                      </a: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закрепление умения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различать </a:t>
                      </a:r>
                    </a:p>
                    <a:p>
                      <a:pPr marL="285750" indent="0" algn="just">
                        <a:buFont typeface="Wingdings" panose="05000000000000000000" pitchFamily="2" charset="2"/>
                        <a:buNone/>
                      </a:pP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четные и нечетные числа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571500" indent="-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</a:t>
                      </a:r>
                      <a:r>
                        <a:rPr lang="en-US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</a:t>
                      </a:r>
                      <a:r>
                        <a:rPr lang="ru-RU" sz="1600" b="1" kern="1200" baseline="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«Космонавты, по ракетам» </a:t>
                      </a:r>
                      <a:r>
                        <a:rPr lang="ru-RU" sz="16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ru-RU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закрепление навыка счета в </a:t>
                      </a:r>
                    </a:p>
                    <a:p>
                      <a:pPr marL="285750" indent="0" algn="just">
                        <a:buFont typeface="Wingdings" panose="05000000000000000000" pitchFamily="2" charset="2"/>
                        <a:buNone/>
                      </a:pPr>
                      <a:r>
                        <a:rPr lang="ru-RU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пределах 10.</a:t>
                      </a:r>
                      <a:endParaRPr lang="ru-RU" sz="16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lvl="0" indent="457200" algn="just">
                        <a:buFont typeface="Wingdings" panose="05000000000000000000" pitchFamily="2" charset="2"/>
                        <a:buChar char="ü"/>
                      </a:pPr>
                      <a:endParaRPr lang="ru-RU" sz="800" kern="1200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Апрель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</a:p>
                    <a:p>
                      <a:endParaRPr lang="ru-RU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ysDashDotDot"/>
                    </a:lnR>
                    <a:lnT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672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7406209" cy="504056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 работы: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9522885"/>
              </p:ext>
            </p:extLst>
          </p:nvPr>
        </p:nvGraphicFramePr>
        <p:xfrm>
          <a:off x="467544" y="1196752"/>
          <a:ext cx="8352928" cy="3749040"/>
        </p:xfrm>
        <a:graphic>
          <a:graphicData uri="http://schemas.openxmlformats.org/drawingml/2006/table">
            <a:tbl>
              <a:tblPr/>
              <a:tblGrid>
                <a:gridCol w="611614"/>
                <a:gridCol w="7002117"/>
                <a:gridCol w="739197"/>
              </a:tblGrid>
              <a:tr h="228652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Работа с детьми:</a:t>
                      </a:r>
                    </a:p>
                    <a:p>
                      <a:endParaRPr lang="ru-RU" dirty="0"/>
                    </a:p>
                  </a:txBody>
                  <a:tcPr vert="vert270">
                    <a:lnL w="12700" cmpd="sng">
                      <a:solidFill>
                        <a:schemeClr val="tx1"/>
                      </a:solidFill>
                      <a:prstDash val="sysDashDotDot"/>
                    </a:lnL>
                    <a:lnR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ysDashDotDot"/>
                    </a:lnT>
                    <a:lnB w="12700" cmpd="sng">
                      <a:solidFill>
                        <a:schemeClr val="tx1"/>
                      </a:solidFill>
                      <a:prstDash val="sysDashDotDot"/>
                    </a:lnB>
                  </a:tcPr>
                </a:tc>
                <a:tc>
                  <a:txBody>
                    <a:bodyPr/>
                    <a:lstStyle/>
                    <a:p>
                      <a:pPr marL="285750" lvl="0" indent="285750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Д/и «Математические задачки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 - учить детей составлять простые </a:t>
                      </a:r>
                    </a:p>
                    <a:p>
                      <a:pPr marL="0" indent="457200" algn="just">
                        <a:buFont typeface="Wingdings" panose="05000000000000000000" pitchFamily="2" charset="2"/>
                        <a:buNone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арифметические задачи на сложение и вычитание, «записывать» решение, пользуясь арифметическими знаками и цифрами.</a:t>
                      </a:r>
                    </a:p>
                    <a:p>
                      <a:pPr marL="285750" lvl="0" indent="45720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Д/и «Паучки»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формирование умений</a:t>
                      </a: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ориентироваться на плоскости (ориентировка на листе бумаги), различать и называть основные и оттеночные цвета.</a:t>
                      </a:r>
                      <a:endParaRPr lang="ru-RU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lvl="0" indent="45720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Д/и «Возложи букет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 - тренировка выполнения действий сложения </a:t>
                      </a:r>
                    </a:p>
                    <a:p>
                      <a:pPr marL="285750" indent="0" algn="just">
                        <a:buFont typeface="Wingdings" panose="05000000000000000000" pitchFamily="2" charset="2"/>
                        <a:buNone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вычитания в пределах 10.</a:t>
                      </a:r>
                    </a:p>
                    <a:p>
                      <a:pPr marL="571500" indent="-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Д/и «Разложи» – </a:t>
                      </a: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формирование умения раскладывать предметы в </a:t>
                      </a:r>
                    </a:p>
                    <a:p>
                      <a:pPr marL="285750" indent="0" algn="just">
                        <a:buFont typeface="Wingdings" panose="05000000000000000000" pitchFamily="2" charset="2"/>
                        <a:buNone/>
                      </a:pP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возрастающем</a:t>
                      </a:r>
                      <a:r>
                        <a:rPr lang="ru-RU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и убывающем порядке.</a:t>
                      </a:r>
                    </a:p>
                    <a:p>
                      <a:pPr marL="571500" indent="-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baseline="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</a:t>
                      </a:r>
                      <a:r>
                        <a:rPr lang="en-US" sz="1600" b="1" kern="1200" baseline="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ru-RU" sz="1600" b="1" kern="1200" baseline="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«Треугольная головоломка» </a:t>
                      </a:r>
                      <a:r>
                        <a:rPr lang="ru-RU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развитие логического мышления, </a:t>
                      </a:r>
                    </a:p>
                    <a:p>
                      <a:pPr marL="285750" indent="0" algn="just">
                        <a:buFont typeface="Wingdings" panose="05000000000000000000" pitchFamily="2" charset="2"/>
                        <a:buNone/>
                      </a:pPr>
                      <a:r>
                        <a:rPr lang="ru-RU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смекалки.</a:t>
                      </a:r>
                    </a:p>
                    <a:p>
                      <a:pPr marL="571500" indent="-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baseline="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</a:t>
                      </a:r>
                      <a:r>
                        <a:rPr lang="en-US" sz="1600" b="1" kern="1200" baseline="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ru-RU" sz="1600" b="1" kern="1200" baseline="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«Пчелки», «Гусеницы»</a:t>
                      </a:r>
                      <a:r>
                        <a:rPr lang="ru-RU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закрепление состава чисел в пределах 10.  </a:t>
                      </a:r>
                      <a:endParaRPr lang="ru-RU" sz="16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 indent="457200" algn="just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ü"/>
                      </a:pP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Май    </a:t>
                      </a:r>
                    </a:p>
                    <a:p>
                      <a:endParaRPr lang="ru-RU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ysDashDotDot"/>
                    </a:lnR>
                    <a:lnT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073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7406209" cy="504056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 работы: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8837314"/>
              </p:ext>
            </p:extLst>
          </p:nvPr>
        </p:nvGraphicFramePr>
        <p:xfrm>
          <a:off x="611560" y="1196752"/>
          <a:ext cx="8136904" cy="2807181"/>
        </p:xfrm>
        <a:graphic>
          <a:graphicData uri="http://schemas.openxmlformats.org/drawingml/2006/table">
            <a:tbl>
              <a:tblPr/>
              <a:tblGrid>
                <a:gridCol w="720080"/>
                <a:gridCol w="6192688"/>
                <a:gridCol w="1224136"/>
              </a:tblGrid>
              <a:tr h="614576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Работа с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родителями:</a:t>
                      </a:r>
                    </a:p>
                    <a:p>
                      <a:endParaRPr lang="ru-RU" dirty="0"/>
                    </a:p>
                  </a:txBody>
                  <a:tcPr vert="vert270">
                    <a:lnL w="12700" cmpd="sng">
                      <a:solidFill>
                        <a:schemeClr val="tx1"/>
                      </a:solidFill>
                      <a:prstDash val="sysDashDotDot"/>
                    </a:lnL>
                    <a:lnR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ysDashDotDot"/>
                    </a:lnT>
                    <a:lnB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lvl="0" indent="285750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Консультация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для родителей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«Графический диктант»</a:t>
                      </a:r>
                    </a:p>
                    <a:p>
                      <a:pPr marL="285750" lvl="0" indent="285750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Вечер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математической 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игры </a:t>
                      </a:r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«Поиграй со мною мама»</a:t>
                      </a:r>
                    </a:p>
                    <a:p>
                      <a:pPr marL="0" indent="0" algn="just">
                        <a:buFont typeface="Wingdings" panose="05000000000000000000" pitchFamily="2" charset="2"/>
                        <a:buNone/>
                      </a:pPr>
                      <a:endParaRPr lang="ru-RU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Март     </a:t>
                      </a:r>
                    </a:p>
                    <a:p>
                      <a:pPr algn="ctr"/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ysDashDotDot"/>
                    </a:lnR>
                    <a:lnT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71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28650" marR="0" lvl="0" indent="-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Оформление</a:t>
                      </a: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1" kern="1200" baseline="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</a:t>
                      </a:r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уклета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для родителей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«Эта занимательная клетка»</a:t>
                      </a:r>
                      <a:endParaRPr lang="ru-RU" sz="1600" b="0" i="0" kern="1200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just">
                        <a:buFont typeface="Wingdings" panose="05000000000000000000" pitchFamily="2" charset="2"/>
                        <a:buNone/>
                      </a:pPr>
                      <a:endParaRPr lang="ru-RU" sz="8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Апрель 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3581"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Работа с педагогами:</a:t>
                      </a:r>
                      <a:endParaRPr lang="ru-RU" dirty="0"/>
                    </a:p>
                  </a:txBody>
                  <a:tcPr vert="vert270">
                    <a:lnL w="12700" cmpd="sng">
                      <a:solidFill>
                        <a:schemeClr val="tx1"/>
                      </a:solidFill>
                      <a:prstDash val="sysDashDotDot"/>
                    </a:lnL>
                    <a:lnR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28650" lvl="0" indent="-285750" algn="just"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ru-RU" sz="1600" dirty="0">
                          <a:solidFill>
                            <a:srgbClr val="2B2B2B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Оформление </a:t>
                      </a:r>
                      <a:r>
                        <a:rPr lang="ru-RU" sz="16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выставки</a:t>
                      </a:r>
                      <a:r>
                        <a:rPr lang="ru-RU" sz="1600" dirty="0">
                          <a:solidFill>
                            <a:srgbClr val="2B2B2B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в группе: </a:t>
                      </a:r>
                      <a:r>
                        <a:rPr lang="ru-RU" sz="16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«Математические игры </a:t>
                      </a:r>
                      <a:r>
                        <a:rPr lang="ru-RU" sz="1600" b="1" dirty="0" smtClean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для</a:t>
                      </a:r>
                    </a:p>
                    <a:p>
                      <a:pPr marL="342900" lvl="0" indent="0" algn="just">
                        <a:spcAft>
                          <a:spcPts val="0"/>
                        </a:spcAft>
                        <a:buFont typeface="Wingdings"/>
                        <a:buNone/>
                      </a:pPr>
                      <a:r>
                        <a:rPr lang="ru-RU" sz="1600" b="1" baseline="0" dirty="0" smtClean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         </a:t>
                      </a:r>
                      <a:r>
                        <a:rPr lang="ru-RU" sz="1600" b="1" dirty="0" smtClean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дошкольников</a:t>
                      </a:r>
                      <a:r>
                        <a:rPr lang="ru-RU" sz="16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»</a:t>
                      </a:r>
                    </a:p>
                    <a:p>
                      <a:pPr marL="457200" indent="457200"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Апрель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358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vert="vert270">
                    <a:lnL w="12700" cmpd="sng">
                      <a:solidFill>
                        <a:schemeClr val="tx1"/>
                      </a:solidFill>
                      <a:prstDash val="sysDashDotDot"/>
                    </a:lnL>
                    <a:lnR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ysDashDotDot"/>
                    </a:lnT>
                    <a:lnB w="12700" cmpd="sng">
                      <a:solidFill>
                        <a:schemeClr val="tx1"/>
                      </a:solidFill>
                      <a:prstDash val="sysDashDotDot"/>
                    </a:lnB>
                  </a:tcPr>
                </a:tc>
                <a:tc>
                  <a:txBody>
                    <a:bodyPr/>
                    <a:lstStyle/>
                    <a:p>
                      <a:pPr marL="628650" lvl="0" indent="-285750" algn="just"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dirty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Отчет</a:t>
                      </a:r>
                      <a:r>
                        <a:rPr lang="ru-RU" sz="1600" dirty="0">
                          <a:solidFill>
                            <a:srgbClr val="2B2B2B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на педагогическом совете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228600" indent="457200"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Май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4086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860164"/>
            <a:ext cx="3399840" cy="2511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8" y="893153"/>
            <a:ext cx="3348372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3501008"/>
            <a:ext cx="4012035" cy="2937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390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nis\Desktop\для РАБОТЫ\самообразование 2019-2020\самообразование 20-21  учебный год\консультации\Новый рисунок.bmp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299257"/>
            <a:ext cx="3615783" cy="2552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Denis\Desktop\для РАБОТЫ\самообразование 2019-2020\самообразование 20-21  учебный год\консультации\Новый рисунок (1).bmp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2907291"/>
            <a:ext cx="2983495" cy="2106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399" y="332656"/>
            <a:ext cx="2577143" cy="3651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836712"/>
            <a:ext cx="2577143" cy="3651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1854019"/>
            <a:ext cx="2577143" cy="3651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2907291"/>
            <a:ext cx="2577143" cy="3651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5370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2975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9" y="764704"/>
            <a:ext cx="4392487" cy="2520280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0070C0"/>
                </a:solidFill>
                <a:latin typeface="AsylbekM29.kz" panose="02000506000000020003" pitchFamily="2" charset="-52"/>
              </a:rPr>
              <a:t>Спасибо </a:t>
            </a:r>
          </a:p>
          <a:p>
            <a:pPr algn="ctr"/>
            <a:r>
              <a:rPr lang="ru-RU" sz="6000" dirty="0" smtClean="0">
                <a:solidFill>
                  <a:srgbClr val="0070C0"/>
                </a:solidFill>
                <a:latin typeface="AsylbekM29.kz" panose="02000506000000020003" pitchFamily="2" charset="-52"/>
              </a:rPr>
              <a:t>за внимание.</a:t>
            </a:r>
            <a:r>
              <a:rPr lang="ru-RU" sz="6000" dirty="0">
                <a:solidFill>
                  <a:srgbClr val="0070C0"/>
                </a:solidFill>
                <a:latin typeface="AsylbekM29.kz" panose="02000506000000020003" pitchFamily="2" charset="-52"/>
              </a:rPr>
              <a:t> 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5351" y="332656"/>
            <a:ext cx="4297741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924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328</TotalTime>
  <Words>567</Words>
  <Application>Microsoft Office PowerPoint</Application>
  <PresentationFormat>Экран (4:3)</PresentationFormat>
  <Paragraphs>71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Муниципальное автономное дошкольное образовательное учреждение «Детский сад комбинированной направленности №4»  города Сосновоборска» </vt:lpstr>
      <vt:lpstr>Содержание работы:</vt:lpstr>
      <vt:lpstr>Содержание работы:</vt:lpstr>
      <vt:lpstr>Содержание работы:</vt:lpstr>
      <vt:lpstr>Содержание работы: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 самообразования по теме: «Дидактические игры в обучении детей основам математики»</dc:title>
  <dc:creator>Спирин Денис</dc:creator>
  <cp:lastModifiedBy>Спирин Денис</cp:lastModifiedBy>
  <cp:revision>56</cp:revision>
  <dcterms:created xsi:type="dcterms:W3CDTF">2020-11-05T09:02:15Z</dcterms:created>
  <dcterms:modified xsi:type="dcterms:W3CDTF">2023-06-28T15:38:48Z</dcterms:modified>
</cp:coreProperties>
</file>