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5" r:id="rId5"/>
    <p:sldId id="266" r:id="rId6"/>
    <p:sldId id="260" r:id="rId7"/>
    <p:sldId id="261" r:id="rId8"/>
    <p:sldId id="262" r:id="rId9"/>
    <p:sldId id="264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3904"/>
    <a:srgbClr val="FFE7A3"/>
    <a:srgbClr val="D6FFC1"/>
    <a:srgbClr val="ECEBD4"/>
    <a:srgbClr val="D8FFA3"/>
    <a:srgbClr val="DFC3C3"/>
    <a:srgbClr val="EBD5D5"/>
    <a:srgbClr val="FEF7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13697-8EC4-4074-AC32-989B261C90AB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4816-E5EB-4603-B683-253F3D969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11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13697-8EC4-4074-AC32-989B261C90AB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4816-E5EB-4603-B683-253F3D969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823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13697-8EC4-4074-AC32-989B261C90AB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4816-E5EB-4603-B683-253F3D969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140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13697-8EC4-4074-AC32-989B261C90AB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4816-E5EB-4603-B683-253F3D969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833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13697-8EC4-4074-AC32-989B261C90AB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4816-E5EB-4603-B683-253F3D969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523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13697-8EC4-4074-AC32-989B261C90AB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4816-E5EB-4603-B683-253F3D969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446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13697-8EC4-4074-AC32-989B261C90AB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4816-E5EB-4603-B683-253F3D969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094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13697-8EC4-4074-AC32-989B261C90AB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4816-E5EB-4603-B683-253F3D969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461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13697-8EC4-4074-AC32-989B261C90AB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4816-E5EB-4603-B683-253F3D969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01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13697-8EC4-4074-AC32-989B261C90AB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4816-E5EB-4603-B683-253F3D969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43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13697-8EC4-4074-AC32-989B261C90AB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4816-E5EB-4603-B683-253F3D969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303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3904"/>
            </a:gs>
            <a:gs pos="37000">
              <a:srgbClr val="FFE7A3"/>
            </a:gs>
            <a:gs pos="69000">
              <a:srgbClr val="D8FFA3"/>
            </a:gs>
            <a:gs pos="100000">
              <a:srgbClr val="D6FFC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13697-8EC4-4074-AC32-989B261C90AB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E4816-E5EB-4603-B683-253F3D969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86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kirovipk.ru/" TargetMode="External"/><Relationship Id="rId2" Type="http://schemas.openxmlformats.org/officeDocument/2006/relationships/hyperlink" Target="https://lomonosov-msu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012951"/>
              </p:ext>
            </p:extLst>
          </p:nvPr>
        </p:nvGraphicFramePr>
        <p:xfrm>
          <a:off x="1420368" y="1813941"/>
          <a:ext cx="8839200" cy="2353818"/>
        </p:xfrm>
        <a:graphic>
          <a:graphicData uri="http://schemas.openxmlformats.org/drawingml/2006/table">
            <a:tbl>
              <a:tblPr/>
              <a:tblGrid>
                <a:gridCol w="8839200">
                  <a:extLst>
                    <a:ext uri="{9D8B030D-6E8A-4147-A177-3AD203B41FA5}">
                      <a16:colId xmlns:a16="http://schemas.microsoft.com/office/drawing/2014/main" xmlns="" val="2461721446"/>
                    </a:ext>
                  </a:extLst>
                </a:gridCol>
              </a:tblGrid>
              <a:tr h="23538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4200" b="1" dirty="0" smtClean="0">
                          <a:latin typeface="Monotype Corsiva" panose="03010101010201010101" pitchFamily="66" charset="0"/>
                        </a:rPr>
                        <a:t>Открытый урок в 11 классе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4200" b="1" dirty="0" smtClean="0">
                          <a:latin typeface="Monotype Corsiva" panose="03010101010201010101" pitchFamily="66" charset="0"/>
                        </a:rPr>
                        <a:t>Тема: «Задача с тремя неизвестными»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935511170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554226"/>
              </p:ext>
            </p:extLst>
          </p:nvPr>
        </p:nvGraphicFramePr>
        <p:xfrm>
          <a:off x="7327392" y="4861560"/>
          <a:ext cx="4669536" cy="822960"/>
        </p:xfrm>
        <a:graphic>
          <a:graphicData uri="http://schemas.openxmlformats.org/drawingml/2006/table">
            <a:tbl>
              <a:tblPr/>
              <a:tblGrid>
                <a:gridCol w="4669536">
                  <a:extLst>
                    <a:ext uri="{9D8B030D-6E8A-4147-A177-3AD203B41FA5}">
                      <a16:colId xmlns:a16="http://schemas.microsoft.com/office/drawing/2014/main" xmlns="" val="1686887890"/>
                    </a:ext>
                  </a:extLst>
                </a:gridCol>
              </a:tblGrid>
              <a:tr h="5974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000" dirty="0" smtClean="0">
                          <a:latin typeface="Monotype Corsiva" panose="03010101010201010101" pitchFamily="66" charset="0"/>
                        </a:rPr>
                        <a:t>Учитель : </a:t>
                      </a:r>
                      <a:r>
                        <a:rPr lang="ru-RU" sz="3000" dirty="0" err="1" smtClean="0">
                          <a:latin typeface="Monotype Corsiva" panose="03010101010201010101" pitchFamily="66" charset="0"/>
                        </a:rPr>
                        <a:t>Скрипникова</a:t>
                      </a:r>
                      <a:r>
                        <a:rPr lang="ru-RU" sz="3000" dirty="0" smtClean="0">
                          <a:latin typeface="Monotype Corsiva" panose="03010101010201010101" pitchFamily="66" charset="0"/>
                        </a:rPr>
                        <a:t> Т.В.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922298300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918267"/>
              </p:ext>
            </p:extLst>
          </p:nvPr>
        </p:nvGraphicFramePr>
        <p:xfrm>
          <a:off x="4096512" y="5974080"/>
          <a:ext cx="3486912" cy="585216"/>
        </p:xfrm>
        <a:graphic>
          <a:graphicData uri="http://schemas.openxmlformats.org/drawingml/2006/table">
            <a:tbl>
              <a:tblPr/>
              <a:tblGrid>
                <a:gridCol w="3486912">
                  <a:extLst>
                    <a:ext uri="{9D8B030D-6E8A-4147-A177-3AD203B41FA5}">
                      <a16:colId xmlns:a16="http://schemas.microsoft.com/office/drawing/2014/main" xmlns="" val="798942327"/>
                    </a:ext>
                  </a:extLst>
                </a:gridCol>
              </a:tblGrid>
              <a:tr h="585216"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Monotype Corsiva" panose="03010101010201010101" pitchFamily="66" charset="0"/>
                        </a:rPr>
                        <a:t>2023</a:t>
                      </a:r>
                      <a:endParaRPr lang="ru-RU" sz="300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36221393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291299"/>
              </p:ext>
            </p:extLst>
          </p:nvPr>
        </p:nvGraphicFramePr>
        <p:xfrm>
          <a:off x="469392" y="92964"/>
          <a:ext cx="11094720" cy="1188720"/>
        </p:xfrm>
        <a:graphic>
          <a:graphicData uri="http://schemas.openxmlformats.org/drawingml/2006/table">
            <a:tbl>
              <a:tblPr/>
              <a:tblGrid>
                <a:gridCol w="11094720">
                  <a:extLst>
                    <a:ext uri="{9D8B030D-6E8A-4147-A177-3AD203B41FA5}">
                      <a16:colId xmlns:a16="http://schemas.microsoft.com/office/drawing/2014/main" xmlns="" val="535521598"/>
                    </a:ext>
                  </a:extLst>
                </a:gridCol>
              </a:tblGrid>
              <a:tr h="59740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Муниципальное</a:t>
                      </a:r>
                      <a:r>
                        <a:rPr lang="ru-RU" sz="2400" baseline="0" dirty="0" smtClean="0">
                          <a:latin typeface="Monotype Corsiva" panose="03010101010201010101" pitchFamily="66" charset="0"/>
                        </a:rPr>
                        <a:t> автономное общеобразовательное учреждение города Калининграда </a:t>
                      </a:r>
                    </a:p>
                    <a:p>
                      <a:pPr algn="ctr"/>
                      <a:r>
                        <a:rPr lang="ru-RU" sz="2400" baseline="0" dirty="0" smtClean="0">
                          <a:latin typeface="Monotype Corsiva" panose="03010101010201010101" pitchFamily="66" charset="0"/>
                        </a:rPr>
                        <a:t>средняя общеобразовательная школа № 24</a:t>
                      </a:r>
                    </a:p>
                    <a:p>
                      <a:pPr algn="ctr"/>
                      <a:r>
                        <a:rPr lang="ru-RU" sz="2400" baseline="0" dirty="0" smtClean="0">
                          <a:latin typeface="Monotype Corsiva" panose="03010101010201010101" pitchFamily="66" charset="0"/>
                        </a:rPr>
                        <a:t>(МАОУ СОШ № 24)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1324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826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617239"/>
              </p:ext>
            </p:extLst>
          </p:nvPr>
        </p:nvGraphicFramePr>
        <p:xfrm>
          <a:off x="2840736" y="256032"/>
          <a:ext cx="6827520" cy="816864"/>
        </p:xfrm>
        <a:graphic>
          <a:graphicData uri="http://schemas.openxmlformats.org/drawingml/2006/table">
            <a:tbl>
              <a:tblPr/>
              <a:tblGrid>
                <a:gridCol w="6827520">
                  <a:extLst>
                    <a:ext uri="{9D8B030D-6E8A-4147-A177-3AD203B41FA5}">
                      <a16:colId xmlns:a16="http://schemas.microsoft.com/office/drawing/2014/main" xmlns="" val="817600852"/>
                    </a:ext>
                  </a:extLst>
                </a:gridCol>
              </a:tblGrid>
              <a:tr h="816864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Monotype Corsiva" panose="03010101010201010101" pitchFamily="66" charset="0"/>
                        </a:rPr>
                        <a:t>Список литературы</a:t>
                      </a:r>
                      <a:endParaRPr lang="ru-RU" sz="360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510700048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345053"/>
              </p:ext>
            </p:extLst>
          </p:nvPr>
        </p:nvGraphicFramePr>
        <p:xfrm>
          <a:off x="755904" y="1267968"/>
          <a:ext cx="10997184" cy="3938016"/>
        </p:xfrm>
        <a:graphic>
          <a:graphicData uri="http://schemas.openxmlformats.org/drawingml/2006/table">
            <a:tbl>
              <a:tblPr/>
              <a:tblGrid>
                <a:gridCol w="10997184">
                  <a:extLst>
                    <a:ext uri="{9D8B030D-6E8A-4147-A177-3AD203B41FA5}">
                      <a16:colId xmlns:a16="http://schemas.microsoft.com/office/drawing/2014/main" xmlns="" val="3151547564"/>
                    </a:ext>
                  </a:extLst>
                </a:gridCol>
              </a:tblGrid>
              <a:tr h="3938016">
                <a:tc>
                  <a:txBody>
                    <a:bodyPr/>
                    <a:lstStyle/>
                    <a:p>
                      <a:pPr marL="514350" indent="-514350" algn="just">
                        <a:buFont typeface="+mj-lt"/>
                        <a:buAutoNum type="arabicParenR"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Д.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Киз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Цветы для </a:t>
                      </a:r>
                      <a:r>
                        <a:rPr lang="ru-RU" sz="2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Элджернона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Перевод с английского Сергея </a:t>
                      </a:r>
                      <a:r>
                        <a:rPr lang="ru-RU" sz="2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Шарова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– Москва: </a:t>
                      </a:r>
                      <a:r>
                        <a:rPr lang="ru-RU" sz="2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Эксмо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2022. – 384 с.</a:t>
                      </a:r>
                    </a:p>
                    <a:p>
                      <a:pPr marL="514350" indent="-514350" algn="just">
                        <a:buFont typeface="+mj-lt"/>
                        <a:buAutoNum type="arabicParenR"/>
                      </a:pPr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14350" indent="-514350" algn="just">
                        <a:buFont typeface="+mj-lt"/>
                        <a:buAutoNum type="arabicParenR"/>
                      </a:pPr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https://lomonosov-msu.ru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Международная научная конференция студентов, аспирантов и молодых ученых «Ломоносов – 2022».</a:t>
                      </a:r>
                    </a:p>
                    <a:p>
                      <a:pPr marL="514350" indent="-514350" algn="just">
                        <a:buFont typeface="+mj-lt"/>
                        <a:buAutoNum type="arabicParenR"/>
                      </a:pPr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14350" indent="-514350" algn="just">
                        <a:buFont typeface="+mj-lt"/>
                        <a:buAutoNum type="arabicParenR"/>
                      </a:pPr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"/>
                        </a:rPr>
                        <a:t>https://kirovipk.ru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Развитие навыков креативного мышления школьников.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860342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51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202866"/>
              </p:ext>
            </p:extLst>
          </p:nvPr>
        </p:nvGraphicFramePr>
        <p:xfrm>
          <a:off x="3273552" y="243840"/>
          <a:ext cx="5462016" cy="768096"/>
        </p:xfrm>
        <a:graphic>
          <a:graphicData uri="http://schemas.openxmlformats.org/drawingml/2006/table">
            <a:tbl>
              <a:tblPr/>
              <a:tblGrid>
                <a:gridCol w="5462016">
                  <a:extLst>
                    <a:ext uri="{9D8B030D-6E8A-4147-A177-3AD203B41FA5}">
                      <a16:colId xmlns:a16="http://schemas.microsoft.com/office/drawing/2014/main" xmlns="" val="3685212250"/>
                    </a:ext>
                  </a:extLst>
                </a:gridCol>
              </a:tblGrid>
              <a:tr h="768096">
                <a:tc>
                  <a:txBody>
                    <a:bodyPr/>
                    <a:lstStyle/>
                    <a:p>
                      <a:pPr algn="ctr"/>
                      <a:r>
                        <a:rPr lang="ru-RU" sz="3800" b="1" dirty="0" smtClean="0">
                          <a:latin typeface="Monotype Corsiva" panose="03010101010201010101" pitchFamily="66" charset="0"/>
                        </a:rPr>
                        <a:t>Цели и задачи урока</a:t>
                      </a:r>
                      <a:endParaRPr lang="ru-RU" sz="3800" b="1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246367541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126159"/>
              </p:ext>
            </p:extLst>
          </p:nvPr>
        </p:nvGraphicFramePr>
        <p:xfrm>
          <a:off x="109728" y="1011936"/>
          <a:ext cx="5145024" cy="5474208"/>
        </p:xfrm>
        <a:graphic>
          <a:graphicData uri="http://schemas.openxmlformats.org/drawingml/2006/table">
            <a:tbl>
              <a:tblPr/>
              <a:tblGrid>
                <a:gridCol w="5145024">
                  <a:extLst>
                    <a:ext uri="{9D8B030D-6E8A-4147-A177-3AD203B41FA5}">
                      <a16:colId xmlns:a16="http://schemas.microsoft.com/office/drawing/2014/main" xmlns="" val="806145271"/>
                    </a:ext>
                  </a:extLst>
                </a:gridCol>
              </a:tblGrid>
              <a:tr h="54742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000" u="sng" dirty="0" smtClean="0">
                          <a:effectLst/>
                          <a:latin typeface="Monotype Corsiva" panose="03010101010201010101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Цель:</a:t>
                      </a:r>
                    </a:p>
                    <a:p>
                      <a:pPr marL="514350" indent="-5143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AutoNum type="arabicParenR"/>
                      </a:pPr>
                      <a:r>
                        <a:rPr lang="ru-RU" sz="3000" dirty="0" smtClean="0">
                          <a:effectLst/>
                          <a:latin typeface="Monotype Corsiva" panose="03010101010201010101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Концентрация внимания на мелкие детали описания личности главного героя. </a:t>
                      </a:r>
                    </a:p>
                    <a:p>
                      <a:pPr marL="514350" indent="-5143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AutoNum type="arabicParenR"/>
                      </a:pPr>
                      <a:r>
                        <a:rPr lang="ru-RU" sz="3000" dirty="0" smtClean="0">
                          <a:effectLst/>
                          <a:latin typeface="Monotype Corsiva" panose="03010101010201010101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Развитие критического и креативного мышления</a:t>
                      </a:r>
                      <a:r>
                        <a:rPr lang="ru-RU" sz="3000" baseline="0" dirty="0" smtClean="0">
                          <a:effectLst/>
                          <a:latin typeface="Monotype Corsiva" panose="03010101010201010101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000" dirty="0" err="1" smtClean="0">
                          <a:effectLst/>
                          <a:latin typeface="Monotype Corsiva" panose="03010101010201010101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обу-чающихся</a:t>
                      </a:r>
                      <a:r>
                        <a:rPr lang="ru-RU" sz="3000" dirty="0" smtClean="0">
                          <a:effectLst/>
                          <a:latin typeface="Monotype Corsiva" panose="03010101010201010101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 ходе определения                личности главного героя произведения. </a:t>
                      </a:r>
                    </a:p>
                    <a:p>
                      <a:pPr algn="just"/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057414743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017003"/>
              </p:ext>
            </p:extLst>
          </p:nvPr>
        </p:nvGraphicFramePr>
        <p:xfrm>
          <a:off x="5559552" y="963168"/>
          <a:ext cx="6352032" cy="6173724"/>
        </p:xfrm>
        <a:graphic>
          <a:graphicData uri="http://schemas.openxmlformats.org/drawingml/2006/table">
            <a:tbl>
              <a:tblPr/>
              <a:tblGrid>
                <a:gridCol w="6352032">
                  <a:extLst>
                    <a:ext uri="{9D8B030D-6E8A-4147-A177-3AD203B41FA5}">
                      <a16:colId xmlns:a16="http://schemas.microsoft.com/office/drawing/2014/main" xmlns="" val="4202260926"/>
                    </a:ext>
                  </a:extLst>
                </a:gridCol>
              </a:tblGrid>
              <a:tr h="61737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000" u="sng" dirty="0" smtClean="0">
                          <a:effectLst/>
                          <a:latin typeface="Monotype Corsiva" panose="03010101010201010101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Задачи:</a:t>
                      </a:r>
                    </a:p>
                    <a:p>
                      <a:pPr marL="514350" indent="-5143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rabicParenR"/>
                      </a:pPr>
                      <a:r>
                        <a:rPr lang="ru-RU" sz="3000" dirty="0" smtClean="0">
                          <a:effectLst/>
                          <a:latin typeface="Monotype Corsiva" panose="03010101010201010101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Составление психологического </a:t>
                      </a:r>
                      <a:r>
                        <a:rPr lang="ru-RU" sz="3000" dirty="0" err="1" smtClean="0">
                          <a:effectLst/>
                          <a:latin typeface="Monotype Corsiva" panose="03010101010201010101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портре</a:t>
                      </a:r>
                      <a:r>
                        <a:rPr lang="ru-RU" sz="3000" dirty="0" smtClean="0">
                          <a:effectLst/>
                          <a:latin typeface="Monotype Corsiva" panose="03010101010201010101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-та по определённым отчётам неизвестного героя (или героев) из неизвестного (непрограммного) про-изведения.</a:t>
                      </a:r>
                    </a:p>
                    <a:p>
                      <a:pPr marL="514350" indent="-5143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rabicParenR"/>
                      </a:pPr>
                      <a:r>
                        <a:rPr lang="ru-RU" sz="3000" dirty="0" smtClean="0">
                          <a:effectLst/>
                          <a:latin typeface="Monotype Corsiva" panose="03010101010201010101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зависимости от личностного восприятия, подготовленности и уровня духовной культуры </a:t>
                      </a:r>
                      <a:r>
                        <a:rPr lang="ru-RU" sz="3000" dirty="0" err="1" smtClean="0">
                          <a:effectLst/>
                          <a:latin typeface="Monotype Corsiva" panose="03010101010201010101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обуча-ющихся</a:t>
                      </a:r>
                      <a:r>
                        <a:rPr lang="ru-RU" sz="3000" dirty="0" smtClean="0">
                          <a:effectLst/>
                          <a:latin typeface="Monotype Corsiva" panose="03010101010201010101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предположить дальнейшую судьбу героя(героев) произведения.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570651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01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462061"/>
              </p:ext>
            </p:extLst>
          </p:nvPr>
        </p:nvGraphicFramePr>
        <p:xfrm>
          <a:off x="2621280" y="304800"/>
          <a:ext cx="6937248" cy="1048512"/>
        </p:xfrm>
        <a:graphic>
          <a:graphicData uri="http://schemas.openxmlformats.org/drawingml/2006/table">
            <a:tbl>
              <a:tblPr/>
              <a:tblGrid>
                <a:gridCol w="6937248">
                  <a:extLst>
                    <a:ext uri="{9D8B030D-6E8A-4147-A177-3AD203B41FA5}">
                      <a16:colId xmlns:a16="http://schemas.microsoft.com/office/drawing/2014/main" xmlns="" val="3482466943"/>
                    </a:ext>
                  </a:extLst>
                </a:gridCol>
              </a:tblGrid>
              <a:tr h="1048512">
                <a:tc>
                  <a:txBody>
                    <a:bodyPr/>
                    <a:lstStyle/>
                    <a:p>
                      <a:pPr algn="ctr"/>
                      <a:r>
                        <a:rPr lang="ru-RU" sz="3800" dirty="0" smtClean="0">
                          <a:latin typeface="Monotype Corsiva" panose="03010101010201010101" pitchFamily="66" charset="0"/>
                        </a:rPr>
                        <a:t>Задача с тремя неизвестными</a:t>
                      </a:r>
                      <a:endParaRPr lang="ru-RU" sz="380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73417467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084930"/>
              </p:ext>
            </p:extLst>
          </p:nvPr>
        </p:nvGraphicFramePr>
        <p:xfrm>
          <a:off x="1267968" y="1450848"/>
          <a:ext cx="9643872" cy="4828032"/>
        </p:xfrm>
        <a:graphic>
          <a:graphicData uri="http://schemas.openxmlformats.org/drawingml/2006/table">
            <a:tbl>
              <a:tblPr/>
              <a:tblGrid>
                <a:gridCol w="9643872">
                  <a:extLst>
                    <a:ext uri="{9D8B030D-6E8A-4147-A177-3AD203B41FA5}">
                      <a16:colId xmlns:a16="http://schemas.microsoft.com/office/drawing/2014/main" xmlns="" val="3432371962"/>
                    </a:ext>
                  </a:extLst>
                </a:gridCol>
              </a:tblGrid>
              <a:tr h="4828032">
                <a:tc>
                  <a:txBody>
                    <a:bodyPr/>
                    <a:lstStyle/>
                    <a:p>
                      <a:pPr algn="just"/>
                      <a:r>
                        <a:rPr lang="ru-RU" sz="3200" b="1" u="sng" kern="1200" dirty="0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  <a:ea typeface="+mn-ea"/>
                          <a:cs typeface="+mn-cs"/>
                        </a:rPr>
                        <a:t>1Х</a:t>
                      </a:r>
                      <a:r>
                        <a:rPr lang="ru-RU" sz="3200" b="0" kern="1200" dirty="0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  <a:ea typeface="+mn-ea"/>
                          <a:cs typeface="+mn-cs"/>
                        </a:rPr>
                        <a:t> Определить количество героев, о которых мы сегодня будем говорить, сопровождая ответ полной психологической характеристикой.</a:t>
                      </a:r>
                    </a:p>
                    <a:p>
                      <a:pPr algn="just"/>
                      <a:endParaRPr lang="ru-RU" sz="3200" b="0" kern="1200" dirty="0" smtClean="0">
                        <a:solidFill>
                          <a:schemeClr val="tx1"/>
                        </a:solidFill>
                        <a:effectLst/>
                        <a:latin typeface="Monotype Corsiva" panose="03010101010201010101" pitchFamily="66" charset="0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3200" b="1" u="sng" kern="1200" dirty="0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  <a:ea typeface="+mn-ea"/>
                          <a:cs typeface="+mn-cs"/>
                        </a:rPr>
                        <a:t>2Х</a:t>
                      </a:r>
                      <a:r>
                        <a:rPr lang="ru-RU" sz="3200" b="0" kern="1200" dirty="0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  <a:ea typeface="+mn-ea"/>
                          <a:cs typeface="+mn-cs"/>
                        </a:rPr>
                        <a:t> Определить жанр произведения, его название, автора.</a:t>
                      </a:r>
                    </a:p>
                    <a:p>
                      <a:pPr algn="just"/>
                      <a:endParaRPr lang="ru-RU" sz="3200" b="0" kern="1200" dirty="0" smtClean="0">
                        <a:solidFill>
                          <a:schemeClr val="tx1"/>
                        </a:solidFill>
                        <a:effectLst/>
                        <a:latin typeface="Monotype Corsiva" panose="03010101010201010101" pitchFamily="66" charset="0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3200" b="1" u="sng" kern="1200" dirty="0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  <a:ea typeface="+mn-ea"/>
                          <a:cs typeface="+mn-cs"/>
                        </a:rPr>
                        <a:t>3Х</a:t>
                      </a:r>
                      <a:r>
                        <a:rPr lang="ru-RU" sz="3200" b="0" kern="1200" dirty="0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  <a:ea typeface="+mn-ea"/>
                          <a:cs typeface="+mn-cs"/>
                        </a:rPr>
                        <a:t> Предположить дальнейшую судьбу главного героя.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9644185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70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6164" y="99822"/>
            <a:ext cx="6889496" cy="516712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33" y="99822"/>
            <a:ext cx="5418667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384801"/>
              </p:ext>
            </p:extLst>
          </p:nvPr>
        </p:nvGraphicFramePr>
        <p:xfrm>
          <a:off x="-85345" y="5522976"/>
          <a:ext cx="6858677" cy="1335024"/>
        </p:xfrm>
        <a:graphic>
          <a:graphicData uri="http://schemas.openxmlformats.org/drawingml/2006/table">
            <a:tbl>
              <a:tblPr/>
              <a:tblGrid>
                <a:gridCol w="6858677">
                  <a:extLst>
                    <a:ext uri="{9D8B030D-6E8A-4147-A177-3AD203B41FA5}">
                      <a16:colId xmlns:a16="http://schemas.microsoft.com/office/drawing/2014/main" xmlns="" val="1962397059"/>
                    </a:ext>
                  </a:extLst>
                </a:gridCol>
              </a:tblGrid>
              <a:tr h="1335024"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latin typeface="Monotype Corsiva" panose="03010101010201010101" pitchFamily="66" charset="0"/>
                        </a:rPr>
                        <a:t>X</a:t>
                      </a:r>
                      <a:r>
                        <a:rPr lang="en-US" sz="5000" b="1" baseline="0" dirty="0" smtClean="0">
                          <a:latin typeface="Monotype Corsiva" panose="03010101010201010101" pitchFamily="66" charset="0"/>
                        </a:rPr>
                        <a:t>        </a:t>
                      </a:r>
                      <a:r>
                        <a:rPr lang="en-US" sz="5000" b="1" baseline="0" dirty="0" err="1" smtClean="0">
                          <a:latin typeface="Monotype Corsiva" panose="03010101010201010101" pitchFamily="66" charset="0"/>
                        </a:rPr>
                        <a:t>X</a:t>
                      </a:r>
                      <a:r>
                        <a:rPr lang="en-US" sz="5000" b="1" baseline="0" dirty="0" smtClean="0">
                          <a:latin typeface="Monotype Corsiva" panose="03010101010201010101" pitchFamily="66" charset="0"/>
                        </a:rPr>
                        <a:t>       </a:t>
                      </a:r>
                      <a:r>
                        <a:rPr lang="en-US" sz="5000" b="1" baseline="0" dirty="0" err="1" smtClean="0">
                          <a:latin typeface="Monotype Corsiva" panose="03010101010201010101" pitchFamily="66" charset="0"/>
                        </a:rPr>
                        <a:t>X</a:t>
                      </a:r>
                      <a:endParaRPr lang="ru-RU" sz="5000" b="1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790336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10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Monotype Corsiva" panose="03010101010201010101" pitchFamily="66" charset="0"/>
              </a:rPr>
              <a:t>«Цветы для </a:t>
            </a:r>
            <a:r>
              <a:rPr lang="ru-RU" dirty="0" err="1">
                <a:latin typeface="Monotype Corsiva" panose="03010101010201010101" pitchFamily="66" charset="0"/>
              </a:rPr>
              <a:t>Элджернона</a:t>
            </a:r>
            <a:r>
              <a:rPr lang="ru-RU" dirty="0">
                <a:latin typeface="Monotype Corsiva" panose="03010101010201010101" pitchFamily="66" charset="0"/>
              </a:rPr>
              <a:t>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«</a:t>
            </a:r>
            <a:r>
              <a:rPr lang="en-US" sz="3600" dirty="0" smtClean="0"/>
              <a:t>P</a:t>
            </a:r>
            <a:r>
              <a:rPr lang="ru-RU" sz="3600" dirty="0" smtClean="0"/>
              <a:t>.</a:t>
            </a:r>
            <a:r>
              <a:rPr lang="en-US" sz="3600" dirty="0" smtClean="0"/>
              <a:t>s.</a:t>
            </a:r>
            <a:r>
              <a:rPr lang="ru-RU" sz="3600" dirty="0" smtClean="0"/>
              <a:t>пожалуйста если с </a:t>
            </a:r>
            <a:r>
              <a:rPr lang="ru-RU" sz="3600" dirty="0" err="1" smtClean="0"/>
              <a:t>можите</a:t>
            </a:r>
            <a:r>
              <a:rPr lang="ru-RU" sz="3600" dirty="0" smtClean="0"/>
              <a:t> положите на могилку цветы для </a:t>
            </a:r>
            <a:r>
              <a:rPr lang="ru-RU" sz="3600" dirty="0" err="1" smtClean="0"/>
              <a:t>Элджернона</a:t>
            </a:r>
            <a:r>
              <a:rPr lang="ru-RU" sz="3600" dirty="0" smtClean="0"/>
              <a:t>. На заднем дворе.»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2533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8199" y="0"/>
            <a:ext cx="5683801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208192"/>
              </p:ext>
            </p:extLst>
          </p:nvPr>
        </p:nvGraphicFramePr>
        <p:xfrm>
          <a:off x="1" y="0"/>
          <a:ext cx="6508198" cy="1432560"/>
        </p:xfrm>
        <a:graphic>
          <a:graphicData uri="http://schemas.openxmlformats.org/drawingml/2006/table">
            <a:tbl>
              <a:tblPr/>
              <a:tblGrid>
                <a:gridCol w="6508198">
                  <a:extLst>
                    <a:ext uri="{9D8B030D-6E8A-4147-A177-3AD203B41FA5}">
                      <a16:colId xmlns:a16="http://schemas.microsoft.com/office/drawing/2014/main" xmlns="" val="1636595776"/>
                    </a:ext>
                  </a:extLst>
                </a:gridCol>
              </a:tblGrid>
              <a:tr h="1011936"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Monotype Corsiva" panose="03010101010201010101" pitchFamily="66" charset="0"/>
                        </a:rPr>
                        <a:t>Автор произведения</a:t>
                      </a:r>
                    </a:p>
                    <a:p>
                      <a:pPr algn="ctr"/>
                      <a:r>
                        <a:rPr lang="ru-RU" sz="3000" b="1" dirty="0" err="1" smtClean="0">
                          <a:latin typeface="Monotype Corsiva" panose="03010101010201010101" pitchFamily="66" charset="0"/>
                        </a:rPr>
                        <a:t>Дэниел</a:t>
                      </a:r>
                      <a:r>
                        <a:rPr lang="ru-RU" sz="3000" b="1" baseline="0" dirty="0" smtClean="0">
                          <a:latin typeface="Monotype Corsiva" panose="03010101010201010101" pitchFamily="66" charset="0"/>
                        </a:rPr>
                        <a:t> </a:t>
                      </a:r>
                      <a:r>
                        <a:rPr lang="ru-RU" sz="3000" b="1" baseline="0" dirty="0" err="1" smtClean="0">
                          <a:latin typeface="Monotype Corsiva" panose="03010101010201010101" pitchFamily="66" charset="0"/>
                        </a:rPr>
                        <a:t>Киз</a:t>
                      </a:r>
                      <a:r>
                        <a:rPr lang="ru-RU" sz="3000" b="1" baseline="0" dirty="0" smtClean="0">
                          <a:latin typeface="Monotype Corsiva" panose="03010101010201010101" pitchFamily="66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2800" b="1" baseline="0" dirty="0" smtClean="0">
                          <a:latin typeface="Monotype Corsiva" panose="03010101010201010101" pitchFamily="66" charset="0"/>
                        </a:rPr>
                        <a:t>(09.08.1927 – 15.06.2014)</a:t>
                      </a:r>
                      <a:endParaRPr lang="ru-RU" sz="2800" b="1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989212137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996577"/>
              </p:ext>
            </p:extLst>
          </p:nvPr>
        </p:nvGraphicFramePr>
        <p:xfrm>
          <a:off x="218292" y="1664208"/>
          <a:ext cx="6071616" cy="4224528"/>
        </p:xfrm>
        <a:graphic>
          <a:graphicData uri="http://schemas.openxmlformats.org/drawingml/2006/table">
            <a:tbl>
              <a:tblPr/>
              <a:tblGrid>
                <a:gridCol w="6071616">
                  <a:extLst>
                    <a:ext uri="{9D8B030D-6E8A-4147-A177-3AD203B41FA5}">
                      <a16:colId xmlns:a16="http://schemas.microsoft.com/office/drawing/2014/main" xmlns="" val="219513998"/>
                    </a:ext>
                  </a:extLst>
                </a:gridCol>
              </a:tblGrid>
              <a:tr h="4224528">
                <a:tc>
                  <a:txBody>
                    <a:bodyPr/>
                    <a:lstStyle/>
                    <a:p>
                      <a:pPr algn="just"/>
                      <a:r>
                        <a:rPr lang="ru-RU" sz="3000" b="0" i="0" dirty="0" smtClean="0">
                          <a:solidFill>
                            <a:srgbClr val="252626"/>
                          </a:solidFill>
                          <a:effectLst/>
                          <a:latin typeface="Monotype Corsiva" panose="03010101010201010101" pitchFamily="66" charset="0"/>
                        </a:rPr>
                        <a:t>Американский писатель и ученый-филолог, автор десяти романов и нескольких десятков рассказов (из них только 10 относятся к фантастике).</a:t>
                      </a:r>
                    </a:p>
                    <a:p>
                      <a:pPr algn="just"/>
                      <a:r>
                        <a:rPr lang="ru-RU" sz="3000" b="0" i="0" dirty="0" smtClean="0">
                          <a:solidFill>
                            <a:srgbClr val="252626"/>
                          </a:solidFill>
                          <a:effectLst/>
                          <a:latin typeface="Monotype Corsiva" panose="03010101010201010101" pitchFamily="66" charset="0"/>
                        </a:rPr>
                        <a:t>Получил диплом</a:t>
                      </a:r>
                      <a:r>
                        <a:rPr lang="ru-RU" sz="3000" b="0" i="0" baseline="0" dirty="0" smtClean="0">
                          <a:solidFill>
                            <a:srgbClr val="252626"/>
                          </a:solidFill>
                          <a:effectLst/>
                          <a:latin typeface="Monotype Corsiva" panose="03010101010201010101" pitchFamily="66" charset="0"/>
                        </a:rPr>
                        <a:t> бакалавра психологии, работал редактором литературного журнала, модным фотографом, преподавателем университета.</a:t>
                      </a:r>
                      <a:endParaRPr lang="ru-RU" sz="3000" b="0" i="0" dirty="0" smtClean="0">
                        <a:solidFill>
                          <a:srgbClr val="252626"/>
                        </a:solidFill>
                        <a:effectLst/>
                        <a:latin typeface="Monotype Corsiva" panose="03010101010201010101" pitchFamily="66" charset="0"/>
                      </a:endParaRPr>
                    </a:p>
                    <a:p>
                      <a:pPr algn="just"/>
                      <a:r>
                        <a:rPr lang="ru-RU" sz="3000" b="0" i="0" dirty="0" smtClean="0">
                          <a:solidFill>
                            <a:srgbClr val="252626"/>
                          </a:solidFill>
                          <a:effectLst/>
                          <a:latin typeface="Monotype Corsiva" panose="03010101010201010101" pitchFamily="66" charset="0"/>
                        </a:rPr>
                        <a:t>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197135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1423" y="0"/>
            <a:ext cx="5011937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030671"/>
              </p:ext>
            </p:extLst>
          </p:nvPr>
        </p:nvGraphicFramePr>
        <p:xfrm>
          <a:off x="1450848" y="170688"/>
          <a:ext cx="3925824" cy="640080"/>
        </p:xfrm>
        <a:graphic>
          <a:graphicData uri="http://schemas.openxmlformats.org/drawingml/2006/table">
            <a:tbl>
              <a:tblPr/>
              <a:tblGrid>
                <a:gridCol w="3925824">
                  <a:extLst>
                    <a:ext uri="{9D8B030D-6E8A-4147-A177-3AD203B41FA5}">
                      <a16:colId xmlns:a16="http://schemas.microsoft.com/office/drawing/2014/main" xmlns="" val="346232503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anose="03010101010201010101" pitchFamily="66" charset="0"/>
                        </a:rPr>
                        <a:t>Пару слов о книге…</a:t>
                      </a:r>
                      <a:endParaRPr lang="ru-RU" sz="3600" b="1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815910194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606622"/>
              </p:ext>
            </p:extLst>
          </p:nvPr>
        </p:nvGraphicFramePr>
        <p:xfrm>
          <a:off x="316992" y="1024128"/>
          <a:ext cx="5986272" cy="5730240"/>
        </p:xfrm>
        <a:graphic>
          <a:graphicData uri="http://schemas.openxmlformats.org/drawingml/2006/table">
            <a:tbl>
              <a:tblPr/>
              <a:tblGrid>
                <a:gridCol w="5986272">
                  <a:extLst>
                    <a:ext uri="{9D8B030D-6E8A-4147-A177-3AD203B41FA5}">
                      <a16:colId xmlns:a16="http://schemas.microsoft.com/office/drawing/2014/main" xmlns="" val="1367559721"/>
                    </a:ext>
                  </a:extLst>
                </a:gridCol>
              </a:tblGrid>
              <a:tr h="5730240">
                <a:tc>
                  <a:txBody>
                    <a:bodyPr/>
                    <a:lstStyle/>
                    <a:p>
                      <a:pPr algn="just"/>
                      <a:r>
                        <a:rPr lang="ru-RU" sz="3000" dirty="0" smtClean="0">
                          <a:latin typeface="Monotype Corsiva" panose="03010101010201010101" pitchFamily="66" charset="0"/>
                        </a:rPr>
                        <a:t>«Цветы для </a:t>
                      </a:r>
                      <a:r>
                        <a:rPr lang="ru-RU" sz="3000" dirty="0" err="1" smtClean="0">
                          <a:latin typeface="Monotype Corsiva" panose="03010101010201010101" pitchFamily="66" charset="0"/>
                        </a:rPr>
                        <a:t>Элджернона</a:t>
                      </a:r>
                      <a:r>
                        <a:rPr lang="ru-RU" sz="3000" dirty="0" smtClean="0">
                          <a:latin typeface="Monotype Corsiva" panose="03010101010201010101" pitchFamily="66" charset="0"/>
                        </a:rPr>
                        <a:t>» – роман пронзительной психологической силы,</a:t>
                      </a:r>
                      <a:r>
                        <a:rPr lang="ru-RU" sz="3000" baseline="0" dirty="0" smtClean="0">
                          <a:latin typeface="Monotype Corsiva" panose="03010101010201010101" pitchFamily="66" charset="0"/>
                        </a:rPr>
                        <a:t> ставший многомиллионным </a:t>
                      </a:r>
                      <a:r>
                        <a:rPr lang="ru-RU" sz="3000" baseline="0" dirty="0" err="1" smtClean="0">
                          <a:latin typeface="Monotype Corsiva" panose="03010101010201010101" pitchFamily="66" charset="0"/>
                        </a:rPr>
                        <a:t>бестсел-лером</a:t>
                      </a:r>
                      <a:r>
                        <a:rPr lang="ru-RU" sz="3000" baseline="0" dirty="0" smtClean="0">
                          <a:latin typeface="Monotype Corsiva" panose="03010101010201010101" pitchFamily="66" charset="0"/>
                        </a:rPr>
                        <a:t>. Переведен на два десятка языков. Послужил основой для фильма «Чарли», нескольких телевизионных и театральных постановок.</a:t>
                      </a:r>
                    </a:p>
                    <a:p>
                      <a:pPr algn="just"/>
                      <a:r>
                        <a:rPr lang="ru-RU" sz="3000" baseline="0" dirty="0" smtClean="0">
                          <a:latin typeface="Monotype Corsiva" panose="03010101010201010101" pitchFamily="66" charset="0"/>
                        </a:rPr>
                        <a:t> </a:t>
                      </a:r>
                    </a:p>
                    <a:p>
                      <a:pPr algn="just"/>
                      <a:endParaRPr lang="ru-RU" sz="300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9942898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6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836565"/>
              </p:ext>
            </p:extLst>
          </p:nvPr>
        </p:nvGraphicFramePr>
        <p:xfrm>
          <a:off x="1511808" y="365760"/>
          <a:ext cx="8778240" cy="719328"/>
        </p:xfrm>
        <a:graphic>
          <a:graphicData uri="http://schemas.openxmlformats.org/drawingml/2006/table">
            <a:tbl>
              <a:tblPr/>
              <a:tblGrid>
                <a:gridCol w="8778240">
                  <a:extLst>
                    <a:ext uri="{9D8B030D-6E8A-4147-A177-3AD203B41FA5}">
                      <a16:colId xmlns:a16="http://schemas.microsoft.com/office/drawing/2014/main" xmlns="" val="2885740718"/>
                    </a:ext>
                  </a:extLst>
                </a:gridCol>
              </a:tblGrid>
              <a:tr h="719328">
                <a:tc>
                  <a:txBody>
                    <a:bodyPr/>
                    <a:lstStyle/>
                    <a:p>
                      <a:pPr algn="ctr"/>
                      <a:r>
                        <a:rPr lang="ru-RU" sz="3800" b="1" dirty="0" smtClean="0">
                          <a:latin typeface="Monotype Corsiva" panose="03010101010201010101" pitchFamily="66" charset="0"/>
                        </a:rPr>
                        <a:t>Оценка урока</a:t>
                      </a:r>
                      <a:endParaRPr lang="ru-RU" sz="3800" b="1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227668263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912385"/>
              </p:ext>
            </p:extLst>
          </p:nvPr>
        </p:nvGraphicFramePr>
        <p:xfrm>
          <a:off x="975360" y="1280160"/>
          <a:ext cx="10984992" cy="5047488"/>
        </p:xfrm>
        <a:graphic>
          <a:graphicData uri="http://schemas.openxmlformats.org/drawingml/2006/table">
            <a:tbl>
              <a:tblPr/>
              <a:tblGrid>
                <a:gridCol w="10984992">
                  <a:extLst>
                    <a:ext uri="{9D8B030D-6E8A-4147-A177-3AD203B41FA5}">
                      <a16:colId xmlns:a16="http://schemas.microsoft.com/office/drawing/2014/main" xmlns="" val="2375969250"/>
                    </a:ext>
                  </a:extLst>
                </a:gridCol>
              </a:tblGrid>
              <a:tr h="5047488">
                <a:tc>
                  <a:txBody>
                    <a:bodyPr/>
                    <a:lstStyle/>
                    <a:p>
                      <a:pPr marL="342900" indent="-342900"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buFont typeface="+mj-lt"/>
                        <a:buAutoNum type="arabicParenR"/>
                      </a:pPr>
                      <a:r>
                        <a:rPr lang="ru-RU" sz="3000" dirty="0" smtClean="0">
                          <a:solidFill>
                            <a:srgbClr val="202124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Понравилась ли структура урока?</a:t>
                      </a:r>
                      <a:endParaRPr lang="ru-RU" sz="30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buFont typeface="+mj-lt"/>
                        <a:buAutoNum type="arabicParenR"/>
                      </a:pPr>
                      <a:r>
                        <a:rPr lang="ru-RU" sz="3000" dirty="0" smtClean="0">
                          <a:solidFill>
                            <a:srgbClr val="202124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Вы относитесь к коллективной работе?</a:t>
                      </a:r>
                      <a:endParaRPr lang="ru-RU" sz="30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buFont typeface="+mj-lt"/>
                        <a:buAutoNum type="arabicParenR"/>
                      </a:pPr>
                      <a:r>
                        <a:rPr lang="ru-RU" sz="3000" dirty="0" smtClean="0">
                          <a:solidFill>
                            <a:srgbClr val="202124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музыка влияла на образ вашего мышления?  </a:t>
                      </a:r>
                      <a:endParaRPr lang="ru-RU" sz="30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800"/>
                        </a:spcAft>
                        <a:buFont typeface="+mj-lt"/>
                        <a:buAutoNum type="arabicParenR"/>
                      </a:pPr>
                      <a:r>
                        <a:rPr lang="ru-RU" sz="3000" dirty="0" smtClean="0">
                          <a:solidFill>
                            <a:srgbClr val="202124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Соответствовало ли </a:t>
                      </a:r>
                      <a:r>
                        <a:rPr lang="ru-RU" sz="3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музыкальное сопровождение</a:t>
                      </a:r>
                      <a:r>
                        <a:rPr lang="ru-RU" sz="30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поставленной задаче в раскрытии психологического образа главного героя? </a:t>
                      </a:r>
                    </a:p>
                    <a:p>
                      <a:pPr marL="342900" indent="-342900"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buFont typeface="+mj-lt"/>
                        <a:buAutoNum type="arabicParenR"/>
                      </a:pPr>
                      <a:r>
                        <a:rPr lang="ru-RU" sz="3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Оцените свою работу по пятибалльной шкале.</a:t>
                      </a:r>
                      <a:r>
                        <a:rPr lang="ru-RU" sz="3000" dirty="0" smtClean="0">
                          <a:solidFill>
                            <a:srgbClr val="202124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3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750519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358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299742"/>
              </p:ext>
            </p:extLst>
          </p:nvPr>
        </p:nvGraphicFramePr>
        <p:xfrm>
          <a:off x="2097024" y="2779776"/>
          <a:ext cx="7997952" cy="2718816"/>
        </p:xfrm>
        <a:graphic>
          <a:graphicData uri="http://schemas.openxmlformats.org/drawingml/2006/table">
            <a:tbl>
              <a:tblPr/>
              <a:tblGrid>
                <a:gridCol w="7997952">
                  <a:extLst>
                    <a:ext uri="{9D8B030D-6E8A-4147-A177-3AD203B41FA5}">
                      <a16:colId xmlns:a16="http://schemas.microsoft.com/office/drawing/2014/main" xmlns="" val="2235196386"/>
                    </a:ext>
                  </a:extLst>
                </a:gridCol>
              </a:tblGrid>
              <a:tr h="2718816">
                <a:tc>
                  <a:txBody>
                    <a:bodyPr/>
                    <a:lstStyle/>
                    <a:p>
                      <a:pPr algn="ctr"/>
                      <a:r>
                        <a:rPr lang="ru-RU" sz="3800" dirty="0" smtClean="0">
                          <a:latin typeface="Monotype Corsiva" panose="03010101010201010101" pitchFamily="66" charset="0"/>
                        </a:rPr>
                        <a:t>Спасибо за внимание!</a:t>
                      </a:r>
                      <a:endParaRPr lang="ru-RU" sz="380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6098138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422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360</Words>
  <Application>Microsoft Office PowerPoint</Application>
  <PresentationFormat>Широкоэкранный</PresentationFormat>
  <Paragraphs>45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«Цветы для Элджернона»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Учитель</cp:lastModifiedBy>
  <cp:revision>22</cp:revision>
  <dcterms:created xsi:type="dcterms:W3CDTF">2023-02-18T15:55:11Z</dcterms:created>
  <dcterms:modified xsi:type="dcterms:W3CDTF">2023-06-28T09:26:00Z</dcterms:modified>
</cp:coreProperties>
</file>