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63" r:id="rId4"/>
    <p:sldId id="266" r:id="rId5"/>
    <p:sldId id="267" r:id="rId6"/>
    <p:sldId id="257" r:id="rId7"/>
    <p:sldId id="268" r:id="rId8"/>
    <p:sldId id="258" r:id="rId9"/>
    <p:sldId id="259" r:id="rId10"/>
    <p:sldId id="264" r:id="rId11"/>
    <p:sldId id="265" r:id="rId12"/>
    <p:sldId id="260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5A6D9-58B4-4A22-8A54-6981F0510984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DAD91-E421-4708-8EB2-CE9C0804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96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>
                <a:solidFill>
                  <a:srgbClr val="0F6FC6">
                    <a:lumMod val="75000"/>
                  </a:srgbClr>
                </a:solidFill>
              </a:rPr>
              <a:t>Муниципальное автономное  учреждение дополнительного образования </a:t>
            </a:r>
            <a:br>
              <a:rPr lang="ru-RU" sz="1800" dirty="0">
                <a:solidFill>
                  <a:srgbClr val="0F6FC6">
                    <a:lumMod val="75000"/>
                  </a:srgbClr>
                </a:solidFill>
              </a:rPr>
            </a:br>
            <a:r>
              <a:rPr lang="ru-RU" sz="1800" dirty="0">
                <a:solidFill>
                  <a:srgbClr val="0F6FC6">
                    <a:lumMod val="75000"/>
                  </a:srgbClr>
                </a:solidFill>
              </a:rPr>
              <a:t>«Дом детского творчества»</a:t>
            </a:r>
            <a:br>
              <a:rPr lang="ru-RU" sz="1800" dirty="0">
                <a:solidFill>
                  <a:srgbClr val="0F6FC6">
                    <a:lumMod val="75000"/>
                  </a:srgbClr>
                </a:solidFill>
              </a:rPr>
            </a:br>
            <a:r>
              <a:rPr lang="ru-RU" sz="1800" dirty="0">
                <a:solidFill>
                  <a:srgbClr val="0F6FC6">
                    <a:lumMod val="75000"/>
                  </a:srgbClr>
                </a:solidFill>
              </a:rPr>
              <a:t>города Курчатова Курской области</a:t>
            </a:r>
            <a:br>
              <a:rPr lang="ru-RU" sz="1800" dirty="0">
                <a:solidFill>
                  <a:srgbClr val="0F6FC6">
                    <a:lumMod val="75000"/>
                  </a:srgbClr>
                </a:solidFill>
              </a:rPr>
            </a:b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Ситуации общения</a:t>
            </a:r>
          </a:p>
          <a:p>
            <a:pPr marL="0" indent="0" algn="ctr">
              <a:buNone/>
            </a:pPr>
            <a:endParaRPr lang="ru-RU" sz="5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ru-RU" sz="1600" dirty="0">
                <a:solidFill>
                  <a:srgbClr val="0F6FC6">
                    <a:lumMod val="75000"/>
                  </a:srgbClr>
                </a:solidFill>
                <a:latin typeface="Comic Sans MS" pitchFamily="66" charset="0"/>
              </a:rPr>
              <a:t>Автор</a:t>
            </a:r>
            <a:r>
              <a:rPr lang="ru-RU" sz="2000" dirty="0">
                <a:solidFill>
                  <a:srgbClr val="0F6FC6">
                    <a:lumMod val="75000"/>
                  </a:srgbClr>
                </a:solidFill>
                <a:latin typeface="Comic Sans MS" pitchFamily="66" charset="0"/>
              </a:rPr>
              <a:t>: 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ru-RU" sz="2000" dirty="0" err="1">
                <a:solidFill>
                  <a:srgbClr val="0F6FC6">
                    <a:lumMod val="75000"/>
                  </a:srgbClr>
                </a:solidFill>
                <a:latin typeface="Comic Sans MS" pitchFamily="66" charset="0"/>
              </a:rPr>
              <a:t>Онилова</a:t>
            </a:r>
            <a:r>
              <a:rPr lang="ru-RU" sz="2000" dirty="0">
                <a:solidFill>
                  <a:srgbClr val="0F6FC6">
                    <a:lumMod val="75000"/>
                  </a:srgbClr>
                </a:solidFill>
                <a:latin typeface="Comic Sans MS" pitchFamily="66" charset="0"/>
              </a:rPr>
              <a:t> Наталия Сергеевна</a:t>
            </a:r>
            <a:r>
              <a:rPr lang="ru-RU" sz="1600" dirty="0">
                <a:solidFill>
                  <a:srgbClr val="0F6FC6">
                    <a:lumMod val="75000"/>
                  </a:srgbClr>
                </a:solidFill>
                <a:latin typeface="Comic Sans MS" pitchFamily="66" charset="0"/>
              </a:rPr>
              <a:t>                                                                    педагог </a:t>
            </a:r>
            <a:r>
              <a:rPr lang="ru-RU" sz="1600">
                <a:solidFill>
                  <a:srgbClr val="0F6FC6">
                    <a:lumMod val="75000"/>
                  </a:srgbClr>
                </a:solidFill>
                <a:latin typeface="Comic Sans MS" pitchFamily="66" charset="0"/>
              </a:rPr>
              <a:t>дополнительного </a:t>
            </a:r>
            <a:r>
              <a:rPr lang="ru-RU" sz="1600" smtClean="0">
                <a:solidFill>
                  <a:srgbClr val="0F6FC6">
                    <a:lumMod val="75000"/>
                  </a:srgbClr>
                </a:solidFill>
                <a:latin typeface="Comic Sans MS" pitchFamily="66" charset="0"/>
              </a:rPr>
              <a:t>образования  </a:t>
            </a:r>
            <a:r>
              <a:rPr lang="ru-RU" sz="1600" dirty="0">
                <a:solidFill>
                  <a:srgbClr val="0F6FC6">
                    <a:lumMod val="75000"/>
                  </a:srgbClr>
                </a:solidFill>
                <a:latin typeface="Comic Sans MS" pitchFamily="66" charset="0"/>
              </a:rPr>
              <a:t>МАУДО «ДДТ»</a:t>
            </a:r>
          </a:p>
          <a:p>
            <a:pPr marL="0" indent="0" algn="ctr">
              <a:buNone/>
            </a:pP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14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/>
              <a:t>формулы речевого этикета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/>
            <a:r>
              <a:rPr lang="ru-RU" dirty="0"/>
              <a:t>Для некоторых формул речевого этикета важны </a:t>
            </a:r>
            <a:r>
              <a:rPr lang="ru-RU" b="1" dirty="0"/>
              <a:t>обстоятельства </a:t>
            </a:r>
            <a:r>
              <a:rPr lang="ru-RU" dirty="0"/>
              <a:t>(где </a:t>
            </a:r>
            <a:r>
              <a:rPr lang="ru-RU" dirty="0" smtClean="0"/>
              <a:t>и когда</a:t>
            </a:r>
            <a:r>
              <a:rPr lang="ru-RU" dirty="0"/>
              <a:t>)(например, объявление по вокзальному радио начинается со слов «</a:t>
            </a:r>
            <a:r>
              <a:rPr lang="ru-RU" i="1" dirty="0"/>
              <a:t>Уважаемые пассажиры!</a:t>
            </a:r>
            <a:r>
              <a:rPr lang="ru-RU" dirty="0"/>
              <a:t>»)</a:t>
            </a:r>
            <a:r>
              <a:rPr lang="ru-RU" i="1" dirty="0"/>
              <a:t>, </a:t>
            </a:r>
            <a:endParaRPr lang="ru-RU" i="1" dirty="0" smtClean="0"/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других — </a:t>
            </a:r>
            <a:r>
              <a:rPr lang="ru-RU" b="1" dirty="0" smtClean="0"/>
              <a:t>место их </a:t>
            </a:r>
            <a:r>
              <a:rPr lang="ru-RU" b="1" dirty="0"/>
              <a:t>применения </a:t>
            </a:r>
            <a:r>
              <a:rPr lang="ru-RU" dirty="0"/>
              <a:t>(например, «</a:t>
            </a:r>
            <a:r>
              <a:rPr lang="ru-RU" i="1" dirty="0"/>
              <a:t>На здоровье!</a:t>
            </a:r>
            <a:r>
              <a:rPr lang="ru-RU" dirty="0"/>
              <a:t>» – в ответ на благодарность за еду); </a:t>
            </a:r>
            <a:endParaRPr lang="ru-RU" dirty="0" smtClean="0"/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иных — </a:t>
            </a:r>
            <a:r>
              <a:rPr lang="ru-RU" b="1" dirty="0" smtClean="0"/>
              <a:t>время их </a:t>
            </a:r>
            <a:r>
              <a:rPr lang="ru-RU" b="1" dirty="0"/>
              <a:t>применения </a:t>
            </a:r>
            <a:r>
              <a:rPr lang="ru-RU" dirty="0"/>
              <a:t>(например, «</a:t>
            </a:r>
            <a:r>
              <a:rPr lang="ru-RU" i="1" dirty="0"/>
              <a:t>Спокойной ночи!</a:t>
            </a:r>
            <a:r>
              <a:rPr lang="ru-RU" dirty="0"/>
              <a:t>»; «</a:t>
            </a:r>
            <a:r>
              <a:rPr lang="ru-RU" i="1" dirty="0"/>
              <a:t>Доброе утро</a:t>
            </a:r>
            <a:r>
              <a:rPr lang="ru-RU" i="1" dirty="0" smtClean="0"/>
              <a:t>!</a:t>
            </a:r>
            <a:r>
              <a:rPr lang="ru-RU" dirty="0" smtClean="0"/>
              <a:t>»)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89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/>
              <a:t>Не учитывая каких-либо показателей в ситуации общения, можно не только обидеть человека, но и исказить суть речевого этикета — например, сказав малознакомому или немолодому человеку «</a:t>
            </a:r>
            <a:r>
              <a:rPr lang="ru-RU" dirty="0" err="1"/>
              <a:t>Привет!»И</a:t>
            </a:r>
            <a:r>
              <a:rPr lang="ru-RU" dirty="0"/>
              <a:t> наоборот, в общении с друзьями или близкими стилистически завышенные выражения типа «Позвольте поблагодарить </a:t>
            </a:r>
            <a:r>
              <a:rPr lang="ru-RU" dirty="0" err="1"/>
              <a:t>вас!»окажутся</a:t>
            </a:r>
            <a:r>
              <a:rPr lang="ru-RU" dirty="0"/>
              <a:t> совершенно неуместными. Каждая ситуация предполагает наличие целого ряда синонимических выражений, использование которых учитывает признаки адресата и обстановку общения.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02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/>
              <a:t>формулы речевого этикета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Особенностью каждого языка являются </a:t>
            </a:r>
            <a:r>
              <a:rPr lang="ru-RU" i="1" dirty="0"/>
              <a:t>формулы речевого этикета</a:t>
            </a:r>
            <a:r>
              <a:rPr lang="ru-RU" dirty="0"/>
              <a:t> — </a:t>
            </a:r>
            <a:r>
              <a:rPr lang="ru-RU" b="1" dirty="0"/>
              <a:t>способы выражения наиболее частых и социально значимых коммуникативных намерений, характерные для каждой конкретной ситуации, закрепившиеся в речевой </a:t>
            </a:r>
            <a:r>
              <a:rPr lang="ru-RU" b="1" dirty="0" smtClean="0"/>
              <a:t>практике</a:t>
            </a:r>
            <a:r>
              <a:rPr lang="ru-RU" dirty="0" smtClean="0"/>
              <a:t>— </a:t>
            </a:r>
            <a:r>
              <a:rPr lang="ru-RU" dirty="0"/>
              <a:t>приветствие, прощание, извинение, благодарность, просьба, </a:t>
            </a:r>
            <a:r>
              <a:rPr lang="ru-RU" dirty="0" smtClean="0"/>
              <a:t>поздравление.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495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/>
              <a:t>Формулы речевого этикета различаются стилистически: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ru-RU" sz="4400" dirty="0"/>
              <a:t>	</a:t>
            </a:r>
            <a:r>
              <a:rPr lang="ru-RU" sz="4400" b="1" dirty="0"/>
              <a:t>стилистически </a:t>
            </a:r>
            <a:r>
              <a:rPr lang="ru-RU" sz="4400" b="1" dirty="0" smtClean="0"/>
              <a:t>нейтральные выражения </a:t>
            </a:r>
            <a:r>
              <a:rPr lang="ru-RU" sz="4400" dirty="0"/>
              <a:t>употребляются наиболее широко — и в повседневном, и в деловом общении (например, </a:t>
            </a:r>
            <a:r>
              <a:rPr lang="ru-RU" sz="4400" i="1" dirty="0"/>
              <a:t>Добрый день!.. До свидания!.. Всего хорошего!.. </a:t>
            </a:r>
            <a:r>
              <a:rPr lang="ru-RU" sz="4400" i="1" dirty="0" err="1"/>
              <a:t>Пожалуйста!..</a:t>
            </a:r>
            <a:r>
              <a:rPr lang="ru-RU" sz="4400" dirty="0" err="1"/>
              <a:t>и</a:t>
            </a:r>
            <a:r>
              <a:rPr lang="ru-RU" sz="4400" dirty="0"/>
              <a:t> др.);</a:t>
            </a:r>
          </a:p>
          <a:p>
            <a:r>
              <a:rPr lang="ru-RU" sz="4400" dirty="0"/>
              <a:t>	</a:t>
            </a:r>
            <a:r>
              <a:rPr lang="ru-RU" sz="4400" b="1" dirty="0"/>
              <a:t>стилистически </a:t>
            </a:r>
            <a:r>
              <a:rPr lang="ru-RU" sz="4400" b="1" dirty="0" smtClean="0"/>
              <a:t>повышенные этикетные </a:t>
            </a:r>
            <a:r>
              <a:rPr lang="ru-RU" sz="4400" b="1" dirty="0"/>
              <a:t>формулы </a:t>
            </a:r>
            <a:r>
              <a:rPr lang="ru-RU" sz="4400" dirty="0" smtClean="0"/>
              <a:t>характерны для </a:t>
            </a:r>
            <a:r>
              <a:rPr lang="ru-RU" sz="4400" dirty="0"/>
              <a:t>торжественных, официальных случаев, они также употребляются людьми старшего поколения (например, </a:t>
            </a:r>
            <a:r>
              <a:rPr lang="ru-RU" sz="4400" i="1" dirty="0"/>
              <a:t>Рад </a:t>
            </a:r>
            <a:r>
              <a:rPr lang="ru-RU" sz="4400" i="1" dirty="0" err="1"/>
              <a:t>приветствовать!..Позвольте</a:t>
            </a:r>
            <a:r>
              <a:rPr lang="ru-RU" sz="4400" i="1" dirty="0"/>
              <a:t> поприветствовать вас!.. Разрешите откланяться!.. </a:t>
            </a:r>
            <a:r>
              <a:rPr lang="ru-RU" sz="4400" dirty="0"/>
              <a:t>и др.);</a:t>
            </a:r>
          </a:p>
          <a:p>
            <a:r>
              <a:rPr lang="ru-RU" sz="4400" i="1" dirty="0"/>
              <a:t> </a:t>
            </a:r>
            <a:r>
              <a:rPr lang="ru-RU" sz="4400" i="1" dirty="0" smtClean="0"/>
              <a:t>       </a:t>
            </a:r>
            <a:r>
              <a:rPr lang="ru-RU" sz="4400" b="1" dirty="0"/>
              <a:t>стилистически сниженные, грубовато-просторечные </a:t>
            </a:r>
            <a:r>
              <a:rPr lang="ru-RU" sz="4400" dirty="0"/>
              <a:t>выражения свойственны непринужденному общению хорошо знакомых людей, часто используются молодёжью(например, </a:t>
            </a:r>
            <a:r>
              <a:rPr lang="ru-RU" sz="4400" i="1" dirty="0" err="1"/>
              <a:t>Салют!..Хай</a:t>
            </a:r>
            <a:r>
              <a:rPr lang="ru-RU" sz="4400" i="1" dirty="0"/>
              <a:t>!.. Здорово!.. Ну, будь!., </a:t>
            </a:r>
            <a:r>
              <a:rPr lang="ru-RU" sz="4400" dirty="0"/>
              <a:t>и др.).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61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 smtClean="0"/>
          </a:p>
          <a:p>
            <a:pPr marL="0" indent="0"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2297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Ситуации общения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Известно, что в человеческой культуре самое древнее искусство — </a:t>
            </a:r>
            <a:r>
              <a:rPr lang="ru-RU" dirty="0">
                <a:solidFill>
                  <a:srgbClr val="00B0F0"/>
                </a:solidFill>
              </a:rPr>
              <a:t>это искусство общения</a:t>
            </a:r>
            <a:r>
              <a:rPr lang="ru-RU" dirty="0"/>
              <a:t>. И если под этикетом понимается установленный порядок поведения вообще, то речевой этикет— это нормы речевого поведения, принятые в данном обществе</a:t>
            </a:r>
          </a:p>
        </p:txBody>
      </p:sp>
    </p:spTree>
    <p:extLst>
      <p:ext uri="{BB962C8B-B14F-4D97-AF65-F5344CB8AC3E}">
        <p14:creationId xmlns:p14="http://schemas.microsoft.com/office/powerpoint/2010/main" val="11295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/>
              <a:t>К нормам культуры поведения относятся: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b="1" i="1" dirty="0">
                <a:solidFill>
                  <a:srgbClr val="00B0F0"/>
                </a:solidFill>
              </a:rPr>
              <a:t>вежливость</a:t>
            </a:r>
            <a:r>
              <a:rPr lang="ru-RU" b="1" i="1" dirty="0"/>
              <a:t> </a:t>
            </a:r>
            <a:r>
              <a:rPr lang="ru-RU" i="1" dirty="0"/>
              <a:t>— </a:t>
            </a:r>
            <a:r>
              <a:rPr lang="ru-RU" dirty="0"/>
              <a:t>доброжелательность в процессе взаимоотношений с окружающими людьми;</a:t>
            </a:r>
          </a:p>
          <a:p>
            <a:pPr lvl="0"/>
            <a:r>
              <a:rPr lang="ru-RU" b="1" i="1" dirty="0">
                <a:solidFill>
                  <a:srgbClr val="00B0F0"/>
                </a:solidFill>
              </a:rPr>
              <a:t>корректность</a:t>
            </a:r>
            <a:r>
              <a:rPr lang="ru-RU" i="1" dirty="0">
                <a:solidFill>
                  <a:srgbClr val="00B0F0"/>
                </a:solidFill>
              </a:rPr>
              <a:t> </a:t>
            </a:r>
            <a:r>
              <a:rPr lang="ru-RU" dirty="0"/>
              <a:t>— умение вести себя в рамках общепринятых приличий в любых ситуациях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82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К нормам культуры поведения относятся: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lvl="0"/>
            <a:r>
              <a:rPr lang="ru-RU" b="1" i="1" dirty="0">
                <a:solidFill>
                  <a:srgbClr val="00B0F0"/>
                </a:solidFill>
              </a:rPr>
              <a:t>тактичность</a:t>
            </a:r>
            <a:r>
              <a:rPr lang="ru-RU" i="1" dirty="0">
                <a:solidFill>
                  <a:srgbClr val="00B0F0"/>
                </a:solidFill>
              </a:rPr>
              <a:t> </a:t>
            </a:r>
            <a:r>
              <a:rPr lang="ru-RU" dirty="0"/>
              <a:t>— чувство меры, которое необходимо соблюдать в разговоре, в личных и служебных отношениях; умение «чувствовать границу», за которой слова и действия могут вызвать обиду. </a:t>
            </a:r>
            <a:r>
              <a:rPr lang="ru-RU" i="1" dirty="0"/>
              <a:t>Такт — это внутреннее чутье, позволяющее безошибочно чувствовать реакцию другого человека</a:t>
            </a:r>
            <a:r>
              <a:rPr lang="ru-RU" dirty="0"/>
              <a:t>;</a:t>
            </a:r>
          </a:p>
          <a:p>
            <a:pPr lvl="0"/>
            <a:r>
              <a:rPr lang="ru-RU" b="1" i="1" dirty="0">
                <a:solidFill>
                  <a:srgbClr val="00B0F0"/>
                </a:solidFill>
              </a:rPr>
              <a:t>деликатность</a:t>
            </a:r>
            <a:r>
              <a:rPr lang="ru-RU" i="1" dirty="0">
                <a:solidFill>
                  <a:srgbClr val="00B0F0"/>
                </a:solidFill>
              </a:rPr>
              <a:t> </a:t>
            </a:r>
            <a:r>
              <a:rPr lang="ru-RU" dirty="0"/>
              <a:t>— умение определять и учитывать индивидуальные особенности людей;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44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К нормам культуры поведения относятся: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ru-RU" b="1" i="1" dirty="0">
                <a:solidFill>
                  <a:srgbClr val="00B0F0"/>
                </a:solidFill>
              </a:rPr>
              <a:t>скромность </a:t>
            </a:r>
            <a:r>
              <a:rPr lang="ru-RU" dirty="0"/>
              <a:t>— отсутствие позерства, умение во всех ситуациях сохранять свою индивидуальность и не играть несвойственной себе роли;</a:t>
            </a:r>
          </a:p>
          <a:p>
            <a:r>
              <a:rPr lang="ru-RU" b="1" i="1" dirty="0">
                <a:solidFill>
                  <a:srgbClr val="00B0F0"/>
                </a:solidFill>
              </a:rPr>
              <a:t>простота </a:t>
            </a:r>
            <a:r>
              <a:rPr lang="ru-RU" dirty="0"/>
              <a:t>— отнюдь не отказ от общепринятых норм этикета, не фамильярность, а общение, при котором люди не задумываются, кто расположен «выше», а кто «ниже» на социальной лестнице;</a:t>
            </a:r>
          </a:p>
          <a:p>
            <a:r>
              <a:rPr lang="ru-RU" b="1" i="1" dirty="0">
                <a:solidFill>
                  <a:srgbClr val="00B0F0"/>
                </a:solidFill>
              </a:rPr>
              <a:t>обязательность</a:t>
            </a:r>
            <a:r>
              <a:rPr lang="ru-RU" b="1" i="1" dirty="0"/>
              <a:t> </a:t>
            </a:r>
            <a:r>
              <a:rPr lang="ru-RU" dirty="0"/>
              <a:t>— умение выполнять свои обещания, что свидетельствует не только о честности, но и о надежности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58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/>
              <a:t>Культура речевого поведения</a:t>
            </a:r>
            <a:r>
              <a:rPr lang="ru-RU" sz="2800" dirty="0"/>
              <a:t>. </a:t>
            </a:r>
            <a:r>
              <a:rPr lang="ru-RU" sz="2800" b="1" dirty="0"/>
              <a:t>Речевой этикет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Принципу </a:t>
            </a:r>
            <a:r>
              <a:rPr lang="ru-RU" dirty="0"/>
              <a:t>вежливости и его использованию в речевой деятельности посвящено немало работ.</a:t>
            </a:r>
          </a:p>
          <a:p>
            <a:r>
              <a:rPr lang="ru-RU" dirty="0"/>
              <a:t>По мнению </a:t>
            </a:r>
            <a:r>
              <a:rPr lang="ru-RU" dirty="0" smtClean="0"/>
              <a:t>Джеффри </a:t>
            </a:r>
            <a:r>
              <a:rPr lang="ru-RU" dirty="0" err="1"/>
              <a:t>Лича</a:t>
            </a:r>
            <a:r>
              <a:rPr lang="ru-RU" dirty="0"/>
              <a:t>, </a:t>
            </a:r>
            <a:r>
              <a:rPr lang="ru-RU" b="1" dirty="0"/>
              <a:t>принцип вежливости является определённой стратегией общения, направленной на сотрудничество и предотвращение возможных конфликтных ситуаций, и находит своё отражение в шести максимах </a:t>
            </a:r>
            <a:r>
              <a:rPr lang="ru-RU" dirty="0"/>
              <a:t>(постулатах):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17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Максима - постулат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ru-RU" b="1" dirty="0"/>
              <a:t>максима такта </a:t>
            </a:r>
            <a:r>
              <a:rPr lang="ru-RU" dirty="0"/>
              <a:t>(соблюдай интересы другого); </a:t>
            </a:r>
          </a:p>
          <a:p>
            <a:pPr lvl="0"/>
            <a:r>
              <a:rPr lang="ru-RU" b="1" dirty="0"/>
              <a:t>максима великодушия </a:t>
            </a:r>
            <a:r>
              <a:rPr lang="ru-RU" dirty="0"/>
              <a:t>(уменьшай собственную выгоду и увеличивай выгоду других); </a:t>
            </a:r>
          </a:p>
          <a:p>
            <a:pPr lvl="0"/>
            <a:r>
              <a:rPr lang="ru-RU" b="1" dirty="0"/>
              <a:t>максима одобрения </a:t>
            </a:r>
            <a:r>
              <a:rPr lang="ru-RU" dirty="0"/>
              <a:t>(меньше ругай, больше хвали); </a:t>
            </a:r>
          </a:p>
          <a:p>
            <a:pPr lvl="0"/>
            <a:r>
              <a:rPr lang="ru-RU" b="1" dirty="0"/>
              <a:t>максима скромности </a:t>
            </a:r>
            <a:r>
              <a:rPr lang="ru-RU" dirty="0"/>
              <a:t>(не хвали себя); </a:t>
            </a:r>
          </a:p>
          <a:p>
            <a:pPr lvl="0"/>
            <a:r>
              <a:rPr lang="ru-RU" b="1" dirty="0"/>
              <a:t>максима согласия </a:t>
            </a:r>
            <a:r>
              <a:rPr lang="ru-RU" dirty="0"/>
              <a:t>(чаще соглашайся с партнером); </a:t>
            </a:r>
          </a:p>
          <a:p>
            <a:pPr lvl="0"/>
            <a:r>
              <a:rPr lang="ru-RU" b="1" dirty="0"/>
              <a:t>максима симпатии </a:t>
            </a:r>
            <a:r>
              <a:rPr lang="ru-RU" dirty="0"/>
              <a:t>(выражай симпатию к партнеру).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2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764704"/>
            <a:ext cx="7560840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Мы ежедневно и многократно употребляем выражения речевого этикета</a:t>
            </a:r>
            <a:r>
              <a:rPr lang="ru-RU" sz="2000" b="1" dirty="0" smtClean="0"/>
              <a:t>: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обращаемся к людям</a:t>
            </a:r>
            <a:r>
              <a:rPr lang="ru-RU" sz="2000" dirty="0" smtClean="0"/>
              <a:t>,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приветствуем их, </a:t>
            </a:r>
            <a:endParaRPr lang="ru-RU" sz="2000" dirty="0" smtClean="0"/>
          </a:p>
          <a:p>
            <a:r>
              <a:rPr lang="ru-RU" sz="2000" dirty="0" smtClean="0"/>
              <a:t>прощаемся</a:t>
            </a:r>
            <a:r>
              <a:rPr lang="ru-RU" sz="2000" dirty="0"/>
              <a:t>, благодарим, извиняемся, поздравляем с праздником, сочувствуем и соболезнуем, одобряем и делаем комплименты, советуем, приглашаем, просим —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b="1" dirty="0" smtClean="0"/>
              <a:t>и </a:t>
            </a:r>
            <a:r>
              <a:rPr lang="ru-RU" sz="2000" b="1" dirty="0"/>
              <a:t>всё это с учётом и официальной или неофициальной обстановки общения, </a:t>
            </a:r>
            <a:endParaRPr lang="ru-RU" sz="2000" b="1" dirty="0" smtClean="0"/>
          </a:p>
          <a:p>
            <a:r>
              <a:rPr lang="ru-RU" sz="2000" b="1" dirty="0" smtClean="0"/>
              <a:t>собственных </a:t>
            </a:r>
            <a:r>
              <a:rPr lang="ru-RU" sz="2000" b="1" dirty="0"/>
              <a:t>ролей </a:t>
            </a:r>
            <a:r>
              <a:rPr lang="ru-RU" sz="2000" b="1" dirty="0" smtClean="0"/>
              <a:t>относительно ролей </a:t>
            </a:r>
            <a:r>
              <a:rPr lang="ru-RU" sz="2000" b="1" dirty="0"/>
              <a:t>собеседника, конкретной ситуации общения, национальных привычек и обычаев.</a:t>
            </a:r>
          </a:p>
        </p:txBody>
      </p:sp>
    </p:spTree>
    <p:extLst>
      <p:ext uri="{BB962C8B-B14F-4D97-AF65-F5344CB8AC3E}">
        <p14:creationId xmlns:p14="http://schemas.microsoft.com/office/powerpoint/2010/main" val="125198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Признаки ситуации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можно </a:t>
            </a:r>
            <a:r>
              <a:rPr lang="ru-RU" dirty="0"/>
              <a:t>выразить в виде схемы</a:t>
            </a:r>
            <a:r>
              <a:rPr lang="ru-RU" dirty="0" smtClean="0"/>
              <a:t>: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5400" dirty="0" smtClean="0"/>
              <a:t>кто </a:t>
            </a:r>
            <a:r>
              <a:rPr lang="ru-RU" sz="5400" dirty="0"/>
              <a:t>— кому — о чем — где — когда — почему — </a:t>
            </a:r>
            <a:r>
              <a:rPr lang="ru-RU" sz="5400" dirty="0" smtClean="0"/>
              <a:t>зачем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00934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614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автономное  учреждение дополнительного образования  «Дом детского творчества» города Курчатова Курской области </vt:lpstr>
      <vt:lpstr>Ситуации общения</vt:lpstr>
      <vt:lpstr>К нормам культуры поведения относятся: </vt:lpstr>
      <vt:lpstr>К нормам культуры поведения относятся:</vt:lpstr>
      <vt:lpstr>К нормам культуры поведения относятся:</vt:lpstr>
      <vt:lpstr>Культура речевого поведения. Речевой этикет </vt:lpstr>
      <vt:lpstr>Максима - постулат</vt:lpstr>
      <vt:lpstr>Презентация PowerPoint</vt:lpstr>
      <vt:lpstr>Признаки ситуации</vt:lpstr>
      <vt:lpstr>формулы речевого этикета</vt:lpstr>
      <vt:lpstr>Презентация PowerPoint</vt:lpstr>
      <vt:lpstr>формулы речевого этикета</vt:lpstr>
      <vt:lpstr>Формулы речевого этикета различаются стилистически: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12</cp:revision>
  <dcterms:created xsi:type="dcterms:W3CDTF">2021-03-13T03:44:35Z</dcterms:created>
  <dcterms:modified xsi:type="dcterms:W3CDTF">2023-06-28T08:55:17Z</dcterms:modified>
</cp:coreProperties>
</file>