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9" r:id="rId4"/>
    <p:sldId id="262" r:id="rId5"/>
    <p:sldId id="264" r:id="rId6"/>
    <p:sldId id="278" r:id="rId7"/>
    <p:sldId id="265" r:id="rId8"/>
    <p:sldId id="267" r:id="rId9"/>
    <p:sldId id="268" r:id="rId10"/>
    <p:sldId id="269" r:id="rId11"/>
    <p:sldId id="277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FF"/>
    <a:srgbClr val="220A86"/>
    <a:srgbClr val="FA7816"/>
    <a:srgbClr val="004F8A"/>
    <a:srgbClr val="00863D"/>
    <a:srgbClr val="85053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61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1DD852-4B96-42F8-AF51-8A52BD3D61D5}" type="datetimeFigureOut">
              <a:rPr lang="ru-RU" smtClean="0"/>
              <a:pPr/>
              <a:t>28.06.2023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BB6E64-33DD-4CCA-B585-91166B499F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1DD852-4B96-42F8-AF51-8A52BD3D61D5}" type="datetimeFigureOut">
              <a:rPr lang="ru-RU" smtClean="0"/>
              <a:pPr/>
              <a:t>28.06.2023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BB6E64-33DD-4CCA-B585-91166B499F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1DD852-4B96-42F8-AF51-8A52BD3D61D5}" type="datetimeFigureOut">
              <a:rPr lang="ru-RU" smtClean="0"/>
              <a:pPr/>
              <a:t>28.06.2023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BB6E64-33DD-4CCA-B585-91166B499F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1DD852-4B96-42F8-AF51-8A52BD3D61D5}" type="datetimeFigureOut">
              <a:rPr lang="ru-RU" smtClean="0"/>
              <a:pPr/>
              <a:t>28.06.2023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BB6E64-33DD-4CCA-B585-91166B499F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1DD852-4B96-42F8-AF51-8A52BD3D61D5}" type="datetimeFigureOut">
              <a:rPr lang="ru-RU" smtClean="0"/>
              <a:pPr/>
              <a:t>28.06.2023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BB6E64-33DD-4CCA-B585-91166B499F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1DD852-4B96-42F8-AF51-8A52BD3D61D5}" type="datetimeFigureOut">
              <a:rPr lang="ru-RU" smtClean="0"/>
              <a:pPr/>
              <a:t>28.06.2023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BB6E64-33DD-4CCA-B585-91166B499F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1DD852-4B96-42F8-AF51-8A52BD3D61D5}" type="datetimeFigureOut">
              <a:rPr lang="ru-RU" smtClean="0"/>
              <a:pPr/>
              <a:t>28.06.2023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BB6E64-33DD-4CCA-B585-91166B499F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1DD852-4B96-42F8-AF51-8A52BD3D61D5}" type="datetimeFigureOut">
              <a:rPr lang="ru-RU" smtClean="0"/>
              <a:pPr/>
              <a:t>28.06.2023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BB6E64-33DD-4CCA-B585-91166B499F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1DD852-4B96-42F8-AF51-8A52BD3D61D5}" type="datetimeFigureOut">
              <a:rPr lang="ru-RU" smtClean="0"/>
              <a:pPr/>
              <a:t>28.06.2023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BB6E64-33DD-4CCA-B585-91166B499F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1DD852-4B96-42F8-AF51-8A52BD3D61D5}" type="datetimeFigureOut">
              <a:rPr lang="ru-RU" smtClean="0"/>
              <a:pPr/>
              <a:t>28.06.2023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BB6E64-33DD-4CCA-B585-91166B499F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1DD852-4B96-42F8-AF51-8A52BD3D61D5}" type="datetimeFigureOut">
              <a:rPr lang="ru-RU" smtClean="0"/>
              <a:pPr/>
              <a:t>28.06.2023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BB6E64-33DD-4CCA-B585-91166B499F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51DD852-4B96-42F8-AF51-8A52BD3D61D5}" type="datetimeFigureOut">
              <a:rPr lang="ru-RU" smtClean="0"/>
              <a:pPr/>
              <a:t>28.06.2023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83BB6E64-33DD-4CCA-B585-91166B499F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285852" y="785795"/>
            <a:ext cx="7358114" cy="1571635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+mn-lt"/>
                <a:cs typeface="Times New Roman" pitchFamily="18" charset="0"/>
              </a:rPr>
              <a:t>Продуктивная деятельность дошкольников и ее влияние на развитие внимания, памяти, мышления и речи ребенка.</a:t>
            </a:r>
            <a:endParaRPr lang="ru-RU" sz="2800" b="1" dirty="0">
              <a:latin typeface="+mn-lt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3500438"/>
            <a:ext cx="6700862" cy="213836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2800" b="1" dirty="0" smtClean="0">
              <a:solidFill>
                <a:schemeClr val="accent6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b="1" dirty="0" smtClean="0">
                <a:solidFill>
                  <a:srgbClr val="FF0000"/>
                </a:solidFill>
                <a:cs typeface="Times New Roman" pitchFamily="18" charset="0"/>
              </a:rPr>
              <a:t>Выполнила: </a:t>
            </a:r>
            <a:r>
              <a:rPr lang="ru-RU" sz="2000" b="1" dirty="0" err="1" smtClean="0">
                <a:solidFill>
                  <a:srgbClr val="FF0000"/>
                </a:solidFill>
                <a:cs typeface="Times New Roman" pitchFamily="18" charset="0"/>
              </a:rPr>
              <a:t>Сергатская</a:t>
            </a:r>
            <a:r>
              <a:rPr lang="ru-RU" sz="2000" b="1" dirty="0" smtClean="0">
                <a:solidFill>
                  <a:srgbClr val="FF0000"/>
                </a:solidFill>
                <a:cs typeface="Times New Roman" pitchFamily="18" charset="0"/>
              </a:rPr>
              <a:t> Э.Ф.</a:t>
            </a:r>
          </a:p>
          <a:p>
            <a:pPr algn="r"/>
            <a:r>
              <a:rPr lang="ru-RU" sz="2000" b="1" dirty="0" smtClean="0">
                <a:solidFill>
                  <a:srgbClr val="FF0000"/>
                </a:solidFill>
                <a:cs typeface="Times New Roman" pitchFamily="18" charset="0"/>
              </a:rPr>
              <a:t>Воспитатель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Задачи продуктивной деятельности в детском саду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ru-RU" dirty="0" smtClean="0">
                <a:cs typeface="Times New Roman" pitchFamily="18" charset="0"/>
              </a:rPr>
              <a:t>развивать творческие способности, свойства мышления (анализ, синтез, способность сравнивать);</a:t>
            </a:r>
          </a:p>
          <a:p>
            <a:pPr lvl="0"/>
            <a:r>
              <a:rPr lang="ru-RU" dirty="0" smtClean="0">
                <a:cs typeface="Times New Roman" pitchFamily="18" charset="0"/>
              </a:rPr>
              <a:t>активизировать заинтересованность детей в выполнении того или иного вида продуктивной деятельности;</a:t>
            </a:r>
          </a:p>
          <a:p>
            <a:pPr lvl="0"/>
            <a:r>
              <a:rPr lang="ru-RU" dirty="0" smtClean="0">
                <a:cs typeface="Times New Roman" pitchFamily="18" charset="0"/>
              </a:rPr>
              <a:t>развивать физические способности (в пении дети тренируют дыхательную систему, в хореографии — опорно-двигательный аппарат);</a:t>
            </a:r>
          </a:p>
          <a:p>
            <a:pPr lvl="0"/>
            <a:r>
              <a:rPr lang="ru-RU" dirty="0" smtClean="0">
                <a:cs typeface="Times New Roman" pitchFamily="18" charset="0"/>
              </a:rPr>
              <a:t>формировать собственное видение жизни (особенно ярко это проявляется в творческих заданиях на свободную тему);</a:t>
            </a:r>
          </a:p>
          <a:p>
            <a:pPr lvl="0"/>
            <a:r>
              <a:rPr lang="ru-RU" dirty="0" smtClean="0">
                <a:cs typeface="Times New Roman" pitchFamily="18" charset="0"/>
              </a:rPr>
              <a:t>стимулировать интерес к продуктивной активности;</a:t>
            </a:r>
          </a:p>
          <a:p>
            <a:r>
              <a:rPr lang="ru-RU" dirty="0" smtClean="0">
                <a:cs typeface="Times New Roman" pitchFamily="18" charset="0"/>
              </a:rPr>
              <a:t>тренировать мелкую моторику;</a:t>
            </a:r>
          </a:p>
          <a:p>
            <a:r>
              <a:rPr lang="ru-RU" dirty="0" smtClean="0">
                <a:cs typeface="Times New Roman" pitchFamily="18" charset="0"/>
              </a:rPr>
              <a:t>воспитывать умение заниматься совместной деятельностью.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214414" y="1142984"/>
            <a:ext cx="3786214" cy="5500726"/>
          </a:xfrm>
        </p:spPr>
        <p:txBody>
          <a:bodyPr>
            <a:normAutofit/>
          </a:bodyPr>
          <a:lstStyle/>
          <a:p>
            <a:pPr marL="90488" indent="0">
              <a:buNone/>
            </a:pPr>
            <a:r>
              <a:rPr lang="ru-RU" sz="1800" dirty="0" smtClean="0">
                <a:cs typeface="Times New Roman" pitchFamily="18" charset="0"/>
              </a:rPr>
              <a:t> Занятия продуктивной деятельностью обычно имеют игровую форму проведения. Они помогают детям социализироваться, выработать такие важные для последующей ступени образования качества, как усидчивость, последовательность в выполнении задания, а также развивают графические навыки у детей старшего дошкольного возраста.</a:t>
            </a:r>
          </a:p>
          <a:p>
            <a:pPr marL="90488" indent="-90488">
              <a:buNone/>
            </a:pPr>
            <a:r>
              <a:rPr lang="ru-RU" sz="1800" dirty="0" smtClean="0">
                <a:cs typeface="Times New Roman" pitchFamily="18" charset="0"/>
              </a:rPr>
              <a:t> Таким образом, в сочетании с игрой продуктивная деятельность создает педагогические условия для процесса социализации старших дошкольников, готовит психику дошкольников к обучению в школе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1800" dirty="0"/>
          </a:p>
        </p:txBody>
      </p:sp>
      <p:pic>
        <p:nvPicPr>
          <p:cNvPr id="5" name="Содержимое 6" descr="https://sibmama.ru/images/24860/8660fbcb34f08a223d2881ebda8d10b0b2bed6b3.jpg"/>
          <p:cNvPicPr>
            <a:picLocks noGrp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5214942" y="1428736"/>
            <a:ext cx="3500462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                   </a:t>
            </a:r>
          </a:p>
          <a:p>
            <a:pPr algn="ctr">
              <a:buNone/>
            </a:pPr>
            <a:endParaRPr lang="ru-RU" dirty="0"/>
          </a:p>
          <a:p>
            <a:pPr>
              <a:buNone/>
            </a:pPr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 pitchFamily="34" charset="0"/>
                <a:cs typeface="Times New Roman" pitchFamily="18" charset="0"/>
              </a:rPr>
              <a:t>      Спасибо за внимание!</a:t>
            </a:r>
            <a:endParaRPr lang="ru-RU" sz="48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rbel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 marL="0" indent="179388">
              <a:buNone/>
            </a:pPr>
            <a:r>
              <a:rPr lang="ru-RU" dirty="0" smtClean="0">
                <a:cs typeface="Times New Roman" pitchFamily="18" charset="0"/>
              </a:rPr>
              <a:t>Основной деятельностью детей в дошкольный период является игровая, однако, есть ещё один важный вид деятельности – продуктивный. В условиях дошкольного образования продуктивной называют такую деятельность ребёнка под руководством воспитателя, результатом которой является реализация способностей воспитанников и появление какого-либо продукта.</a:t>
            </a:r>
            <a:endParaRPr lang="ru-RU" dirty="0">
              <a:cs typeface="Times New Roman" pitchFamily="18" charset="0"/>
            </a:endParaRPr>
          </a:p>
        </p:txBody>
      </p:sp>
      <p:pic>
        <p:nvPicPr>
          <p:cNvPr id="12" name="Содержимое 11" descr="https://school592.ru/wp-content/uploads/e/0/9/e09ca2d066e185104855bd176d17d819.jpeg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72066" y="1714488"/>
            <a:ext cx="3614734" cy="3663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360363">
              <a:buNone/>
            </a:pPr>
            <a:r>
              <a:rPr lang="ru-RU" sz="3000" dirty="0">
                <a:cs typeface="Times New Roman" pitchFamily="18" charset="0"/>
              </a:rPr>
              <a:t>Продуктивные виды деятельности дошкольника – это виды деятельности, в которых ребенок, моделируя предметы окружающего мира, приходит к созданию реального продукта</a:t>
            </a:r>
            <a:r>
              <a:rPr lang="ru-RU" sz="3000" i="1" dirty="0">
                <a:cs typeface="Times New Roman" pitchFamily="18" charset="0"/>
              </a:rPr>
              <a:t>(рисунка, конструкции, объемного изображения)</a:t>
            </a:r>
            <a:r>
              <a:rPr lang="ru-RU" sz="3000" dirty="0">
                <a:cs typeface="Times New Roman" pitchFamily="18" charset="0"/>
              </a:rPr>
              <a:t> как материального воплощения представлений о предмете, явлении, ситуации. К продуктивным видам деятельности относятся изобразительная </a:t>
            </a:r>
            <a:r>
              <a:rPr lang="ru-RU" sz="3000" i="1" dirty="0">
                <a:cs typeface="Times New Roman" pitchFamily="18" charset="0"/>
              </a:rPr>
              <a:t>(рисование, лепка, аппликация)</a:t>
            </a:r>
            <a:r>
              <a:rPr lang="ru-RU" sz="3000" dirty="0">
                <a:cs typeface="Times New Roman" pitchFamily="18" charset="0"/>
              </a:rPr>
              <a:t> и конструктивная деятельность.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642918"/>
            <a:ext cx="7762900" cy="64294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latin typeface="+mn-lt"/>
              </a:rPr>
              <a:t>Виды</a:t>
            </a:r>
            <a:r>
              <a:rPr lang="ru-RU" b="1" dirty="0" smtClean="0"/>
              <a:t> продуктивной деятельности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2700" dirty="0" smtClean="0">
                <a:solidFill>
                  <a:schemeClr val="tx1"/>
                </a:solidFill>
                <a:latin typeface="+mn-lt"/>
                <a:cs typeface="Times New Roman" pitchFamily="18" charset="0"/>
              </a:rPr>
              <a:t>В дошкольных образовательных учреждениях дети осваивают следующие виды продуктивной активности:</a:t>
            </a:r>
            <a:r>
              <a:rPr lang="ru-RU" dirty="0" smtClean="0">
                <a:latin typeface="+mn-lt"/>
                <a:cs typeface="Times New Roman" pitchFamily="18" charset="0"/>
              </a:rPr>
              <a:t/>
            </a:r>
            <a:br>
              <a:rPr lang="ru-RU" dirty="0" smtClean="0">
                <a:latin typeface="+mn-lt"/>
                <a:cs typeface="Times New Roman" pitchFamily="18" charset="0"/>
              </a:rPr>
            </a:br>
            <a:endParaRPr lang="ru-RU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/>
              <a:t> </a:t>
            </a:r>
            <a:r>
              <a:rPr lang="ru-RU" sz="2400" dirty="0" smtClean="0">
                <a:solidFill>
                  <a:srgbClr val="FF0000"/>
                </a:solidFill>
                <a:cs typeface="Times New Roman" pitchFamily="18" charset="0"/>
              </a:rPr>
              <a:t>рисование</a:t>
            </a:r>
            <a:r>
              <a:rPr lang="ru-RU" sz="2400" dirty="0" smtClean="0">
                <a:cs typeface="Times New Roman" pitchFamily="18" charset="0"/>
              </a:rPr>
              <a:t> (кроме традиционной техники, малыши осваивают целый ряд нетрадиционных — рисование ватными палочками, пальчиками, штампами и пр.);</a:t>
            </a:r>
          </a:p>
          <a:p>
            <a:pPr marL="0" indent="0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http://klubmama.ru/uploads/posts/2022-09/1662808726_15-klubmama-ru-p-applikatsiya-eto-vid-izobrazitelnoi-deyate-17.jpg"/>
          <p:cNvPicPr>
            <a:picLocks noGrp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5276850" y="2484437"/>
            <a:ext cx="3438554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94010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1435608" y="1000108"/>
            <a:ext cx="3657600" cy="5187332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cs typeface="Times New Roman" pitchFamily="18" charset="0"/>
              </a:rPr>
              <a:t>лепку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cs typeface="Times New Roman" pitchFamily="18" charset="0"/>
              </a:rPr>
              <a:t> </a:t>
            </a:r>
            <a:r>
              <a:rPr lang="ru-RU" dirty="0">
                <a:cs typeface="Times New Roman" pitchFamily="18" charset="0"/>
              </a:rPr>
              <a:t>(из пластилина, кинетического песка, полимерной глины, теста);</a:t>
            </a:r>
          </a:p>
        </p:txBody>
      </p:sp>
      <p:pic>
        <p:nvPicPr>
          <p:cNvPr id="7" name="Содержимое 6" descr="http://klubmama.ru/uploads/posts/2022-08/1660722161_13-klubmama-ru-p-tvorcheskaya-masterskaya-dlya-detei-starsh-13.jpg"/>
          <p:cNvPicPr>
            <a:picLocks noGrp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276850" y="1285860"/>
            <a:ext cx="3657600" cy="2643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vsesvoimirykami.ru/wp-content/uploads/2019/02/Kak-sdelat-glinu-svoimi-rukami-78-1024x618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7" y="3643314"/>
            <a:ext cx="3500462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285852" y="1214422"/>
            <a:ext cx="4000528" cy="4973018"/>
          </a:xfrm>
        </p:spPr>
        <p:txBody>
          <a:bodyPr>
            <a:normAutofit/>
          </a:bodyPr>
          <a:lstStyle/>
          <a:p>
            <a:pPr marL="90488" indent="-7938">
              <a:buNone/>
            </a:pPr>
            <a:r>
              <a:rPr lang="ru-RU" sz="2400" b="1" dirty="0" smtClean="0">
                <a:solidFill>
                  <a:srgbClr val="6600FF"/>
                </a:solidFill>
                <a:cs typeface="Times New Roman" pitchFamily="18" charset="0"/>
              </a:rPr>
              <a:t>аппликацию</a:t>
            </a:r>
            <a:r>
              <a:rPr lang="ru-RU" sz="2400" dirty="0" smtClean="0">
                <a:cs typeface="Times New Roman" pitchFamily="18" charset="0"/>
              </a:rPr>
              <a:t>( </a:t>
            </a:r>
            <a:r>
              <a:rPr lang="ru-RU" sz="2400" dirty="0" err="1" smtClean="0">
                <a:cs typeface="Times New Roman" pitchFamily="18" charset="0"/>
              </a:rPr>
              <a:t>предметную-состоящую</a:t>
            </a:r>
            <a:r>
              <a:rPr lang="ru-RU" sz="2400" dirty="0" smtClean="0">
                <a:cs typeface="Times New Roman" pitchFamily="18" charset="0"/>
              </a:rPr>
              <a:t> из отдельных изображений, </a:t>
            </a:r>
            <a:r>
              <a:rPr lang="ru-RU" sz="2400" dirty="0" err="1" smtClean="0">
                <a:cs typeface="Times New Roman" pitchFamily="18" charset="0"/>
              </a:rPr>
              <a:t>сюжетную-отображающую</a:t>
            </a:r>
            <a:r>
              <a:rPr lang="ru-RU" sz="2400" dirty="0" smtClean="0">
                <a:cs typeface="Times New Roman" pitchFamily="18" charset="0"/>
              </a:rPr>
              <a:t> то или иное  событие, </a:t>
            </a:r>
            <a:r>
              <a:rPr lang="ru-RU" sz="2400" dirty="0" err="1" smtClean="0">
                <a:cs typeface="Times New Roman" pitchFamily="18" charset="0"/>
              </a:rPr>
              <a:t>декоративную-включающую</a:t>
            </a:r>
            <a:r>
              <a:rPr lang="ru-RU" sz="2400" dirty="0" smtClean="0">
                <a:cs typeface="Times New Roman" pitchFamily="18" charset="0"/>
              </a:rPr>
              <a:t> орнаменты, узоры, которыми можно украсить различные предметы);</a:t>
            </a:r>
            <a:endParaRPr lang="ru-RU" sz="2400" dirty="0">
              <a:cs typeface="Times New Roman" pitchFamily="18" charset="0"/>
            </a:endParaRPr>
          </a:p>
        </p:txBody>
      </p:sp>
      <p:pic>
        <p:nvPicPr>
          <p:cNvPr id="5" name="Содержимое 4" descr="http://sadik11-kolokolchik.ru/media/k2/galleries/782/IMG_20181024_0927132.jpg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276850" y="1285860"/>
            <a:ext cx="3657600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1435608" y="1000108"/>
            <a:ext cx="3657600" cy="5143536"/>
          </a:xfrm>
        </p:spPr>
        <p:txBody>
          <a:bodyPr/>
          <a:lstStyle/>
          <a:p>
            <a:pPr marL="0" lvl="0" indent="0">
              <a:buNone/>
              <a:tabLst>
                <a:tab pos="0" algn="l"/>
              </a:tabLst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конструирование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(в </a:t>
            </a:r>
            <a:r>
              <a:rPr lang="ru-RU" dirty="0">
                <a:cs typeface="Times New Roman" pitchFamily="18" charset="0"/>
              </a:rPr>
              <a:t>младшем дошкольном возрасте это в основном кубики, природный материал, в среднем и старшем список пополняется моделированием из бумаги, конструкторов</a:t>
            </a:r>
            <a:r>
              <a:rPr lang="ru-RU" dirty="0"/>
              <a:t>);</a:t>
            </a:r>
          </a:p>
          <a:p>
            <a:endParaRPr lang="ru-RU" dirty="0"/>
          </a:p>
        </p:txBody>
      </p:sp>
      <p:pic>
        <p:nvPicPr>
          <p:cNvPr id="8" name="Содержимое 7" descr="https://i1.wp.com/melkie.net/wp-content/uploads/2017/12/deti-igrayut-s-konstruktorom-sidya-na-kovre.jpg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72066" y="1214422"/>
            <a:ext cx="3500462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1435608" y="1285860"/>
            <a:ext cx="3657600" cy="4901580"/>
          </a:xfrm>
        </p:spPr>
        <p:txBody>
          <a:bodyPr>
            <a:normAutofit fontScale="92500" lnSpcReduction="20000"/>
          </a:bodyPr>
          <a:lstStyle/>
          <a:p>
            <a:pPr marL="0" lvl="0" indent="0">
              <a:buNone/>
            </a:pPr>
            <a:r>
              <a:rPr lang="ru-RU" b="1" dirty="0">
                <a:solidFill>
                  <a:srgbClr val="FA7816"/>
                </a:solidFill>
                <a:cs typeface="Times New Roman" pitchFamily="18" charset="0"/>
              </a:rPr>
              <a:t>занятия с макетами </a:t>
            </a:r>
            <a:r>
              <a:rPr lang="ru-RU" dirty="0">
                <a:cs typeface="Times New Roman" pitchFamily="18" charset="0"/>
              </a:rPr>
              <a:t>(этот вид продуктивной деятельности практикуется в основном в старшем дошкольном возрасте, например, когда ребята создают вместе с родителями макет проезжей части и с его помощью отрабатывают ПДД, подключая театрализованную </a:t>
            </a:r>
            <a:r>
              <a:rPr lang="ru-RU" dirty="0" smtClean="0">
                <a:cs typeface="Times New Roman" pitchFamily="18" charset="0"/>
              </a:rPr>
              <a:t>деятельность ).</a:t>
            </a:r>
            <a:endParaRPr lang="ru-RU" dirty="0"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8" name="Содержимое 7" descr="http://vtyumene.ru/wp-content/uploads/2012/08/EC439CAA-BE0A-415D-920F-7668E496BF28.jpg"/>
          <p:cNvPicPr>
            <a:picLocks noGrp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5143504" y="1500174"/>
            <a:ext cx="3571900" cy="3214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Цели продуктивной деятельности в детском саду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lvl="0"/>
            <a:r>
              <a:rPr lang="ru-RU" dirty="0" smtClean="0">
                <a:cs typeface="Times New Roman" pitchFamily="18" charset="0"/>
              </a:rPr>
              <a:t>развитие воображения, образного мышления (в младшем и среднем дошкольном возрасте сравнивать объекты, а в старшем анализировать, систематизировать);</a:t>
            </a:r>
          </a:p>
          <a:p>
            <a:pPr lvl="0"/>
            <a:r>
              <a:rPr lang="ru-RU" dirty="0" smtClean="0">
                <a:cs typeface="Times New Roman" pitchFamily="18" charset="0"/>
              </a:rPr>
              <a:t>развитие речи, обогащение словаря;</a:t>
            </a:r>
          </a:p>
          <a:p>
            <a:pPr lvl="0"/>
            <a:r>
              <a:rPr lang="ru-RU" dirty="0" smtClean="0">
                <a:cs typeface="Times New Roman" pitchFamily="18" charset="0"/>
              </a:rPr>
              <a:t>создание оптимальных условий для физического развития;</a:t>
            </a:r>
          </a:p>
          <a:p>
            <a:pPr lvl="0"/>
            <a:r>
              <a:rPr lang="ru-RU" dirty="0" smtClean="0">
                <a:cs typeface="Times New Roman" pitchFamily="18" charset="0"/>
              </a:rPr>
              <a:t>воспитание целеустремлённости (дети настойчиво стараются добиваться своих целей при выполнении рисунка, заучивании движений танца и пр.);</a:t>
            </a:r>
          </a:p>
          <a:p>
            <a:pPr lvl="0"/>
            <a:r>
              <a:rPr lang="ru-RU" dirty="0" smtClean="0">
                <a:cs typeface="Times New Roman" pitchFamily="18" charset="0"/>
              </a:rPr>
              <a:t>расширение сферы познания (если в младшем дошкольном возрасте этот аспект связан с изучением материалов для продуктивной деятельности, то в среднем и старшем — это варианты создания конечного продукта, а также придумывание способов взаимодействия с ним);</a:t>
            </a:r>
          </a:p>
          <a:p>
            <a:pPr lvl="0"/>
            <a:r>
              <a:rPr lang="ru-RU" dirty="0" smtClean="0">
                <a:cs typeface="Times New Roman" pitchFamily="18" charset="0"/>
              </a:rPr>
              <a:t>развитие общей мускулатуры и мелкой моторики;</a:t>
            </a:r>
          </a:p>
          <a:p>
            <a:pPr lvl="0"/>
            <a:r>
              <a:rPr lang="ru-RU" dirty="0" smtClean="0">
                <a:cs typeface="Times New Roman" pitchFamily="18" charset="0"/>
              </a:rPr>
              <a:t>воспитание инициативности </a:t>
            </a:r>
            <a:r>
              <a:rPr lang="ru-RU" smtClean="0">
                <a:cs typeface="Times New Roman" pitchFamily="18" charset="0"/>
              </a:rPr>
              <a:t>(дети </a:t>
            </a:r>
            <a:r>
              <a:rPr lang="ru-RU" dirty="0" smtClean="0">
                <a:cs typeface="Times New Roman" pitchFamily="18" charset="0"/>
              </a:rPr>
              <a:t>с большим удовольствием рисуют, лепят, поют и танцуют в свободное время), любознательности.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Другая 1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200E17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974203"/>
      </a:accent6>
      <a:hlink>
        <a:srgbClr val="FFDE66"/>
      </a:hlink>
      <a:folHlink>
        <a:srgbClr val="D490C5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327</TotalTime>
  <Words>393</Words>
  <Application>Microsoft Office PowerPoint</Application>
  <PresentationFormat>Экран (4:3)</PresentationFormat>
  <Paragraphs>35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Солнцестояние</vt:lpstr>
      <vt:lpstr>Продуктивная деятельность дошкольников и ее влияние на развитие внимания, памяти, мышления и речи ребенка.</vt:lpstr>
      <vt:lpstr>Слайд 2</vt:lpstr>
      <vt:lpstr>Слайд 3</vt:lpstr>
      <vt:lpstr>  Виды продуктивной деятельности  В дошкольных образовательных учреждениях дети осваивают следующие виды продуктивной активности: </vt:lpstr>
      <vt:lpstr>Слайд 5</vt:lpstr>
      <vt:lpstr>Слайд 6</vt:lpstr>
      <vt:lpstr>Слайд 7</vt:lpstr>
      <vt:lpstr>Слайд 8</vt:lpstr>
      <vt:lpstr>Цели продуктивной деятельности в детском саду</vt:lpstr>
      <vt:lpstr>Задачи продуктивной деятельности в детском саду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Элла</dc:creator>
  <cp:lastModifiedBy>Элла</cp:lastModifiedBy>
  <cp:revision>38</cp:revision>
  <dcterms:created xsi:type="dcterms:W3CDTF">2023-04-25T15:08:46Z</dcterms:created>
  <dcterms:modified xsi:type="dcterms:W3CDTF">2023-06-28T09:53:52Z</dcterms:modified>
</cp:coreProperties>
</file>