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86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8E8B5-E472-4EEB-A563-983B8327CD86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47648-CB44-4C9F-B871-56A18103E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4EC8C-42CA-45E0-956C-44ED34D30567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08870-FF11-4FF0-9DCD-179EF01C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3"/>
            <a:ext cx="8572560" cy="1928825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Школьный </a:t>
            </a:r>
            <a:r>
              <a:rPr lang="ru-RU" b="1" i="1" dirty="0" err="1">
                <a:solidFill>
                  <a:srgbClr val="FF0000"/>
                </a:solidFill>
              </a:rPr>
              <a:t>буллинг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  Распознать и предотвратить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лексей\Desktop\буллинг + коппинг стр\rTLB9zjT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3116"/>
            <a:ext cx="6572295" cy="40005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4744" y="5214950"/>
            <a:ext cx="45659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  </a:t>
            </a:r>
            <a:r>
              <a:rPr lang="ru-RU" sz="2400" b="1" dirty="0">
                <a:solidFill>
                  <a:srgbClr val="002060"/>
                </a:solidFill>
              </a:rPr>
              <a:t>о проблеме агрессии и насилия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 в образовательной среде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Практический разбор буллинга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u="sng" dirty="0">
                <a:solidFill>
                  <a:srgbClr val="002060"/>
                </a:solidFill>
              </a:rPr>
              <a:t>Пример: </a:t>
            </a:r>
            <a:r>
              <a:rPr lang="ru-RU" dirty="0">
                <a:solidFill>
                  <a:srgbClr val="002060"/>
                </a:solidFill>
              </a:rPr>
              <a:t>девочка к которой массово приклеили </a:t>
            </a:r>
            <a:r>
              <a:rPr lang="ru-RU" dirty="0" err="1">
                <a:solidFill>
                  <a:srgbClr val="002060"/>
                </a:solidFill>
              </a:rPr>
              <a:t>обзывалку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«колхозница»</a:t>
            </a:r>
          </a:p>
          <a:p>
            <a:pPr marL="514350" indent="-514350">
              <a:buAutoNum type="arabicPeriod"/>
            </a:pPr>
            <a:r>
              <a:rPr lang="ru-RU" u="sng" dirty="0">
                <a:solidFill>
                  <a:srgbClr val="002060"/>
                </a:solidFill>
              </a:rPr>
              <a:t>Пример: </a:t>
            </a:r>
            <a:r>
              <a:rPr lang="ru-RU" dirty="0">
                <a:solidFill>
                  <a:srgbClr val="002060"/>
                </a:solidFill>
              </a:rPr>
              <a:t>бойкот в классе </a:t>
            </a:r>
          </a:p>
          <a:p>
            <a:pPr marL="514350" indent="-514350">
              <a:buAutoNum type="arabicPeriod"/>
            </a:pPr>
            <a:r>
              <a:rPr lang="ru-RU" u="sng" dirty="0">
                <a:solidFill>
                  <a:srgbClr val="002060"/>
                </a:solidFill>
              </a:rPr>
              <a:t>Пример: </a:t>
            </a:r>
            <a:r>
              <a:rPr lang="ru-RU" dirty="0" err="1">
                <a:solidFill>
                  <a:srgbClr val="002060"/>
                </a:solidFill>
              </a:rPr>
              <a:t>троллят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«</a:t>
            </a:r>
            <a:r>
              <a:rPr lang="ru-RU" dirty="0" err="1">
                <a:solidFill>
                  <a:srgbClr val="C00000"/>
                </a:solidFill>
              </a:rPr>
              <a:t>Чмо</a:t>
            </a:r>
            <a:r>
              <a:rPr lang="ru-RU" dirty="0">
                <a:solidFill>
                  <a:srgbClr val="C00000"/>
                </a:solidFill>
              </a:rPr>
              <a:t> класса» </a:t>
            </a:r>
            <a:r>
              <a:rPr lang="ru-RU" dirty="0">
                <a:solidFill>
                  <a:srgbClr val="002060"/>
                </a:solidFill>
              </a:rPr>
              <a:t>в интернете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ей\Desktop\буллинг + коппинг стр\stress management in workpla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500174"/>
            <a:ext cx="4769012" cy="4525963"/>
          </a:xfrm>
          <a:prstGeom prst="rect">
            <a:avLst/>
          </a:prstGeom>
          <a:noFill/>
        </p:spPr>
      </p:pic>
      <p:pic>
        <p:nvPicPr>
          <p:cNvPr id="4100" name="Picture 4" descr="http://lic35.ru/assets/images/(2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3071835" cy="1864734"/>
          </a:xfrm>
          <a:prstGeom prst="rect">
            <a:avLst/>
          </a:prstGeom>
          <a:noFill/>
        </p:spPr>
      </p:pic>
      <p:pic>
        <p:nvPicPr>
          <p:cNvPr id="4101" name="Picture 5" descr="C:\Users\Алексей\Desktop\14867046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500042"/>
            <a:ext cx="2984584" cy="1033767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285860"/>
            <a:ext cx="25241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2571744"/>
            <a:ext cx="31146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357290" y="600076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Классные часы:  «Буллинг в школе: помоги себе и другу»</a:t>
            </a:r>
          </a:p>
          <a:p>
            <a:r>
              <a:rPr lang="ru-RU" b="1" dirty="0">
                <a:solidFill>
                  <a:srgbClr val="002060"/>
                </a:solidFill>
              </a:rPr>
              <a:t>                                «Шантаж в интернете. Интернет безопасность»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Мифы о буллинге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48" y="1357298"/>
            <a:ext cx="8143932" cy="4768865"/>
          </a:xfrm>
        </p:spPr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endParaRPr lang="ru-RU" b="1" dirty="0"/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1.</a:t>
            </a:r>
            <a:r>
              <a:rPr lang="ru-RU" dirty="0"/>
              <a:t> </a:t>
            </a:r>
            <a:r>
              <a:rPr lang="ru-RU" dirty="0">
                <a:solidFill>
                  <a:srgbClr val="002060"/>
                </a:solidFill>
              </a:rPr>
              <a:t>   Насилие в школе появилось  только в последние годы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2.    Буллинг возможен и только у слабого педагога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3.    Насилие есть, но  только не у нас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4.    Буллинг имеет место только в  подростковой среде,  в начальной школе его нет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5.    Вызывать беспокойство у взрослых должны только случаи физического насилия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6.    Буллерами становятся  дети  с низкой самооценкой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7.    Жертвами буллинга становятся   дети, которые «сами виноваты»</a:t>
            </a: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 8.   С фактами насилия можно справиться разовыми мерами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5" descr="http://st.stranamam.ru/data/cache/2015feb/26/39/15180940_77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438400"/>
            <a:ext cx="4191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Разновидность буллинга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/форма конкуренции и борьбы за лидерство/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4000" dirty="0">
                <a:solidFill>
                  <a:srgbClr val="002060"/>
                </a:solidFill>
              </a:rPr>
              <a:t>Словесный </a:t>
            </a:r>
          </a:p>
          <a:p>
            <a:r>
              <a:rPr lang="ru-RU" sz="4000" dirty="0">
                <a:solidFill>
                  <a:srgbClr val="002060"/>
                </a:solidFill>
              </a:rPr>
              <a:t>Поведенческий</a:t>
            </a:r>
          </a:p>
          <a:p>
            <a:r>
              <a:rPr lang="ru-RU" sz="4000" dirty="0">
                <a:solidFill>
                  <a:srgbClr val="002060"/>
                </a:solidFill>
              </a:rPr>
              <a:t>Физический</a:t>
            </a:r>
          </a:p>
          <a:p>
            <a:r>
              <a:rPr lang="ru-RU" sz="4000" dirty="0">
                <a:solidFill>
                  <a:srgbClr val="002060"/>
                </a:solidFill>
              </a:rPr>
              <a:t>Кибербуллинг</a:t>
            </a:r>
          </a:p>
          <a:p>
            <a:pPr>
              <a:buNone/>
            </a:pPr>
            <a:r>
              <a:rPr lang="ru-RU" sz="4000" dirty="0"/>
              <a:t>  </a:t>
            </a:r>
            <a:endParaRPr lang="ru-RU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ru-RU" dirty="0">
                <a:solidFill>
                  <a:srgbClr val="C00000"/>
                </a:solidFill>
              </a:rPr>
              <a:t>«</a:t>
            </a:r>
            <a:r>
              <a:rPr lang="ru-RU" dirty="0" err="1">
                <a:solidFill>
                  <a:srgbClr val="C00000"/>
                </a:solidFill>
              </a:rPr>
              <a:t>Буллер</a:t>
            </a:r>
            <a:r>
              <a:rPr lang="ru-RU" dirty="0">
                <a:solidFill>
                  <a:srgbClr val="C00000"/>
                </a:solidFill>
              </a:rPr>
              <a:t>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Алексей\Desktop\буллинг + коппинг стр\bullying_a_kid_1600_wht_904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6306" y="2285992"/>
            <a:ext cx="3913288" cy="36687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142984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Тот, кто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ru-RU" sz="3200" dirty="0">
                <a:solidFill>
                  <a:srgbClr val="002060"/>
                </a:solidFill>
              </a:rPr>
              <a:t> боится сам стать жертвой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Тот, кто пытается самоутвердиться 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Тот, кто воспитывается в </a:t>
            </a:r>
            <a:r>
              <a:rPr lang="ru-RU" sz="3200" dirty="0" err="1">
                <a:solidFill>
                  <a:srgbClr val="002060"/>
                </a:solidFill>
              </a:rPr>
              <a:t>опр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усл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002060"/>
                </a:solidFill>
              </a:rPr>
              <a:t>       </a:t>
            </a:r>
            <a:r>
              <a:rPr lang="ru-RU" sz="3200" b="1" u="sng" dirty="0">
                <a:solidFill>
                  <a:srgbClr val="002060"/>
                </a:solidFill>
              </a:rPr>
              <a:t>Испытывает 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стремление к силе,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 доминированию,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 власти</a:t>
            </a:r>
            <a:endParaRPr lang="en-US" sz="3200" b="1" dirty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002060"/>
                </a:solidFill>
              </a:rPr>
              <a:t>! </a:t>
            </a:r>
            <a:r>
              <a:rPr lang="ru-RU" sz="3200" b="1" u="sng" dirty="0">
                <a:solidFill>
                  <a:srgbClr val="002060"/>
                </a:solidFill>
              </a:rPr>
              <a:t>Импульсивность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!</a:t>
            </a:r>
            <a:r>
              <a:rPr lang="en-US" sz="3200" b="1" dirty="0">
                <a:solidFill>
                  <a:srgbClr val="002060"/>
                </a:solidFill>
              </a:rPr>
              <a:t>  </a:t>
            </a:r>
            <a:r>
              <a:rPr lang="ru-RU" sz="3200" b="1" u="sng" dirty="0">
                <a:solidFill>
                  <a:srgbClr val="002060"/>
                </a:solidFill>
              </a:rPr>
              <a:t>Слабое сочувствие</a:t>
            </a:r>
          </a:p>
          <a:p>
            <a:pPr>
              <a:buFontTx/>
              <a:buChar char="-"/>
            </a:pPr>
            <a:endParaRPr lang="ru-RU" sz="32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42910" y="2857496"/>
            <a:ext cx="474347" cy="28575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00034" y="4714884"/>
            <a:ext cx="474347" cy="28575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«ЖЕРТВА»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Страх перед школой</a:t>
            </a:r>
          </a:p>
          <a:p>
            <a:r>
              <a:rPr lang="ru-RU" dirty="0">
                <a:solidFill>
                  <a:srgbClr val="002060"/>
                </a:solidFill>
              </a:rPr>
              <a:t>  Домашние дети</a:t>
            </a:r>
          </a:p>
          <a:p>
            <a:r>
              <a:rPr lang="ru-RU" dirty="0">
                <a:solidFill>
                  <a:srgbClr val="002060"/>
                </a:solidFill>
              </a:rPr>
              <a:t>  Болезни/ необычность внешности</a:t>
            </a:r>
          </a:p>
          <a:p>
            <a:r>
              <a:rPr lang="ru-RU" dirty="0">
                <a:solidFill>
                  <a:srgbClr val="002060"/>
                </a:solidFill>
              </a:rPr>
              <a:t> Чувствительность/Более слабый, тревожный, депрессивный</a:t>
            </a:r>
          </a:p>
          <a:p>
            <a:r>
              <a:rPr lang="ru-RU" dirty="0">
                <a:solidFill>
                  <a:srgbClr val="002060"/>
                </a:solidFill>
              </a:rPr>
              <a:t> Слабые коммуникативные навыки/Нет поддержки, нет друзей</a:t>
            </a: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     Портрета жертвы нет – может стать каждый!</a:t>
            </a:r>
          </a:p>
          <a:p>
            <a:endParaRPr lang="ru-RU" dirty="0"/>
          </a:p>
        </p:txBody>
      </p:sp>
      <p:pic>
        <p:nvPicPr>
          <p:cNvPr id="4" name="Picture 4" descr="bullying-300x1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714356"/>
            <a:ext cx="24384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Особенности ситуации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</a:t>
            </a:r>
            <a:r>
              <a:rPr lang="ru-RU" dirty="0">
                <a:solidFill>
                  <a:srgbClr val="002060"/>
                </a:solidFill>
              </a:rPr>
              <a:t>1.   Дискриминация по какому либо признаку 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2. Тактика выживания =</a:t>
            </a:r>
            <a:r>
              <a:rPr lang="en-US" dirty="0">
                <a:solidFill>
                  <a:srgbClr val="002060"/>
                </a:solidFill>
              </a:rPr>
              <a:t>&gt;</a:t>
            </a:r>
            <a:r>
              <a:rPr lang="ru-RU" dirty="0">
                <a:solidFill>
                  <a:srgbClr val="002060"/>
                </a:solidFill>
              </a:rPr>
              <a:t> стать доминирующим </a:t>
            </a:r>
            <a:r>
              <a:rPr lang="en-US" dirty="0">
                <a:solidFill>
                  <a:srgbClr val="002060"/>
                </a:solidFill>
              </a:rPr>
              <a:t>    </a:t>
            </a:r>
            <a:r>
              <a:rPr lang="ru-RU" dirty="0">
                <a:solidFill>
                  <a:srgbClr val="002060"/>
                </a:solidFill>
              </a:rPr>
              <a:t>или как все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>
                <a:solidFill>
                  <a:srgbClr val="002060"/>
                </a:solidFill>
              </a:rPr>
              <a:t>Изменения коллектива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Перегрузка детей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Слабый контроль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Слабые границы и правила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Конфликт взрослых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Маркеры поведения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err="1">
                <a:solidFill>
                  <a:srgbClr val="002060"/>
                </a:solidFill>
              </a:rPr>
              <a:t>Рб</a:t>
            </a:r>
            <a:r>
              <a:rPr lang="ru-RU" dirty="0">
                <a:solidFill>
                  <a:srgbClr val="002060"/>
                </a:solidFill>
              </a:rPr>
              <a:t> не хочет идти в школу</a:t>
            </a:r>
          </a:p>
          <a:p>
            <a:pPr lvl="0"/>
            <a:r>
              <a:rPr lang="ru-RU" dirty="0" err="1">
                <a:solidFill>
                  <a:srgbClr val="002060"/>
                </a:solidFill>
              </a:rPr>
              <a:t>Рб</a:t>
            </a:r>
            <a:r>
              <a:rPr lang="ru-RU" dirty="0">
                <a:solidFill>
                  <a:srgbClr val="002060"/>
                </a:solidFill>
              </a:rPr>
              <a:t> жалуется на боль в груди или боли  живота – это проявление страха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Нарушенный сон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Испорченная одежда или </a:t>
            </a:r>
            <a:r>
              <a:rPr lang="ru-RU" dirty="0" err="1">
                <a:solidFill>
                  <a:srgbClr val="002060"/>
                </a:solidFill>
              </a:rPr>
              <a:t>шк</a:t>
            </a:r>
            <a:r>
              <a:rPr lang="ru-RU" dirty="0">
                <a:solidFill>
                  <a:srgbClr val="002060"/>
                </a:solidFill>
              </a:rPr>
              <a:t> принадлежности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Депрессивное настроение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Молчаливость, изменение в поведение, желание побыть одному</a:t>
            </a:r>
          </a:p>
          <a:p>
            <a:pPr lvl="0"/>
            <a:r>
              <a:rPr lang="ru-RU" b="1" dirty="0">
                <a:solidFill>
                  <a:srgbClr val="C00000"/>
                </a:solidFill>
              </a:rPr>
              <a:t>Опасность</a:t>
            </a:r>
            <a:r>
              <a:rPr lang="en-US" b="1" dirty="0">
                <a:solidFill>
                  <a:srgbClr val="C00000"/>
                </a:solidFill>
              </a:rPr>
              <a:t>!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затянувшееся нахождение в таком состоянии приводит к суицидальным мыслям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Что делать? </a:t>
            </a:r>
            <a:r>
              <a:rPr lang="ru-RU" dirty="0">
                <a:solidFill>
                  <a:srgbClr val="002060"/>
                </a:solidFill>
              </a:rPr>
              <a:t>Родителям, педагогам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1 Сбор информации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2 Помощь самому ребенку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3 Работа с коллективом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                                     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                                   </a:t>
            </a:r>
            <a:r>
              <a:rPr lang="ru-RU" dirty="0">
                <a:solidFill>
                  <a:srgbClr val="C00000"/>
                </a:solidFill>
              </a:rPr>
              <a:t>Технология реагирования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ru-RU" dirty="0">
                <a:solidFill>
                  <a:srgbClr val="002060"/>
                </a:solidFill>
              </a:rPr>
              <a:t>При установлении факта специалист сообщает о ситуации представителю администрации</a:t>
            </a:r>
          </a:p>
          <a:p>
            <a:pPr marL="514350" indent="-514350">
              <a:buNone/>
              <a:defRPr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2.     Администрация, совместно с психологической службой школы принимает решение о неотложности реагирования</a:t>
            </a:r>
          </a:p>
          <a:p>
            <a:pPr>
              <a:buNone/>
              <a:defRPr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3.      Непосредственная работа с жертвами и преследователями.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Чему учим ребенка?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Отшучиваться</a:t>
            </a:r>
          </a:p>
          <a:p>
            <a:r>
              <a:rPr lang="ru-RU" dirty="0">
                <a:solidFill>
                  <a:srgbClr val="002060"/>
                </a:solidFill>
              </a:rPr>
              <a:t>Спокойствию</a:t>
            </a:r>
          </a:p>
          <a:p>
            <a:r>
              <a:rPr lang="ru-RU" dirty="0">
                <a:solidFill>
                  <a:srgbClr val="002060"/>
                </a:solidFill>
              </a:rPr>
              <a:t>Уходить</a:t>
            </a:r>
          </a:p>
          <a:p>
            <a:r>
              <a:rPr lang="ru-RU" dirty="0">
                <a:solidFill>
                  <a:srgbClr val="002060"/>
                </a:solidFill>
              </a:rPr>
              <a:t>Предупреждать</a:t>
            </a:r>
          </a:p>
          <a:p>
            <a:r>
              <a:rPr lang="ru-RU" dirty="0">
                <a:solidFill>
                  <a:srgbClr val="002060"/>
                </a:solidFill>
              </a:rPr>
              <a:t>Сохранять самооценку</a:t>
            </a:r>
          </a:p>
          <a:p>
            <a:r>
              <a:rPr lang="ru-RU" dirty="0">
                <a:solidFill>
                  <a:srgbClr val="002060"/>
                </a:solidFill>
              </a:rPr>
              <a:t>Навыкам общения</a:t>
            </a:r>
          </a:p>
          <a:p>
            <a:endParaRPr lang="ru-RU" dirty="0"/>
          </a:p>
        </p:txBody>
      </p:sp>
      <p:pic>
        <p:nvPicPr>
          <p:cNvPr id="3074" name="Picture 2" descr="C:\Users\Алексей\Desktop\буллинг + коппинг стр\625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353864"/>
            <a:ext cx="3857652" cy="4150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298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Школьный буллинг    Распознать и предотвратить </vt:lpstr>
      <vt:lpstr>Мифы о буллинге</vt:lpstr>
      <vt:lpstr>Разновидность буллинга  /форма конкуренции и борьбы за лидерство/</vt:lpstr>
      <vt:lpstr>  «Буллер»  </vt:lpstr>
      <vt:lpstr>«ЖЕРТВА» </vt:lpstr>
      <vt:lpstr>Особенности ситуации </vt:lpstr>
      <vt:lpstr>Маркеры поведения </vt:lpstr>
      <vt:lpstr>Что делать? Родителям, педагогам</vt:lpstr>
      <vt:lpstr>Чему учим ребенка? </vt:lpstr>
      <vt:lpstr>Практический разбор буллинга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буллинг    Распознать и предотвратить</dc:title>
  <dc:creator>Алексей</dc:creator>
  <cp:lastModifiedBy>1</cp:lastModifiedBy>
  <cp:revision>15</cp:revision>
  <dcterms:created xsi:type="dcterms:W3CDTF">2017-02-20T08:51:15Z</dcterms:created>
  <dcterms:modified xsi:type="dcterms:W3CDTF">2022-10-27T11:03:05Z</dcterms:modified>
</cp:coreProperties>
</file>