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0" r:id="rId4"/>
    <p:sldId id="261" r:id="rId5"/>
    <p:sldId id="271" r:id="rId6"/>
    <p:sldId id="262" r:id="rId7"/>
    <p:sldId id="263" r:id="rId8"/>
    <p:sldId id="264" r:id="rId9"/>
    <p:sldId id="265" r:id="rId10"/>
    <p:sldId id="272" r:id="rId11"/>
    <p:sldId id="266" r:id="rId12"/>
    <p:sldId id="267" r:id="rId13"/>
    <p:sldId id="268" r:id="rId14"/>
    <p:sldId id="269" r:id="rId15"/>
    <p:sldId id="270" r:id="rId1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 varScale="1">
        <p:scale>
          <a:sx n="88" d="100"/>
          <a:sy n="88" d="100"/>
        </p:scale>
        <p:origin x="494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6537D-1F78-42FA-9061-C2A266D298A3}" type="datetimeFigureOut">
              <a:rPr lang="ru-RU" smtClean="0"/>
              <a:t>25.05.2023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036A6D-6E86-4902-A8F0-80BE202331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35386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6537D-1F78-42FA-9061-C2A266D298A3}" type="datetimeFigureOut">
              <a:rPr lang="ru-RU" smtClean="0"/>
              <a:t>25.05.2023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036A6D-6E86-4902-A8F0-80BE202331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15213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6537D-1F78-42FA-9061-C2A266D298A3}" type="datetimeFigureOut">
              <a:rPr lang="ru-RU" smtClean="0"/>
              <a:t>25.05.2023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036A6D-6E86-4902-A8F0-80BE202331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07664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6537D-1F78-42FA-9061-C2A266D298A3}" type="datetimeFigureOut">
              <a:rPr lang="ru-RU" smtClean="0"/>
              <a:t>25.05.2023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036A6D-6E86-4902-A8F0-80BE202331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30919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6537D-1F78-42FA-9061-C2A266D298A3}" type="datetimeFigureOut">
              <a:rPr lang="ru-RU" smtClean="0"/>
              <a:t>25.05.2023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036A6D-6E86-4902-A8F0-80BE202331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89816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6537D-1F78-42FA-9061-C2A266D298A3}" type="datetimeFigureOut">
              <a:rPr lang="ru-RU" smtClean="0"/>
              <a:t>25.05.2023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036A6D-6E86-4902-A8F0-80BE202331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51338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6537D-1F78-42FA-9061-C2A266D298A3}" type="datetimeFigureOut">
              <a:rPr lang="ru-RU" smtClean="0"/>
              <a:t>25.05.2023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036A6D-6E86-4902-A8F0-80BE202331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373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6537D-1F78-42FA-9061-C2A266D298A3}" type="datetimeFigureOut">
              <a:rPr lang="ru-RU" smtClean="0"/>
              <a:t>25.05.2023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036A6D-6E86-4902-A8F0-80BE202331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30667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6537D-1F78-42FA-9061-C2A266D298A3}" type="datetimeFigureOut">
              <a:rPr lang="ru-RU" smtClean="0"/>
              <a:t>25.05.2023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036A6D-6E86-4902-A8F0-80BE202331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23833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6537D-1F78-42FA-9061-C2A266D298A3}" type="datetimeFigureOut">
              <a:rPr lang="ru-RU" smtClean="0"/>
              <a:t>25.05.2023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036A6D-6E86-4902-A8F0-80BE202331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00178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6537D-1F78-42FA-9061-C2A266D298A3}" type="datetimeFigureOut">
              <a:rPr lang="ru-RU" smtClean="0"/>
              <a:t>25.05.2023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036A6D-6E86-4902-A8F0-80BE202331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67939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96537D-1F78-42FA-9061-C2A266D298A3}" type="datetimeFigureOut">
              <a:rPr lang="ru-RU" smtClean="0"/>
              <a:t>25.05.2023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036A6D-6E86-4902-A8F0-80BE202331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75881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gif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856509" y="93518"/>
            <a:ext cx="9144000" cy="2704451"/>
          </a:xfrm>
          <a:ln>
            <a:solidFill>
              <a:srgbClr val="FF0000"/>
            </a:solidFill>
          </a:ln>
        </p:spPr>
        <p:txBody>
          <a:bodyPr>
            <a:noAutofit/>
          </a:bodyPr>
          <a:lstStyle/>
          <a:p>
            <a:r>
              <a:rPr lang="ru-RU" sz="4800" dirty="0" smtClean="0">
                <a:solidFill>
                  <a:srgbClr val="FF0000"/>
                </a:solidFill>
              </a:rPr>
              <a:t>Открытый  урок  ко</a:t>
            </a:r>
            <a:br>
              <a:rPr lang="ru-RU" sz="4800" dirty="0" smtClean="0">
                <a:solidFill>
                  <a:srgbClr val="FF0000"/>
                </a:solidFill>
              </a:rPr>
            </a:br>
            <a:r>
              <a:rPr lang="ru-RU" sz="4800" dirty="0" smtClean="0">
                <a:solidFill>
                  <a:srgbClr val="FF0000"/>
                </a:solidFill>
              </a:rPr>
              <a:t>Дню славянской письменности и культуры</a:t>
            </a:r>
            <a:br>
              <a:rPr lang="ru-RU" sz="4800" dirty="0" smtClean="0">
                <a:solidFill>
                  <a:srgbClr val="FF0000"/>
                </a:solidFill>
              </a:rPr>
            </a:br>
            <a:r>
              <a:rPr lang="ru-RU" sz="4800" b="1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5-6 </a:t>
            </a:r>
            <a:r>
              <a:rPr lang="ru-RU" sz="4800" b="1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класс</a:t>
            </a:r>
            <a:endParaRPr lang="ru-RU" sz="4800" b="1" i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9309" y="2968229"/>
            <a:ext cx="10058400" cy="38897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44318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1554" y="69670"/>
            <a:ext cx="10892246" cy="672301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400" dirty="0"/>
              <a:t>Совсем немногие народы удостоились чести иметь свой собственный алфавит. Это понимали уже в далеком девятом веке</a:t>
            </a:r>
            <a:r>
              <a:rPr lang="ru-RU" sz="3400" dirty="0" smtClean="0"/>
              <a:t>.</a:t>
            </a:r>
          </a:p>
          <a:p>
            <a:pPr marL="0" indent="0">
              <a:buNone/>
            </a:pPr>
            <a:r>
              <a:rPr lang="ru-RU" sz="3400" dirty="0"/>
              <a:t>«</a:t>
            </a:r>
            <a:r>
              <a:rPr lang="ru-RU" sz="3400" i="1" dirty="0"/>
              <a:t>Бог сотворил и ныне в наши годы — объявив буквы для языка вашего — то, чего не было дано никому после первых времен, чтобы и вы были причислены к великим народам, которые славят Бога на своем языке… Прими же дар, ценнейший и больший всякого серебра, и злата, и драгоценных камней, и всего преходящего богатства</a:t>
            </a:r>
            <a:r>
              <a:rPr lang="ru-RU" sz="3400" dirty="0"/>
              <a:t>», — писал император Михаил князю Ростиславу.</a:t>
            </a:r>
            <a:br>
              <a:rPr lang="ru-RU" sz="3400" dirty="0"/>
            </a:br>
            <a:endParaRPr lang="ru-RU" sz="3400" dirty="0"/>
          </a:p>
        </p:txBody>
      </p:sp>
    </p:spTree>
    <p:extLst>
      <p:ext uri="{BB962C8B-B14F-4D97-AF65-F5344CB8AC3E}">
        <p14:creationId xmlns:p14="http://schemas.microsoft.com/office/powerpoint/2010/main" val="331894722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20511" y="4058915"/>
            <a:ext cx="2608118" cy="2608118"/>
          </a:xfrm>
          <a:prstGeom prst="rect">
            <a:avLst/>
          </a:prstGeom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77090" y="131907"/>
            <a:ext cx="11516591" cy="4351338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До </a:t>
            </a:r>
            <a:r>
              <a:rPr lang="ru-RU" dirty="0" smtClean="0"/>
              <a:t>сих пор азбука «кириллица» остаётся самой удобной и простой. Науке неизвестны имена создателей греческого, латинского алфавитов, китайских и японских иероглифов. А вот создатели славянской азбуки нам известны.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48012" y="1784472"/>
            <a:ext cx="3927027" cy="497378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097" y="1784472"/>
            <a:ext cx="5535031" cy="33174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25718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80555" y="1"/>
            <a:ext cx="11502736" cy="6535882"/>
          </a:xfrm>
        </p:spPr>
        <p:txBody>
          <a:bodyPr>
            <a:normAutofit/>
          </a:bodyPr>
          <a:lstStyle/>
          <a:p>
            <a:pPr algn="l">
              <a:lnSpc>
                <a:spcPct val="100000"/>
              </a:lnSpc>
            </a:pPr>
            <a:r>
              <a:rPr lang="ru-RU" sz="2800" dirty="0" smtClean="0"/>
              <a:t>Выучить </a:t>
            </a:r>
            <a:r>
              <a:rPr lang="ru-RU" sz="2800" dirty="0" smtClean="0"/>
              <a:t>старославянский алфавит было непросто, так как произносились буквы целыми словами. И каждое название несло глубокий смысл и нравственное содержание.</a:t>
            </a:r>
          </a:p>
          <a:p>
            <a:pPr algn="l">
              <a:lnSpc>
                <a:spcPct val="100000"/>
              </a:lnSpc>
            </a:pPr>
            <a:r>
              <a:rPr lang="ru-RU" sz="2800" dirty="0" smtClean="0"/>
              <a:t>Посмотрите внимательно на старославянскую азбуку. Прочитайте первые буквы и скажите, почему алфавит на Руси назвали азбукой</a:t>
            </a:r>
            <a:r>
              <a:rPr lang="en-US" sz="2800" dirty="0" smtClean="0"/>
              <a:t>?</a:t>
            </a:r>
            <a:r>
              <a:rPr lang="ru-RU" sz="2800" dirty="0" smtClean="0"/>
              <a:t> </a:t>
            </a:r>
          </a:p>
          <a:p>
            <a:pPr algn="l"/>
            <a:r>
              <a:rPr lang="ru-RU" sz="2800" dirty="0" smtClean="0"/>
              <a:t>По </a:t>
            </a:r>
            <a:r>
              <a:rPr lang="ru-RU" sz="2800" dirty="0" smtClean="0"/>
              <a:t>начальным буквам – Аз, Буки.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1140" y="2483428"/>
            <a:ext cx="6339914" cy="425776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922622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74073" y="363681"/>
            <a:ext cx="11398827" cy="6494319"/>
          </a:xfrm>
        </p:spPr>
        <p:txBody>
          <a:bodyPr>
            <a:normAutofit/>
          </a:bodyPr>
          <a:lstStyle/>
          <a:p>
            <a:pPr algn="l"/>
            <a:r>
              <a:rPr lang="ru-RU" sz="2800" dirty="0" smtClean="0"/>
              <a:t>    Православная </a:t>
            </a:r>
            <a:r>
              <a:rPr lang="ru-RU" sz="2800" dirty="0" smtClean="0"/>
              <a:t>Азбука представляет собой не что иное, как зашифрованное Послание наших предков. Оно звучит так:</a:t>
            </a:r>
          </a:p>
          <a:p>
            <a:pPr algn="l"/>
            <a:r>
              <a:rPr lang="ru-RU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«Я знаю буквы</a:t>
            </a:r>
            <a:r>
              <a:rPr lang="en-US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;</a:t>
            </a:r>
            <a:r>
              <a:rPr lang="ru-RU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письмо – это достояние. Трудитесь усердно, земляне, как подобает разумным людям – постигайте мироздание! Несите слово убеждённо: знание – дар Божий! Дерзайте, вникайте, чтобы сущего свет постичь.»</a:t>
            </a:r>
            <a:endParaRPr lang="ru-RU" sz="28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42667" y="3543978"/>
            <a:ext cx="7572967" cy="24050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2953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13508" y="-1"/>
            <a:ext cx="11532127" cy="2316481"/>
          </a:xfrm>
        </p:spPr>
        <p:txBody>
          <a:bodyPr/>
          <a:lstStyle/>
          <a:p>
            <a:pPr algn="l"/>
            <a:r>
              <a:rPr lang="ru-RU" dirty="0" smtClean="0"/>
              <a:t>Создание </a:t>
            </a:r>
            <a:r>
              <a:rPr lang="ru-RU" dirty="0" smtClean="0"/>
              <a:t>Азбуки – событие огромного </a:t>
            </a:r>
            <a:r>
              <a:rPr lang="ru-RU" dirty="0" smtClean="0"/>
              <a:t>значения! </a:t>
            </a:r>
            <a:r>
              <a:rPr lang="ru-RU" dirty="0" smtClean="0"/>
              <a:t>Ею жители РФ пользуются до сих пор. Письменность помогла русскому народу сплотиться, осознать своё духовное и историческое единство. Празднуя День славянской письменности и культуры, вспоминая святых равноапостольных Кирилла и </a:t>
            </a:r>
            <a:r>
              <a:rPr lang="ru-RU" dirty="0" err="1" smtClean="0"/>
              <a:t>Мефодия</a:t>
            </a:r>
            <a:r>
              <a:rPr lang="ru-RU" dirty="0" smtClean="0"/>
              <a:t>, мы можем искренне гордиться нашей страной и её великим народом. Любовь к Родине – вот главный смысл этого праздника!</a:t>
            </a:r>
            <a:endParaRPr lang="ru-RU" dirty="0"/>
          </a:p>
        </p:txBody>
      </p:sp>
      <p:pic>
        <p:nvPicPr>
          <p:cNvPr id="2050" name="Picture 2" descr="Кирилл и Мефодий | VLI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5616" y="2090058"/>
            <a:ext cx="8009328" cy="45023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341160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4302034"/>
            <a:ext cx="12192000" cy="1793965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СПАСИБО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 ВНИМАНИЕ.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690689"/>
            <a:ext cx="12192000" cy="5167311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sz="1800" dirty="0" smtClean="0"/>
          </a:p>
          <a:p>
            <a:pPr marL="0" indent="0">
              <a:buNone/>
            </a:pPr>
            <a:endParaRPr lang="ru-RU" sz="1800" dirty="0" smtClean="0"/>
          </a:p>
          <a:p>
            <a:pPr marL="0" indent="0">
              <a:buNone/>
            </a:pPr>
            <a:endParaRPr lang="ru-RU" sz="1800" dirty="0"/>
          </a:p>
          <a:p>
            <a:pPr marL="0" indent="0">
              <a:buNone/>
            </a:pPr>
            <a:endParaRPr lang="ru-RU" sz="1800" dirty="0" smtClean="0"/>
          </a:p>
          <a:p>
            <a:pPr marL="0" indent="0">
              <a:buNone/>
            </a:pPr>
            <a:r>
              <a:rPr lang="ru-RU" sz="1800" dirty="0" smtClean="0"/>
              <a:t>                                                                                                          </a:t>
            </a:r>
            <a:endParaRPr lang="ru-RU" sz="18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748937" y="836524"/>
            <a:ext cx="10981509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/>
              <a:t>Книжный язык, культурный контекст, терминологию высокой мысли создавали прямо вместе с библиотекой книг апостолы славян святые Кирилл и Мефодий</a:t>
            </a:r>
            <a:r>
              <a:rPr lang="ru-RU" sz="2800" dirty="0" smtClean="0"/>
              <a:t>. Помним </a:t>
            </a:r>
            <a:r>
              <a:rPr lang="ru-RU" sz="2800" smtClean="0"/>
              <a:t>и чтим!</a:t>
            </a:r>
            <a:r>
              <a:rPr lang="ru-RU" sz="2800" dirty="0"/>
              <a:t/>
            </a:r>
            <a:br>
              <a:rPr lang="ru-RU" sz="2800" dirty="0"/>
            </a:b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20020456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72735"/>
            <a:ext cx="9757064" cy="4904509"/>
          </a:xfrm>
        </p:spPr>
        <p:txBody>
          <a:bodyPr>
            <a:noAutofit/>
          </a:bodyPr>
          <a:lstStyle/>
          <a:p>
            <a:pPr algn="l"/>
            <a:r>
              <a:rPr lang="ru-RU" sz="2800" b="1" dirty="0" smtClean="0">
                <a:solidFill>
                  <a:srgbClr val="FF0000"/>
                </a:solidFill>
              </a:rPr>
              <a:t>Цели: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/>
              <a:t> 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 </a:t>
            </a:r>
            <a:r>
              <a:rPr lang="ru-RU" sz="2800" dirty="0" smtClean="0"/>
              <a:t>1. Приобщить подрастающее поколение к славным славянским традициям.</a:t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2. Пополнить знания о значении письменности для народов России.</a:t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 3. Воспитывать у  учащихся  чувство бережного отношения к родному языку, гордости за нашу славную историю.</a:t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 </a:t>
            </a:r>
            <a:endParaRPr lang="ru-RU" sz="66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05663" y="1922318"/>
            <a:ext cx="2986337" cy="4935682"/>
          </a:xfrm>
          <a:prstGeom prst="rect">
            <a:avLst/>
          </a:prstGeom>
          <a:effectLst>
            <a:softEdge rad="63500"/>
          </a:effectLst>
        </p:spPr>
      </p:pic>
    </p:spTree>
    <p:extLst>
      <p:ext uri="{BB962C8B-B14F-4D97-AF65-F5344CB8AC3E}">
        <p14:creationId xmlns:p14="http://schemas.microsoft.com/office/powerpoint/2010/main" val="67351332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0" y="-1"/>
            <a:ext cx="10796732" cy="6687672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Сегодня </a:t>
            </a:r>
            <a:r>
              <a:rPr lang="ru-RU" dirty="0" smtClean="0">
                <a:solidFill>
                  <a:schemeClr val="tx1"/>
                </a:solidFill>
              </a:rPr>
              <a:t>наш урок посвящён Дню славянской письменности и культуры. Язык-наша жизнь, наш повседневный быт. Родное слово помогает нам жить, узнавать себя и других. Без языка не будет народа.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Ученик читает стихотворение </a:t>
            </a:r>
            <a:r>
              <a:rPr lang="ru-RU" dirty="0" err="1" smtClean="0">
                <a:solidFill>
                  <a:schemeClr val="tx1"/>
                </a:solidFill>
              </a:rPr>
              <a:t>И.А.Бунина</a:t>
            </a:r>
            <a:r>
              <a:rPr lang="ru-RU" dirty="0" smtClean="0">
                <a:solidFill>
                  <a:schemeClr val="tx1"/>
                </a:solidFill>
              </a:rPr>
              <a:t> «Слово</a:t>
            </a:r>
            <a:r>
              <a:rPr lang="ru-RU" dirty="0" smtClean="0">
                <a:solidFill>
                  <a:schemeClr val="tx1"/>
                </a:solidFill>
              </a:rPr>
              <a:t>».</a:t>
            </a:r>
          </a:p>
          <a:p>
            <a:endParaRPr lang="ru-RU" dirty="0" smtClean="0">
              <a:solidFill>
                <a:schemeClr val="tx1"/>
              </a:solidFill>
            </a:endParaRPr>
          </a:p>
          <a:p>
            <a:r>
              <a:rPr lang="ru-RU" i="1" dirty="0">
                <a:solidFill>
                  <a:srgbClr val="002060"/>
                </a:solidFill>
              </a:rPr>
              <a:t> </a:t>
            </a:r>
            <a:r>
              <a:rPr lang="ru-RU" i="1" dirty="0" smtClean="0">
                <a:solidFill>
                  <a:srgbClr val="002060"/>
                </a:solidFill>
              </a:rPr>
              <a:t>                   </a:t>
            </a:r>
            <a:r>
              <a:rPr lang="ru-RU" i="1" dirty="0" smtClean="0">
                <a:solidFill>
                  <a:srgbClr val="002060"/>
                </a:solidFill>
              </a:rPr>
              <a:t>  </a:t>
            </a:r>
            <a:r>
              <a:rPr lang="ru-RU" sz="2700" i="1" dirty="0" smtClean="0">
                <a:solidFill>
                  <a:srgbClr val="C00000"/>
                </a:solidFill>
              </a:rPr>
              <a:t>Молчат </a:t>
            </a:r>
            <a:r>
              <a:rPr lang="ru-RU" sz="2700" i="1" dirty="0" smtClean="0">
                <a:solidFill>
                  <a:srgbClr val="C00000"/>
                </a:solidFill>
              </a:rPr>
              <a:t>гробницы, мумии и кости,-</a:t>
            </a:r>
          </a:p>
          <a:p>
            <a:r>
              <a:rPr lang="ru-RU" sz="2700" i="1" dirty="0">
                <a:solidFill>
                  <a:srgbClr val="C00000"/>
                </a:solidFill>
              </a:rPr>
              <a:t> </a:t>
            </a:r>
            <a:r>
              <a:rPr lang="ru-RU" sz="2700" i="1" dirty="0" smtClean="0">
                <a:solidFill>
                  <a:srgbClr val="C00000"/>
                </a:solidFill>
              </a:rPr>
              <a:t>                   Лишь слову жизнь дана:</a:t>
            </a:r>
          </a:p>
          <a:p>
            <a:r>
              <a:rPr lang="ru-RU" sz="2700" i="1" dirty="0">
                <a:solidFill>
                  <a:srgbClr val="C00000"/>
                </a:solidFill>
              </a:rPr>
              <a:t> </a:t>
            </a:r>
            <a:r>
              <a:rPr lang="ru-RU" sz="2700" i="1" dirty="0" smtClean="0">
                <a:solidFill>
                  <a:srgbClr val="C00000"/>
                </a:solidFill>
              </a:rPr>
              <a:t>                   Из древней тьмы, на мировом погосте</a:t>
            </a:r>
          </a:p>
          <a:p>
            <a:r>
              <a:rPr lang="ru-RU" sz="2700" i="1" dirty="0" smtClean="0">
                <a:solidFill>
                  <a:srgbClr val="C00000"/>
                </a:solidFill>
              </a:rPr>
              <a:t>                    Звучат лишь Письмена.</a:t>
            </a:r>
          </a:p>
          <a:p>
            <a:r>
              <a:rPr lang="ru-RU" sz="2700" i="1" dirty="0">
                <a:solidFill>
                  <a:srgbClr val="C00000"/>
                </a:solidFill>
              </a:rPr>
              <a:t> </a:t>
            </a:r>
            <a:r>
              <a:rPr lang="ru-RU" sz="2700" i="1" dirty="0" smtClean="0">
                <a:solidFill>
                  <a:srgbClr val="C00000"/>
                </a:solidFill>
              </a:rPr>
              <a:t>                   И нет у нас другого достоянья!</a:t>
            </a:r>
          </a:p>
          <a:p>
            <a:r>
              <a:rPr lang="ru-RU" sz="2700" i="1" dirty="0">
                <a:solidFill>
                  <a:srgbClr val="C00000"/>
                </a:solidFill>
              </a:rPr>
              <a:t> </a:t>
            </a:r>
            <a:r>
              <a:rPr lang="ru-RU" sz="2700" i="1" dirty="0" smtClean="0">
                <a:solidFill>
                  <a:srgbClr val="C00000"/>
                </a:solidFill>
              </a:rPr>
              <a:t>                   Умейте же беречь.</a:t>
            </a:r>
          </a:p>
          <a:p>
            <a:r>
              <a:rPr lang="ru-RU" sz="2700" i="1" dirty="0">
                <a:solidFill>
                  <a:srgbClr val="C00000"/>
                </a:solidFill>
              </a:rPr>
              <a:t> </a:t>
            </a:r>
            <a:r>
              <a:rPr lang="ru-RU" sz="2700" i="1" dirty="0" smtClean="0">
                <a:solidFill>
                  <a:srgbClr val="C00000"/>
                </a:solidFill>
              </a:rPr>
              <a:t>                   Хоть в меру сил, в дни злобы и страданья,</a:t>
            </a:r>
          </a:p>
          <a:p>
            <a:r>
              <a:rPr lang="ru-RU" sz="2700" i="1" dirty="0">
                <a:solidFill>
                  <a:srgbClr val="C00000"/>
                </a:solidFill>
              </a:rPr>
              <a:t> </a:t>
            </a:r>
            <a:r>
              <a:rPr lang="ru-RU" sz="2700" i="1" dirty="0" smtClean="0">
                <a:solidFill>
                  <a:srgbClr val="C00000"/>
                </a:solidFill>
              </a:rPr>
              <a:t>                    Наш дар бессмертный - речь.</a:t>
            </a:r>
            <a:endParaRPr lang="ru-RU" sz="2700" i="1" dirty="0">
              <a:solidFill>
                <a:srgbClr val="C0000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29859" y="9023356"/>
            <a:ext cx="2779367" cy="2084525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41981" y="1095153"/>
            <a:ext cx="2995090" cy="4193126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8941981" y="5288279"/>
            <a:ext cx="299509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Иван Бунин</a:t>
            </a:r>
          </a:p>
          <a:p>
            <a:pPr algn="ctr"/>
            <a:r>
              <a:rPr lang="ru-RU" dirty="0" smtClean="0"/>
              <a:t>1870-1953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915348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8971" y="0"/>
            <a:ext cx="11599817" cy="3762103"/>
          </a:xfrm>
        </p:spPr>
        <p:txBody>
          <a:bodyPr>
            <a:noAutofit/>
          </a:bodyPr>
          <a:lstStyle/>
          <a:p>
            <a:r>
              <a:rPr lang="ru-RU" sz="1800" dirty="0"/>
              <a:t> Наличие </a:t>
            </a:r>
            <a:r>
              <a:rPr lang="ru-RU" sz="1800" dirty="0" smtClean="0"/>
              <a:t>речи – устной и письменной- является одной из основ государственности. Если хотят подорвать нацию, то прежде всего подрывают язык, культуру. Поэтому надо следовать призыву </a:t>
            </a:r>
            <a:r>
              <a:rPr lang="ru-RU" sz="1800" dirty="0" err="1" smtClean="0"/>
              <a:t>И.А.Бунина</a:t>
            </a:r>
            <a:r>
              <a:rPr lang="ru-RU" sz="1800" dirty="0" smtClean="0"/>
              <a:t> – беречь родной язык.</a:t>
            </a:r>
            <a:br>
              <a:rPr lang="ru-RU" sz="1800" dirty="0" smtClean="0"/>
            </a:br>
            <a:r>
              <a:rPr lang="ru-RU" sz="1800" dirty="0" smtClean="0"/>
              <a:t>Мы с вами говорим, не задумываясь, какое это счастье - владеть словом, живой речью. </a:t>
            </a:r>
            <a:br>
              <a:rPr lang="ru-RU" sz="1800" dirty="0" smtClean="0"/>
            </a:br>
            <a:r>
              <a:rPr lang="ru-RU" sz="1800" dirty="0">
                <a:solidFill>
                  <a:srgbClr val="C00000"/>
                </a:solidFill>
              </a:rPr>
              <a:t> </a:t>
            </a:r>
            <a:r>
              <a:rPr lang="ru-RU" sz="1800" dirty="0" smtClean="0">
                <a:solidFill>
                  <a:srgbClr val="C00000"/>
                </a:solidFill>
              </a:rPr>
              <a:t>           </a:t>
            </a:r>
            <a:r>
              <a:rPr lang="ru-RU" sz="1800" i="1" dirty="0" smtClean="0">
                <a:solidFill>
                  <a:srgbClr val="C00000"/>
                </a:solidFill>
              </a:rPr>
              <a:t>Родной язык, родные звуки –</a:t>
            </a:r>
            <a:br>
              <a:rPr lang="ru-RU" sz="1800" i="1" dirty="0" smtClean="0">
                <a:solidFill>
                  <a:srgbClr val="C00000"/>
                </a:solidFill>
              </a:rPr>
            </a:br>
            <a:r>
              <a:rPr lang="ru-RU" sz="1800" i="1" dirty="0">
                <a:solidFill>
                  <a:srgbClr val="C00000"/>
                </a:solidFill>
              </a:rPr>
              <a:t> </a:t>
            </a:r>
            <a:r>
              <a:rPr lang="ru-RU" sz="1800" i="1" dirty="0" smtClean="0">
                <a:solidFill>
                  <a:srgbClr val="C00000"/>
                </a:solidFill>
              </a:rPr>
              <a:t>           Отца и матери язык.</a:t>
            </a:r>
            <a:br>
              <a:rPr lang="ru-RU" sz="1800" i="1" dirty="0" smtClean="0">
                <a:solidFill>
                  <a:srgbClr val="C00000"/>
                </a:solidFill>
              </a:rPr>
            </a:br>
            <a:r>
              <a:rPr lang="ru-RU" sz="1800" i="1" dirty="0">
                <a:solidFill>
                  <a:srgbClr val="C00000"/>
                </a:solidFill>
              </a:rPr>
              <a:t> </a:t>
            </a:r>
            <a:r>
              <a:rPr lang="ru-RU" sz="1800" i="1" dirty="0" smtClean="0">
                <a:solidFill>
                  <a:srgbClr val="C00000"/>
                </a:solidFill>
              </a:rPr>
              <a:t>           Которым с детства радость, муки</a:t>
            </a:r>
            <a:br>
              <a:rPr lang="ru-RU" sz="1800" i="1" dirty="0" smtClean="0">
                <a:solidFill>
                  <a:srgbClr val="C00000"/>
                </a:solidFill>
              </a:rPr>
            </a:br>
            <a:r>
              <a:rPr lang="ru-RU" sz="1800" i="1" dirty="0">
                <a:solidFill>
                  <a:srgbClr val="C00000"/>
                </a:solidFill>
              </a:rPr>
              <a:t> </a:t>
            </a:r>
            <a:r>
              <a:rPr lang="ru-RU" sz="1800" i="1" dirty="0" smtClean="0">
                <a:solidFill>
                  <a:srgbClr val="C00000"/>
                </a:solidFill>
              </a:rPr>
              <a:t>           И мысль я выражать привык.</a:t>
            </a:r>
            <a:br>
              <a:rPr lang="ru-RU" sz="1800" i="1" dirty="0" smtClean="0">
                <a:solidFill>
                  <a:srgbClr val="C00000"/>
                </a:solidFill>
              </a:rPr>
            </a:br>
            <a:r>
              <a:rPr lang="ru-RU" sz="1800" dirty="0" smtClean="0"/>
              <a:t>Наш язык – русский. Но если мы не будем знать, из какого языка он вышел, </a:t>
            </a:r>
            <a:r>
              <a:rPr lang="ru-RU" sz="1800" dirty="0"/>
              <a:t>н</a:t>
            </a:r>
            <a:r>
              <a:rPr lang="ru-RU" sz="1800" dirty="0" smtClean="0"/>
              <a:t>ам будут непонятны многие слова и выражения.</a:t>
            </a:r>
            <a:br>
              <a:rPr lang="ru-RU" sz="1800" dirty="0" smtClean="0"/>
            </a:br>
            <a:r>
              <a:rPr lang="ru-RU" sz="1800" dirty="0" smtClean="0"/>
              <a:t>Какой </a:t>
            </a:r>
            <a:r>
              <a:rPr lang="ru-RU" sz="1800" dirty="0" smtClean="0"/>
              <a:t>язык был «прадедушкой» русского языка?</a:t>
            </a:r>
            <a:br>
              <a:rPr lang="ru-RU" sz="1800" dirty="0" smtClean="0"/>
            </a:br>
            <a:r>
              <a:rPr lang="ru-RU" sz="1800" dirty="0" smtClean="0"/>
              <a:t>Славянский</a:t>
            </a:r>
            <a:r>
              <a:rPr lang="ru-RU" sz="1800" dirty="0" smtClean="0"/>
              <a:t>!</a:t>
            </a:r>
            <a:br>
              <a:rPr lang="ru-RU" sz="1800" dirty="0" smtClean="0"/>
            </a:br>
            <a:r>
              <a:rPr lang="ru-RU" sz="1800" dirty="0"/>
              <a:t>С</a:t>
            </a:r>
            <a:r>
              <a:rPr lang="ru-RU" sz="1800" dirty="0"/>
              <a:t>л</a:t>
            </a:r>
            <a:r>
              <a:rPr lang="ru-RU" sz="1800" dirty="0" smtClean="0"/>
              <a:t>авянский</a:t>
            </a:r>
            <a:r>
              <a:rPr lang="ru-RU" sz="1800" dirty="0" smtClean="0"/>
              <a:t>, а если  говорить точнее, старославянский. Теперь этот язык остался в употреблении только в церковном богослужении в православных храмах и богослужебных книгах.</a:t>
            </a:r>
            <a:br>
              <a:rPr lang="ru-RU" sz="1800" dirty="0" smtClean="0"/>
            </a:br>
            <a:r>
              <a:rPr lang="ru-RU" sz="1800" dirty="0"/>
              <a:t> </a:t>
            </a:r>
            <a:r>
              <a:rPr lang="ru-RU" sz="1800" dirty="0" smtClean="0"/>
              <a:t>                         </a:t>
            </a:r>
            <a:endParaRPr lang="ru-RU" sz="1800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6072" y="3387307"/>
            <a:ext cx="4592782" cy="347069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0246052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70263" y="0"/>
            <a:ext cx="11242765" cy="6857999"/>
          </a:xfrm>
        </p:spPr>
        <p:txBody>
          <a:bodyPr/>
          <a:lstStyle/>
          <a:p>
            <a:pPr marL="0" indent="0">
              <a:buNone/>
            </a:pPr>
            <a:r>
              <a:rPr lang="ru-RU" dirty="0"/>
              <a:t>862 год</a:t>
            </a:r>
            <a:r>
              <a:rPr lang="ru-RU" dirty="0"/>
              <a:t>. </a:t>
            </a:r>
            <a:r>
              <a:rPr lang="ru-RU" dirty="0"/>
              <a:t>В этом году моравский князь Ростислав посылает письмо византийскому императору с просьбой прислать проповедников, способных на славянском языке наставить его подданных в христианстве. Великая Моравия, включавшая в то время отдельные области современной Чехии, Словакии, Австрии, Венгрии, Румынии и Польши, уже была христианской. </a:t>
            </a:r>
            <a:r>
              <a:rPr lang="ru-RU" dirty="0"/>
              <a:t>Но просвещало </a:t>
            </a:r>
            <a:r>
              <a:rPr lang="ru-RU" dirty="0" smtClean="0"/>
              <a:t>её </a:t>
            </a:r>
            <a:r>
              <a:rPr lang="ru-RU" dirty="0"/>
              <a:t>немецкое духовенство, и все богослужение, священные книги и богословие были латинские, для славян непонятные.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3074" name="Picture 2" descr="https://azbyka.ru/wp-content/uploads/2015/08/cviatoy_rniaz_rostislav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71360" y="2682240"/>
            <a:ext cx="3248297" cy="39798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789459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0"/>
            <a:ext cx="7180118" cy="641821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1600" dirty="0" smtClean="0"/>
              <a:t>-</a:t>
            </a:r>
            <a:r>
              <a:rPr lang="ru-RU" sz="2200" dirty="0" smtClean="0"/>
              <a:t>А как и когда появилась наша письменность? </a:t>
            </a:r>
            <a:endParaRPr lang="ru-RU" sz="2200" dirty="0" smtClean="0"/>
          </a:p>
          <a:p>
            <a:pPr marL="0" indent="0">
              <a:buNone/>
            </a:pPr>
            <a:r>
              <a:rPr lang="ru-RU" sz="2200" dirty="0" smtClean="0"/>
              <a:t>Появилась </a:t>
            </a:r>
            <a:r>
              <a:rPr lang="ru-RU" sz="2200" dirty="0" smtClean="0"/>
              <a:t>письменность в далёком 9 веке. И обязаны мы этому великому событию двум братьям- византийцам Кириллу и </a:t>
            </a:r>
            <a:r>
              <a:rPr lang="ru-RU" sz="2200" dirty="0" err="1" smtClean="0"/>
              <a:t>Мефодию</a:t>
            </a:r>
            <a:r>
              <a:rPr lang="ru-RU" sz="2200" dirty="0" smtClean="0"/>
              <a:t>. </a:t>
            </a:r>
          </a:p>
          <a:p>
            <a:pPr marL="0" indent="0">
              <a:spcBef>
                <a:spcPts val="600"/>
              </a:spcBef>
              <a:buNone/>
            </a:pPr>
            <a:r>
              <a:rPr lang="ru-RU" sz="2200" dirty="0"/>
              <a:t> </a:t>
            </a:r>
            <a:r>
              <a:rPr lang="ru-RU" sz="2200" dirty="0" smtClean="0"/>
              <a:t>                  </a:t>
            </a:r>
            <a:endParaRPr lang="ru-RU" sz="2200" dirty="0" smtClean="0"/>
          </a:p>
          <a:p>
            <a:pPr marL="0" indent="0">
              <a:spcBef>
                <a:spcPts val="600"/>
              </a:spcBef>
              <a:buNone/>
            </a:pPr>
            <a:r>
              <a:rPr lang="ru-RU" sz="2200" i="1" dirty="0"/>
              <a:t> </a:t>
            </a:r>
            <a:r>
              <a:rPr lang="ru-RU" sz="2200" i="1" dirty="0" smtClean="0"/>
              <a:t>                  </a:t>
            </a:r>
            <a:r>
              <a:rPr lang="ru-RU" sz="2200" i="1" dirty="0" smtClean="0"/>
              <a:t>По </a:t>
            </a:r>
            <a:r>
              <a:rPr lang="ru-RU" sz="2200" i="1" dirty="0" smtClean="0"/>
              <a:t>широкой Руси – нашей матушке</a:t>
            </a:r>
          </a:p>
          <a:p>
            <a:pPr marL="0" indent="0">
              <a:spcBef>
                <a:spcPts val="600"/>
              </a:spcBef>
              <a:buNone/>
            </a:pPr>
            <a:r>
              <a:rPr lang="ru-RU" sz="2200" i="1" dirty="0"/>
              <a:t> </a:t>
            </a:r>
            <a:r>
              <a:rPr lang="ru-RU" sz="2200" i="1" dirty="0" smtClean="0"/>
              <a:t>                  Колокольный звон разливается.</a:t>
            </a:r>
          </a:p>
          <a:p>
            <a:pPr marL="0" indent="0">
              <a:spcBef>
                <a:spcPts val="600"/>
              </a:spcBef>
              <a:buNone/>
            </a:pPr>
            <a:r>
              <a:rPr lang="ru-RU" sz="2200" i="1" dirty="0"/>
              <a:t> </a:t>
            </a:r>
            <a:r>
              <a:rPr lang="ru-RU" sz="2200" i="1" dirty="0" smtClean="0"/>
              <a:t>                  Ныне братья святые Кирилл и Мефодий</a:t>
            </a:r>
          </a:p>
          <a:p>
            <a:pPr marL="0" indent="0">
              <a:spcBef>
                <a:spcPts val="600"/>
              </a:spcBef>
              <a:buNone/>
            </a:pPr>
            <a:r>
              <a:rPr lang="ru-RU" sz="2200" i="1" dirty="0"/>
              <a:t> </a:t>
            </a:r>
            <a:r>
              <a:rPr lang="ru-RU" sz="2200" i="1" dirty="0" smtClean="0"/>
              <a:t>                  За труды свои прославляются.</a:t>
            </a:r>
          </a:p>
          <a:p>
            <a:pPr marL="0" indent="0">
              <a:buNone/>
            </a:pPr>
            <a:endParaRPr lang="ru-RU" sz="2200" dirty="0"/>
          </a:p>
          <a:p>
            <a:pPr marL="0" indent="0">
              <a:buNone/>
            </a:pPr>
            <a:r>
              <a:rPr lang="ru-RU" sz="2200" dirty="0" smtClean="0"/>
              <a:t>-Почему  </a:t>
            </a:r>
            <a:r>
              <a:rPr lang="ru-RU" sz="2200" dirty="0" smtClean="0"/>
              <a:t>братья решили взяться за такое </a:t>
            </a:r>
            <a:r>
              <a:rPr lang="ru-RU" sz="2200" dirty="0"/>
              <a:t>к</a:t>
            </a:r>
            <a:r>
              <a:rPr lang="ru-RU" sz="2200" dirty="0" smtClean="0"/>
              <a:t>ропотливое  и трудное дело, как создание славянской письменности? Вот ответ самого Кирилла: «</a:t>
            </a:r>
            <a:r>
              <a:rPr lang="ru-RU" sz="2200" i="1" dirty="0" smtClean="0"/>
              <a:t>Живут на огромных территориях славянские племена, а письменности своей не имеют. Почему? Ведь их же просвещать надобно! Надо донести до них силу слова Божьего на их родном языке</a:t>
            </a:r>
            <a:r>
              <a:rPr lang="ru-RU" sz="2200" dirty="0" smtClean="0"/>
              <a:t>.»</a:t>
            </a:r>
            <a:endParaRPr lang="ru-RU" sz="2200" dirty="0"/>
          </a:p>
        </p:txBody>
      </p:sp>
      <p:pic>
        <p:nvPicPr>
          <p:cNvPr id="1026" name="Picture 2" descr="КИРИЛЛ И МЕФОДИЙ | Энциклопедия Кругосвет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36149" y="444138"/>
            <a:ext cx="4411065" cy="61264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50225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09006" y="235132"/>
            <a:ext cx="11817531" cy="300445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>Его </a:t>
            </a:r>
            <a:r>
              <a:rPr lang="ru-RU" dirty="0" smtClean="0"/>
              <a:t>поддержал брат Мефодий: «</a:t>
            </a:r>
            <a:r>
              <a:rPr lang="ru-RU" i="1" dirty="0" smtClean="0"/>
              <a:t>Да, у каждого народа должна быть своя письменность и Священное Писание на родном языке. Но всё это не так-то просто. И если ты возьмёшься за это дело, я тебе помогу</a:t>
            </a:r>
            <a:r>
              <a:rPr lang="ru-RU" dirty="0" smtClean="0"/>
              <a:t>».</a:t>
            </a:r>
          </a:p>
          <a:p>
            <a:pPr marL="0" indent="0">
              <a:buNone/>
            </a:pPr>
            <a:r>
              <a:rPr lang="ru-RU" dirty="0" smtClean="0"/>
              <a:t>Кирилл </a:t>
            </a:r>
            <a:r>
              <a:rPr lang="ru-RU" dirty="0" smtClean="0"/>
              <a:t>и Мефодий принялись за дело. Буквы должны быть красивыми и простыми, чтобы рука писала легко, без задержки, словно пела; чтобы людям хотелось их изучать.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6027" y="3438896"/>
            <a:ext cx="4667218" cy="38371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09603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1227" y="218208"/>
            <a:ext cx="11757264" cy="272528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600" dirty="0" smtClean="0"/>
              <a:t>          </a:t>
            </a:r>
          </a:p>
          <a:p>
            <a:pPr marL="0" indent="0">
              <a:buNone/>
            </a:pPr>
            <a:r>
              <a:rPr lang="ru-RU" sz="2600" dirty="0"/>
              <a:t> </a:t>
            </a:r>
            <a:r>
              <a:rPr lang="ru-RU" sz="2600" dirty="0" smtClean="0"/>
              <a:t>   </a:t>
            </a:r>
            <a:r>
              <a:rPr lang="ru-RU" sz="2600" dirty="0" smtClean="0"/>
              <a:t>Потрудиться </a:t>
            </a:r>
            <a:r>
              <a:rPr lang="ru-RU" sz="2600" dirty="0" smtClean="0"/>
              <a:t>им пришлось немало. В славянских говорах есть звуки, которые отсутствуют  в  греческом языке и в латыни. Для таких звуков Кирилл и Мефодий придумали новые звуки. День за днём трудились братья, стирая одни знаки  и создавая другие. </a:t>
            </a:r>
          </a:p>
          <a:p>
            <a:pPr marL="0" indent="0">
              <a:buNone/>
            </a:pPr>
            <a:endParaRPr lang="ru-RU" sz="20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889" y="3159146"/>
            <a:ext cx="5443150" cy="34727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33426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Группа 11"/>
          <p:cNvGrpSpPr/>
          <p:nvPr/>
        </p:nvGrpSpPr>
        <p:grpSpPr>
          <a:xfrm>
            <a:off x="1813420" y="1473768"/>
            <a:ext cx="6696749" cy="5384232"/>
            <a:chOff x="1813420" y="1473768"/>
            <a:chExt cx="6696749" cy="5384232"/>
          </a:xfrm>
        </p:grpSpPr>
        <p:pic>
          <p:nvPicPr>
            <p:cNvPr id="6" name="Рисунок 5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460558" y="1704079"/>
              <a:ext cx="2049611" cy="1364999"/>
            </a:xfrm>
            <a:prstGeom prst="rect">
              <a:avLst/>
            </a:prstGeom>
          </p:spPr>
        </p:pic>
        <p:pic>
          <p:nvPicPr>
            <p:cNvPr id="5" name="Рисунок 4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29372" y="1473768"/>
              <a:ext cx="2000250" cy="2000250"/>
            </a:xfrm>
            <a:prstGeom prst="rect">
              <a:avLst/>
            </a:prstGeom>
          </p:spPr>
        </p:pic>
        <p:pic>
          <p:nvPicPr>
            <p:cNvPr id="4" name="Рисунок 3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13420" y="5279447"/>
              <a:ext cx="1578553" cy="1578553"/>
            </a:xfrm>
            <a:prstGeom prst="rect">
              <a:avLst/>
            </a:prstGeom>
          </p:spPr>
        </p:pic>
        <p:pic>
          <p:nvPicPr>
            <p:cNvPr id="7" name="Рисунок 6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460558" y="2923988"/>
              <a:ext cx="1811241" cy="1100060"/>
            </a:xfrm>
            <a:prstGeom prst="rect">
              <a:avLst/>
            </a:prstGeom>
          </p:spPr>
        </p:pic>
        <p:pic>
          <p:nvPicPr>
            <p:cNvPr id="8" name="Рисунок 7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460558" y="4148281"/>
              <a:ext cx="1696749" cy="1131166"/>
            </a:xfrm>
            <a:prstGeom prst="rect">
              <a:avLst/>
            </a:prstGeom>
          </p:spPr>
        </p:pic>
        <p:pic>
          <p:nvPicPr>
            <p:cNvPr id="9" name="Рисунок 8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25476" y="3935469"/>
              <a:ext cx="1846868" cy="1846868"/>
            </a:xfrm>
            <a:prstGeom prst="rect">
              <a:avLst/>
            </a:prstGeom>
          </p:spPr>
        </p:pic>
        <p:pic>
          <p:nvPicPr>
            <p:cNvPr id="10" name="Рисунок 9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79989" y="2889849"/>
              <a:ext cx="1629789" cy="1629789"/>
            </a:xfrm>
            <a:prstGeom prst="rect">
              <a:avLst/>
            </a:prstGeom>
          </p:spPr>
        </p:pic>
      </p:grp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61257" y="353290"/>
            <a:ext cx="11852366" cy="650470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>
                <a:latin typeface="+mj-lt"/>
              </a:rPr>
              <a:t>Наконец </a:t>
            </a:r>
            <a:r>
              <a:rPr lang="ru-RU" dirty="0" smtClean="0">
                <a:latin typeface="+mj-lt"/>
              </a:rPr>
              <a:t>все 43 буквы славянской азбуки были созданы. В ней были уникальные буквы для обозначения звуков </a:t>
            </a:r>
            <a:r>
              <a:rPr lang="en-US" dirty="0" smtClean="0">
                <a:latin typeface="+mj-lt"/>
              </a:rPr>
              <a:t>[</a:t>
            </a:r>
            <a:r>
              <a:rPr lang="ru-RU" dirty="0" smtClean="0">
                <a:latin typeface="+mj-lt"/>
              </a:rPr>
              <a:t>б</a:t>
            </a:r>
            <a:r>
              <a:rPr lang="en-US" dirty="0" smtClean="0">
                <a:latin typeface="+mj-lt"/>
              </a:rPr>
              <a:t>],[</a:t>
            </a:r>
            <a:r>
              <a:rPr lang="ru-RU" dirty="0" smtClean="0">
                <a:latin typeface="+mj-lt"/>
              </a:rPr>
              <a:t>ж</a:t>
            </a:r>
            <a:r>
              <a:rPr lang="en-US" dirty="0" smtClean="0">
                <a:latin typeface="+mj-lt"/>
              </a:rPr>
              <a:t>],[</a:t>
            </a:r>
            <a:r>
              <a:rPr lang="ru-RU" dirty="0" smtClean="0">
                <a:latin typeface="+mj-lt"/>
              </a:rPr>
              <a:t>ю</a:t>
            </a:r>
            <a:r>
              <a:rPr lang="en-US" dirty="0" smtClean="0">
                <a:latin typeface="+mj-lt"/>
              </a:rPr>
              <a:t>],[</a:t>
            </a:r>
            <a:r>
              <a:rPr lang="ru-RU" dirty="0" smtClean="0">
                <a:latin typeface="+mj-lt"/>
              </a:rPr>
              <a:t>ш</a:t>
            </a:r>
            <a:r>
              <a:rPr lang="en-US" dirty="0" smtClean="0">
                <a:latin typeface="+mj-lt"/>
              </a:rPr>
              <a:t>],[</a:t>
            </a:r>
            <a:r>
              <a:rPr lang="ru-RU" dirty="0" smtClean="0">
                <a:latin typeface="+mj-lt"/>
              </a:rPr>
              <a:t>з</a:t>
            </a:r>
            <a:r>
              <a:rPr lang="en-US" dirty="0" smtClean="0">
                <a:latin typeface="+mj-lt"/>
              </a:rPr>
              <a:t>],[</a:t>
            </a:r>
            <a:r>
              <a:rPr lang="ru-RU" dirty="0" smtClean="0">
                <a:latin typeface="+mj-lt"/>
              </a:rPr>
              <a:t>ц</a:t>
            </a:r>
            <a:r>
              <a:rPr lang="en-US" dirty="0" smtClean="0">
                <a:latin typeface="+mj-lt"/>
              </a:rPr>
              <a:t>],[</a:t>
            </a:r>
            <a:r>
              <a:rPr lang="ru-RU" dirty="0" smtClean="0">
                <a:latin typeface="+mj-lt"/>
              </a:rPr>
              <a:t>у</a:t>
            </a:r>
            <a:r>
              <a:rPr lang="en-US" dirty="0" smtClean="0">
                <a:latin typeface="+mj-lt"/>
              </a:rPr>
              <a:t>]</a:t>
            </a:r>
            <a:r>
              <a:rPr lang="ru-RU" dirty="0" smtClean="0">
                <a:latin typeface="+mj-lt"/>
              </a:rPr>
              <a:t>. </a:t>
            </a:r>
            <a:endParaRPr lang="ru-RU" dirty="0" smtClean="0">
              <a:latin typeface="+mj-lt"/>
            </a:endParaRPr>
          </a:p>
          <a:p>
            <a:pPr marL="0" indent="0">
              <a:buNone/>
            </a:pPr>
            <a:r>
              <a:rPr lang="ru-RU" dirty="0" smtClean="0">
                <a:latin typeface="+mj-lt"/>
              </a:rPr>
              <a:t>Таких </a:t>
            </a:r>
            <a:r>
              <a:rPr lang="ru-RU" dirty="0" smtClean="0">
                <a:latin typeface="+mj-lt"/>
              </a:rPr>
              <a:t>звуков не было ни в латыни, ни в греческом языках.</a:t>
            </a:r>
            <a:endParaRPr lang="ru-RU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123019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477</TotalTime>
  <Words>821</Words>
  <Application>Microsoft Office PowerPoint</Application>
  <PresentationFormat>Широкоэкранный</PresentationFormat>
  <Paragraphs>57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9" baseType="lpstr">
      <vt:lpstr>Arial</vt:lpstr>
      <vt:lpstr>Calibri</vt:lpstr>
      <vt:lpstr>Calibri Light</vt:lpstr>
      <vt:lpstr>Тема Office</vt:lpstr>
      <vt:lpstr>Открытый  урок  ко Дню славянской письменности и культуры 5-6 класс</vt:lpstr>
      <vt:lpstr>Цели:    1. Приобщить подрастающее поколение к славным славянским традициям.  2. Пополнить знания о значении письменности для народов России.   3. Воспитывать у  учащихся  чувство бережного отношения к родному языку, гордости за нашу славную историю.    </vt:lpstr>
      <vt:lpstr>Презентация PowerPoint</vt:lpstr>
      <vt:lpstr> Наличие речи – устной и письменной- является одной из основ государственности. Если хотят подорвать нацию, то прежде всего подрывают язык, культуру. Поэтому надо следовать призыву И.А.Бунина – беречь родной язык. Мы с вами говорим, не задумываясь, какое это счастье - владеть словом, живой речью.              Родной язык, родные звуки –             Отца и матери язык.             Которым с детства радость, муки             И мысль я выражать привык. Наш язык – русский. Но если мы не будем знать, из какого языка он вышел, нам будут непонятны многие слова и выражения. Какой язык был «прадедушкой» русского языка? Славянский! Славянский, а если  говорить точнее, старославянский. Теперь этот язык остался в употреблении только в церковном богослужении в православных храмах и богослужебных книгах.                         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ЗА ВНИМАНИЕ.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Открытый  урок  к Дню славянской письменности и культуры</dc:title>
  <dc:creator>Андрей Городничев</dc:creator>
  <cp:lastModifiedBy>Sergkaz</cp:lastModifiedBy>
  <cp:revision>55</cp:revision>
  <dcterms:created xsi:type="dcterms:W3CDTF">2017-06-06T08:29:32Z</dcterms:created>
  <dcterms:modified xsi:type="dcterms:W3CDTF">2023-05-25T04:35:12Z</dcterms:modified>
</cp:coreProperties>
</file>