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14" autoAdjust="0"/>
  </p:normalViewPr>
  <p:slideViewPr>
    <p:cSldViewPr>
      <p:cViewPr varScale="1">
        <p:scale>
          <a:sx n="84" d="100"/>
          <a:sy n="84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48D7BB-BD6F-4598-A1EE-42F281B5A450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805D69-4E87-40B4-9E11-8C7ABD5E2F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Вспомогательные </a:t>
            </a:r>
            <a:r>
              <a:rPr lang="ru-RU" dirty="0" smtClean="0"/>
              <a:t>алгоритмы. Процедуры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5805264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Учитель: Н.В. Фоменко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62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вспомогательного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Вспомогательный алгоритм – это алгоритм, целиком используемый в составе другого алгоритма, т.е. это алгоритм решения некоторой задачи, являющейся подчиненной по отношению к исходной (основной) задаче.</a:t>
            </a:r>
          </a:p>
          <a:p>
            <a:r>
              <a:rPr lang="ru-RU" dirty="0"/>
              <a:t> </a:t>
            </a:r>
            <a:r>
              <a:rPr lang="ru-RU" dirty="0" smtClean="0"/>
              <a:t>Изображение на блок-схемах:</a:t>
            </a:r>
            <a:endParaRPr lang="ru-RU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2555776" y="4221088"/>
            <a:ext cx="1800200" cy="936104"/>
          </a:xfrm>
          <a:prstGeom prst="flowChartPredefined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45585" y="4365973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Имя </a:t>
            </a:r>
            <a:r>
              <a:rPr lang="ru-RU" dirty="0" err="1" smtClean="0"/>
              <a:t>всп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алгоритма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9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Вспомогательный алгоритм должен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r>
              <a:rPr lang="ru-RU" dirty="0" smtClean="0"/>
              <a:t>Иметь имя, по которому его можно вызвать из основной программы</a:t>
            </a:r>
          </a:p>
          <a:p>
            <a:r>
              <a:rPr lang="ru-RU" dirty="0" smtClean="0"/>
              <a:t>Иметь достаточно малые размеры</a:t>
            </a:r>
          </a:p>
          <a:p>
            <a:r>
              <a:rPr lang="ru-RU" dirty="0"/>
              <a:t>После завершения работы </a:t>
            </a:r>
            <a:r>
              <a:rPr lang="ru-RU" dirty="0" smtClean="0"/>
              <a:t>возвращать управление тому алгоритму, из которого он был вызван</a:t>
            </a:r>
          </a:p>
          <a:p>
            <a:r>
              <a:rPr lang="ru-RU" dirty="0" smtClean="0"/>
              <a:t>Основной алгоритм, вызвавший вспомогательный алгоритм, после завершения работы последнего должен продолжить работу с той точки, в которой он был прерван</a:t>
            </a:r>
          </a:p>
        </p:txBody>
      </p:sp>
    </p:spTree>
    <p:extLst>
      <p:ext uri="{BB962C8B-B14F-4D97-AF65-F5344CB8AC3E}">
        <p14:creationId xmlns:p14="http://schemas.microsoft.com/office/powerpoint/2010/main" val="404067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Вспомогательные алгоритмы в языке </a:t>
            </a:r>
            <a:r>
              <a:rPr lang="en-US" dirty="0" smtClean="0"/>
              <a:t>Pascal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Называются подпрограммами</a:t>
            </a:r>
          </a:p>
          <a:p>
            <a:r>
              <a:rPr lang="ru-RU" dirty="0" smtClean="0"/>
              <a:t>Различают два вида подпрограмм:</a:t>
            </a:r>
          </a:p>
          <a:p>
            <a:pPr lvl="1">
              <a:buFont typeface="Arial" pitchFamily="34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роцедуры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функции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6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Процедура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подпрограмма, имеющая имя, которая начинает выполняться после ее вызова по имени из главной программы</a:t>
            </a:r>
          </a:p>
          <a:p>
            <a:r>
              <a:rPr lang="ru-RU" dirty="0" smtClean="0"/>
              <a:t>Синтаксис: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Процедура записывается в тексте программы перед оператором </a:t>
            </a:r>
            <a:r>
              <a:rPr lang="en-US" b="1" dirty="0" smtClean="0">
                <a:solidFill>
                  <a:srgbClr val="FF0000"/>
                </a:solidFill>
              </a:rPr>
              <a:t>begi</a:t>
            </a:r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ru-RU" dirty="0" smtClean="0"/>
              <a:t>, начинающим основную программу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55575" y="3140968"/>
            <a:ext cx="64027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procedure </a:t>
            </a:r>
            <a:r>
              <a:rPr lang="ru-RU" sz="2400" dirty="0"/>
              <a:t>имя</a:t>
            </a:r>
            <a:r>
              <a:rPr lang="en-US" sz="2400" dirty="0"/>
              <a:t>;</a:t>
            </a:r>
          </a:p>
          <a:p>
            <a:r>
              <a:rPr lang="ru-RU" sz="2400" dirty="0" smtClean="0"/>
              <a:t>раздел </a:t>
            </a:r>
            <a:r>
              <a:rPr lang="ru-RU" sz="2400" dirty="0"/>
              <a:t>описания локальных переменных</a:t>
            </a:r>
          </a:p>
          <a:p>
            <a:r>
              <a:rPr lang="en-US" sz="2400" dirty="0" smtClean="0"/>
              <a:t>      begin</a:t>
            </a:r>
            <a:endParaRPr lang="en-US" sz="2400" dirty="0"/>
          </a:p>
          <a:p>
            <a:r>
              <a:rPr lang="en-US" sz="2400" dirty="0" smtClean="0"/>
              <a:t>          </a:t>
            </a:r>
            <a:r>
              <a:rPr lang="ru-RU" sz="2400" dirty="0" smtClean="0"/>
              <a:t>тело </a:t>
            </a:r>
            <a:r>
              <a:rPr lang="ru-RU" sz="2400" dirty="0"/>
              <a:t>процедуры</a:t>
            </a:r>
          </a:p>
          <a:p>
            <a:r>
              <a:rPr lang="en-US" sz="2400" dirty="0" smtClean="0"/>
              <a:t>      end</a:t>
            </a:r>
            <a:r>
              <a:rPr lang="en-US" sz="2400" b="1" dirty="0">
                <a:solidFill>
                  <a:srgbClr val="FF0000"/>
                </a:solidFill>
              </a:rPr>
              <a:t>;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860032" y="4509120"/>
            <a:ext cx="3168352" cy="432048"/>
          </a:xfrm>
          <a:prstGeom prst="wedgeRoundRectCallout">
            <a:avLst>
              <a:gd name="adj1" fmla="val -139052"/>
              <a:gd name="adj2" fmla="val 3898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Заканчивается знаком 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4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Локальные и глобальные переменные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Глобальные переменные – </a:t>
            </a:r>
            <a:r>
              <a:rPr lang="ru-RU" dirty="0" smtClean="0"/>
              <a:t>переменные, </a:t>
            </a:r>
            <a:r>
              <a:rPr lang="ru-RU" dirty="0" smtClean="0"/>
              <a:t>которые описаны в основной программе. Они действуют в теле основной программы и в процедуре</a:t>
            </a:r>
          </a:p>
          <a:p>
            <a:r>
              <a:rPr lang="ru-RU" dirty="0" smtClean="0"/>
              <a:t>Локальные переменные </a:t>
            </a:r>
            <a:r>
              <a:rPr lang="ru-RU" dirty="0" smtClean="0"/>
              <a:t>описываются в  </a:t>
            </a:r>
            <a:r>
              <a:rPr lang="ru-RU" dirty="0" smtClean="0"/>
              <a:t>процедуре и действуют только внутри нее</a:t>
            </a:r>
          </a:p>
          <a:p>
            <a:r>
              <a:rPr lang="ru-RU" dirty="0" smtClean="0"/>
              <a:t>Глобальные переменные можно использовать в любом месте программы, если их имена не совпадают с локальными. В этом случае говорят, что локальная переменная закрывает собой глобальную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Правило:</a:t>
            </a:r>
            <a:r>
              <a:rPr lang="ru-RU" dirty="0" smtClean="0"/>
              <a:t> стараться так писать программы, чтобы имена переменных не повторялись в основной программе и в подпрограмме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7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203032" cy="4873752"/>
          </a:xfrm>
        </p:spPr>
        <p:txBody>
          <a:bodyPr/>
          <a:lstStyle/>
          <a:p>
            <a:r>
              <a:rPr lang="ru-RU" dirty="0" smtClean="0"/>
              <a:t>Заполнить массив из 10 элементов случайными числами от -20 до +20</a:t>
            </a:r>
          </a:p>
          <a:p>
            <a:r>
              <a:rPr lang="ru-RU" dirty="0" smtClean="0"/>
              <a:t>Вывести массив на экран</a:t>
            </a:r>
          </a:p>
          <a:p>
            <a:r>
              <a:rPr lang="ru-RU" dirty="0" smtClean="0"/>
              <a:t>Поменять местами элементы массива следующим образом: 1-2, 3-4,…, 9-10</a:t>
            </a:r>
          </a:p>
          <a:p>
            <a:r>
              <a:rPr lang="ru-RU" dirty="0" smtClean="0"/>
              <a:t>Вывести измененный массив на экран</a:t>
            </a:r>
            <a:endParaRPr lang="ru-RU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6912260" y="1006179"/>
            <a:ext cx="1368152" cy="432048"/>
          </a:xfrm>
          <a:prstGeom prst="flowChartTermina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типовой процесс 4"/>
          <p:cNvSpPr/>
          <p:nvPr/>
        </p:nvSpPr>
        <p:spPr>
          <a:xfrm>
            <a:off x="6912260" y="1870275"/>
            <a:ext cx="1368152" cy="648072"/>
          </a:xfrm>
          <a:prstGeom prst="flowChartPredefined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типовой процесс 5"/>
          <p:cNvSpPr/>
          <p:nvPr/>
        </p:nvSpPr>
        <p:spPr>
          <a:xfrm>
            <a:off x="6912260" y="2879227"/>
            <a:ext cx="1368152" cy="648072"/>
          </a:xfrm>
          <a:prstGeom prst="flowChartPredefined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типовой процесс 6"/>
          <p:cNvSpPr/>
          <p:nvPr/>
        </p:nvSpPr>
        <p:spPr>
          <a:xfrm>
            <a:off x="6912260" y="3941440"/>
            <a:ext cx="1368152" cy="648072"/>
          </a:xfrm>
          <a:prstGeom prst="flowChartPredefined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типовой процесс 7"/>
          <p:cNvSpPr/>
          <p:nvPr/>
        </p:nvSpPr>
        <p:spPr>
          <a:xfrm>
            <a:off x="6912260" y="5013176"/>
            <a:ext cx="1368152" cy="648072"/>
          </a:xfrm>
          <a:prstGeom prst="flowChartPredefined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6948264" y="6093296"/>
            <a:ext cx="1296144" cy="432048"/>
          </a:xfrm>
          <a:prstGeom prst="flowChartTermina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055199" y="1010111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начало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205977" y="198419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ввод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33772" y="299203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59442" y="5152546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4994" y="4094580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обмен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268260" y="6166875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7606072" y="1438227"/>
            <a:ext cx="1373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597929" y="2447179"/>
            <a:ext cx="17659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7929" y="3517210"/>
            <a:ext cx="17659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597929" y="4589512"/>
            <a:ext cx="17659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597929" y="5661248"/>
            <a:ext cx="17659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1560" y="5021560"/>
            <a:ext cx="5245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Разобьем умышленно этот алгоритм на </a:t>
            </a:r>
          </a:p>
          <a:p>
            <a:r>
              <a:rPr lang="ru-RU" dirty="0" smtClean="0"/>
              <a:t>подзадачи и каждую оформим как процедуру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55576" y="5939988"/>
            <a:ext cx="458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Процедура Вывод будет вызвана 2 раза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94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7467600" cy="1143000"/>
          </a:xfrm>
        </p:spPr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798" y="260648"/>
            <a:ext cx="1390650" cy="565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1738" y="1039524"/>
            <a:ext cx="320472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program </a:t>
            </a:r>
            <a:r>
              <a:rPr lang="en-US" dirty="0" err="1" smtClean="0"/>
              <a:t>massiv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const</a:t>
            </a:r>
            <a:r>
              <a:rPr lang="en-US" dirty="0" smtClean="0"/>
              <a:t> n=10;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 a: array [1..n] of integer;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procedure </a:t>
            </a:r>
            <a:r>
              <a:rPr lang="en-US" dirty="0" err="1" smtClean="0">
                <a:solidFill>
                  <a:srgbClr val="FF0000"/>
                </a:solidFill>
              </a:rPr>
              <a:t>inp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i: integer;</a:t>
            </a:r>
          </a:p>
          <a:p>
            <a:r>
              <a:rPr lang="en-US" dirty="0" smtClean="0"/>
              <a:t>  begin</a:t>
            </a:r>
          </a:p>
          <a:p>
            <a:r>
              <a:rPr lang="en-US" dirty="0" smtClean="0"/>
              <a:t>    randomize;</a:t>
            </a:r>
          </a:p>
          <a:p>
            <a:r>
              <a:rPr lang="en-US" dirty="0" smtClean="0"/>
              <a:t>    for i:=1 to n do</a:t>
            </a:r>
          </a:p>
          <a:p>
            <a:r>
              <a:rPr lang="en-US" dirty="0" smtClean="0"/>
              <a:t>       a[i]:=-20+random(41);</a:t>
            </a:r>
          </a:p>
          <a:p>
            <a:r>
              <a:rPr lang="en-US" dirty="0" smtClean="0"/>
              <a:t>    end;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procedure out;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i: integer;</a:t>
            </a:r>
          </a:p>
          <a:p>
            <a:r>
              <a:rPr lang="en-US" dirty="0" smtClean="0"/>
              <a:t>  begin</a:t>
            </a:r>
            <a:endParaRPr lang="en-US" dirty="0"/>
          </a:p>
          <a:p>
            <a:r>
              <a:rPr lang="en-US" dirty="0" smtClean="0"/>
              <a:t>    for </a:t>
            </a:r>
            <a:r>
              <a:rPr lang="en-US" dirty="0"/>
              <a:t>i:=1 to n do</a:t>
            </a:r>
          </a:p>
          <a:p>
            <a:r>
              <a:rPr lang="en-US" dirty="0" smtClean="0"/>
              <a:t>       write((a[i]:4);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writeln</a:t>
            </a:r>
            <a:endParaRPr lang="en-US" dirty="0"/>
          </a:p>
          <a:p>
            <a:r>
              <a:rPr lang="en-US" dirty="0" smtClean="0"/>
              <a:t>  end</a:t>
            </a:r>
            <a:r>
              <a:rPr lang="en-US" dirty="0"/>
              <a:t>;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044432"/>
            <a:ext cx="268695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procedure change;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i,t</a:t>
            </a:r>
            <a:r>
              <a:rPr lang="en-US" dirty="0" smtClean="0"/>
              <a:t>: integer;</a:t>
            </a:r>
          </a:p>
          <a:p>
            <a:r>
              <a:rPr lang="en-US" dirty="0" smtClean="0"/>
              <a:t>   begin</a:t>
            </a:r>
          </a:p>
          <a:p>
            <a:r>
              <a:rPr lang="en-US" dirty="0" smtClean="0"/>
              <a:t>     for i:=1 to n div 2 do</a:t>
            </a:r>
          </a:p>
          <a:p>
            <a:r>
              <a:rPr lang="en-US" dirty="0" smtClean="0"/>
              <a:t>         begin</a:t>
            </a:r>
          </a:p>
          <a:p>
            <a:r>
              <a:rPr lang="en-US" dirty="0" smtClean="0"/>
              <a:t>             t:=a[2*i-1];</a:t>
            </a:r>
          </a:p>
          <a:p>
            <a:r>
              <a:rPr lang="en-US" dirty="0" smtClean="0"/>
              <a:t>             a[2*i-1]:=a[2*i];</a:t>
            </a:r>
          </a:p>
          <a:p>
            <a:r>
              <a:rPr lang="en-US" dirty="0" smtClean="0"/>
              <a:t>             a[2*i]:=t</a:t>
            </a:r>
          </a:p>
          <a:p>
            <a:r>
              <a:rPr lang="en-US" dirty="0" smtClean="0"/>
              <a:t>         end;</a:t>
            </a:r>
          </a:p>
          <a:p>
            <a:r>
              <a:rPr lang="en-US" dirty="0" smtClean="0"/>
              <a:t>   end;</a:t>
            </a:r>
          </a:p>
          <a:p>
            <a:endParaRPr lang="en-US" dirty="0"/>
          </a:p>
          <a:p>
            <a:r>
              <a:rPr lang="en-US" dirty="0" smtClean="0"/>
              <a:t>begin</a:t>
            </a:r>
            <a:endParaRPr lang="en-US" dirty="0"/>
          </a:p>
          <a:p>
            <a:r>
              <a:rPr lang="en-US" dirty="0" smtClean="0"/>
              <a:t>  </a:t>
            </a:r>
            <a:r>
              <a:rPr lang="en-US" dirty="0" err="1" smtClean="0"/>
              <a:t>inp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out;</a:t>
            </a:r>
          </a:p>
          <a:p>
            <a:r>
              <a:rPr lang="en-US" dirty="0" smtClean="0"/>
              <a:t>  change;</a:t>
            </a:r>
          </a:p>
          <a:p>
            <a:r>
              <a:rPr lang="en-US" dirty="0" smtClean="0"/>
              <a:t>  out</a:t>
            </a:r>
            <a:endParaRPr lang="en-US" dirty="0"/>
          </a:p>
          <a:p>
            <a:r>
              <a:rPr lang="en-US" dirty="0" smtClean="0"/>
              <a:t>end.</a:t>
            </a:r>
            <a:endParaRPr lang="en-US" dirty="0"/>
          </a:p>
          <a:p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788024" y="4280206"/>
            <a:ext cx="1426735" cy="864096"/>
          </a:xfrm>
          <a:prstGeom prst="wedgeRoundRectCallout">
            <a:avLst>
              <a:gd name="adj1" fmla="val -109776"/>
              <a:gd name="adj2" fmla="val -4873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Начало основной программы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738" y="6105349"/>
            <a:ext cx="8045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!Правило:</a:t>
            </a:r>
            <a:r>
              <a:rPr lang="ru-RU" dirty="0" smtClean="0"/>
              <a:t> переменная счетчик цикла должна быть описана внутри</a:t>
            </a:r>
          </a:p>
          <a:p>
            <a:r>
              <a:rPr lang="ru-RU" dirty="0" smtClean="0"/>
              <a:t> того блока, в котором этот цикл </a:t>
            </a:r>
            <a:r>
              <a:rPr lang="ru-RU" dirty="0" smtClean="0"/>
              <a:t>используется, т.е. является </a:t>
            </a:r>
            <a:r>
              <a:rPr lang="ru-RU" dirty="0" err="1" smtClean="0"/>
              <a:t>докальной</a:t>
            </a:r>
            <a:endParaRPr lang="ru-RU" dirty="0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5666978" y="1351954"/>
            <a:ext cx="1448191" cy="558969"/>
          </a:xfrm>
          <a:prstGeom prst="wedgeRoundRectCallout">
            <a:avLst>
              <a:gd name="adj1" fmla="val -153094"/>
              <a:gd name="adj2" fmla="val 14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Локальная переменная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871</TotalTime>
  <Words>478</Words>
  <Application>Microsoft Office PowerPoint</Application>
  <PresentationFormat>Экран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Schoolbook</vt:lpstr>
      <vt:lpstr>Wingdings</vt:lpstr>
      <vt:lpstr>Wingdings 2</vt:lpstr>
      <vt:lpstr>Эркер</vt:lpstr>
      <vt:lpstr>Вспомогательные алгоритмы. Процедуры</vt:lpstr>
      <vt:lpstr>Понятие вспомогательного алгоритма</vt:lpstr>
      <vt:lpstr>Вспомогательный алгоритм должен</vt:lpstr>
      <vt:lpstr>Вспомогательные алгоритмы в языке Pascal</vt:lpstr>
      <vt:lpstr>Процедура</vt:lpstr>
      <vt:lpstr>Локальные и глобальные переменные</vt:lpstr>
      <vt:lpstr>Задача</vt:lpstr>
      <vt:lpstr>Решение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 со счетчиком</dc:title>
  <dc:creator>Наталья</dc:creator>
  <cp:lastModifiedBy>Фоменко Наталья Владимировна</cp:lastModifiedBy>
  <cp:revision>52</cp:revision>
  <dcterms:created xsi:type="dcterms:W3CDTF">2020-04-14T17:10:23Z</dcterms:created>
  <dcterms:modified xsi:type="dcterms:W3CDTF">2023-06-28T07:13:12Z</dcterms:modified>
</cp:coreProperties>
</file>