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4FC"/>
    <a:srgbClr val="FF00FF"/>
    <a:srgbClr val="F28500"/>
    <a:srgbClr val="05F105"/>
    <a:srgbClr val="996600"/>
    <a:srgbClr val="FD494D"/>
    <a:srgbClr val="003A1A"/>
    <a:srgbClr val="FFFF00"/>
    <a:srgbClr val="2234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24A6-ECE5-4F5B-9D90-BE747347C176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 красное пришло!</a:t>
            </a:r>
            <a:endParaRPr lang="ru-RU" sz="9600" b="1" dirty="0">
              <a:ln w="38100">
                <a:solidFill>
                  <a:srgbClr val="7030A0"/>
                </a:solidFill>
                <a:prstDash val="solid"/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Поспела в лесу душистая </a:t>
            </a:r>
            <a:r>
              <a:rPr lang="ru-RU" sz="3600" b="1" dirty="0" smtClean="0">
                <a:solidFill>
                  <a:srgbClr val="FF0000"/>
                </a:solidFill>
              </a:rPr>
              <a:t>земляника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-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714356"/>
            <a:ext cx="4032837" cy="3015321"/>
          </a:xfrm>
          <a:prstGeom prst="rect">
            <a:avLst/>
          </a:prstGeom>
          <a:ln>
            <a:noFill/>
          </a:ln>
          <a:effectLst>
            <a:glow rad="101600">
              <a:srgbClr val="FF0000">
                <a:alpha val="60000"/>
              </a:srgbClr>
            </a:glow>
            <a:softEdge rad="112500"/>
          </a:effectLst>
        </p:spPr>
      </p:pic>
      <p:pic>
        <p:nvPicPr>
          <p:cNvPr id="9" name="Рисунок 8" descr="t_5283_0_1317109380_big_rs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785926"/>
            <a:ext cx="3286148" cy="3286148"/>
          </a:xfrm>
          <a:prstGeom prst="rect">
            <a:avLst/>
          </a:prstGeom>
          <a:ln>
            <a:noFill/>
          </a:ln>
          <a:effectLst>
            <a:glow rad="101600">
              <a:srgbClr val="FF00FF">
                <a:alpha val="60000"/>
              </a:srgbClr>
            </a:glow>
            <a:softEdge rad="112500"/>
          </a:effectLst>
        </p:spPr>
      </p:pic>
      <p:pic>
        <p:nvPicPr>
          <p:cNvPr id="11" name="Рисунок 10" descr="lesnaya-ezhevi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286256"/>
            <a:ext cx="3429024" cy="2357454"/>
          </a:xfrm>
          <a:prstGeom prst="rect">
            <a:avLst/>
          </a:prstGeom>
          <a:ln>
            <a:noFill/>
          </a:ln>
          <a:effectLst>
            <a:glow rad="101600">
              <a:srgbClr val="7030A0">
                <a:alpha val="60000"/>
              </a:srgbClr>
            </a:glow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142976" y="114298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м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алина</a:t>
            </a:r>
            <a:endParaRPr lang="ru-RU" sz="36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7818" y="3571876"/>
            <a:ext cx="220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Ежевика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45712"/>
            <a:ext cx="4032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D494D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полях и лугах распустились красивые цветы.</a:t>
            </a:r>
            <a:endParaRPr lang="ru-RU" sz="3600" b="1" dirty="0">
              <a:ln w="12700">
                <a:solidFill>
                  <a:srgbClr val="FD494D"/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7"/>
            <a:ext cx="4032448" cy="325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w-dog.ru/wallpapers/11/13/539657436223910/cvety-priroda-maki-le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2995786"/>
            <a:ext cx="5256583" cy="349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142852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AF04F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Август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AF04F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AF04FC"/>
                </a:solidFill>
              </a:rPr>
              <a:t>Л. Ким </a:t>
            </a:r>
            <a:endParaRPr lang="ru-RU" sz="2400" b="1" dirty="0" smtClean="0">
              <a:solidFill>
                <a:srgbClr val="AF04FC"/>
              </a:solidFill>
            </a:endParaRPr>
          </a:p>
          <a:p>
            <a:r>
              <a:rPr lang="ru-RU" sz="2400" b="1" dirty="0" smtClean="0">
                <a:solidFill>
                  <a:srgbClr val="AF04FC"/>
                </a:solidFill>
              </a:rPr>
              <a:t>Последний </a:t>
            </a:r>
            <a:r>
              <a:rPr lang="ru-RU" sz="2400" b="1" dirty="0">
                <a:solidFill>
                  <a:srgbClr val="AF04FC"/>
                </a:solidFill>
              </a:rPr>
              <a:t>месяц лета — это август, Пора собрать на дачах урожай, И под грибы начать готовить тару. Но, грустно лету говорить «Прощай». Последний месяц лета за окном, Тепло нам дарит, ветерком журит, И в астрах разноцветных весь наш дом, И мокрый дождик чаще моросит.</a:t>
            </a:r>
            <a:br>
              <a:rPr lang="ru-RU" sz="2400" b="1" dirty="0">
                <a:solidFill>
                  <a:srgbClr val="AF04FC"/>
                </a:solidFill>
              </a:rPr>
            </a:br>
            <a:r>
              <a:rPr lang="ru-RU" sz="2400" b="1" dirty="0">
                <a:solidFill>
                  <a:srgbClr val="AF04FC"/>
                </a:solidFill>
              </a:rPr>
              <a:t/>
            </a:r>
            <a:br>
              <a:rPr lang="ru-RU" sz="2400" b="1" dirty="0">
                <a:solidFill>
                  <a:srgbClr val="AF04FC"/>
                </a:solidFill>
              </a:rPr>
            </a:br>
            <a:endParaRPr lang="ru-RU" sz="2400" b="1" dirty="0">
              <a:solidFill>
                <a:srgbClr val="AF04F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2"/>
            <a:ext cx="439248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20" y="1000108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 садах 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поспели вкусные фрукты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4572008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05F105"/>
                </a:solidFill>
              </a:rPr>
              <a:t>В огородах созрели овощи</a:t>
            </a:r>
            <a:endParaRPr lang="ru-RU" sz="4000" b="1" dirty="0">
              <a:ln>
                <a:solidFill>
                  <a:srgbClr val="F28500"/>
                </a:solidFill>
              </a:ln>
              <a:solidFill>
                <a:srgbClr val="05F105"/>
              </a:solidFill>
            </a:endParaRPr>
          </a:p>
        </p:txBody>
      </p:sp>
      <p:pic>
        <p:nvPicPr>
          <p:cNvPr id="5122" name="Picture 2" descr="https://w-dog.ru/wallpapers/10/18/488991230512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81423"/>
            <a:ext cx="4176464" cy="332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2343242"/>
            <a:ext cx="3999359" cy="375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5723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На полях собирают урожай пшеницы и других зерновых культур</a:t>
            </a: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7560"/>
            <a:ext cx="7488832" cy="410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</a:t>
            </a:r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Приметы лета</a:t>
            </a:r>
            <a:endParaRPr lang="ru-RU" sz="4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500174"/>
            <a:ext cx="772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28500"/>
                </a:solidFill>
              </a:rPr>
              <a:t>Лето дождливое — зима снежная, морозная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285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214554"/>
            <a:ext cx="813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Первый туман лета - верная грибная примета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571876"/>
            <a:ext cx="8093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Если утром пчелы не летят в поле, а сидят по ульям и гудят - жди дождя.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 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4500570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Ночная роса не просыхает — быть грозе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. </a:t>
            </a:r>
            <a:b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</a:br>
            <a:endParaRPr lang="ru-RU" dirty="0">
              <a:ln>
                <a:solidFill>
                  <a:srgbClr val="00206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521495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В радуге больше красного цвета — к ветру.</a:t>
            </a: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 </a:t>
            </a:r>
            <a:b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2771657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На зимний стол август готовит разносол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36" y="357166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Загадки о лете</a:t>
            </a:r>
            <a:endParaRPr lang="ru-RU" sz="40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142984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003A1A"/>
                  </a:solidFill>
                </a:ln>
                <a:solidFill>
                  <a:srgbClr val="05F105"/>
                </a:solidFill>
              </a:rPr>
              <a:t>Что выше леса, Краше света, Без огня горит? (Солнце)</a:t>
            </a:r>
            <a:endParaRPr lang="ru-RU" sz="2400" b="1" dirty="0">
              <a:ln>
                <a:solidFill>
                  <a:srgbClr val="003A1A"/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571744"/>
            <a:ext cx="4143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Желтый солнечный глазок,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Белоснежный лепесток.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То не роза и не кашка,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Что же за цветок? (Ромашка)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143380"/>
            <a:ext cx="3857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Раскудрявились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  березы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И забыли про морозы,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Зацвели цветы в саду,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Утки крякают в пруду,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Посадили огород.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Что за месяц-то идет? (Июнь)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2500306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Солнце обжигается,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От жары все маются,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Что за месяц это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В середине лета? (Июль</a:t>
            </a:r>
            <a:r>
              <a:rPr lang="ru-RU" sz="2400" b="1" dirty="0" smtClean="0">
                <a:solidFill>
                  <a:srgbClr val="FFC000"/>
                </a:solidFill>
              </a:rPr>
              <a:t>)</a:t>
            </a:r>
          </a:p>
          <a:p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4143380"/>
            <a:ext cx="42346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Ночь длиннее, день короче,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Дождь все чаще землю мочит,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Спеют яблоки и груши,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Варят ягоды и сушат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Заготавливают впрок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Скоро лету выйдет срок!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Что за месяц? Угадай,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А потом сентябрь встречай! (Август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78" y="1150919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034" y="1065052"/>
            <a:ext cx="270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11109"/>
            <a:ext cx="32861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Зеленеют луга,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 небе - радуга-дуга.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Солнцем озеро согрето: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Всех зовёт купаться ...</a:t>
            </a:r>
          </a:p>
          <a:p>
            <a:endParaRPr lang="ru-RU" sz="2000" b="1" dirty="0">
              <a:solidFill>
                <a:schemeClr val="accent6">
                  <a:lumMod val="75000"/>
                </a:schemeClr>
              </a:solidFill>
              <a:latin typeface="Helvetica Neue"/>
            </a:endParaRP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(Лето)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0"/>
            <a:ext cx="607223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ЛЕТО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endParaRPr lang="ru-RU" sz="2400" b="1" i="1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857232"/>
            <a:ext cx="559952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AF04FC"/>
                </a:solidFill>
                <a:latin typeface="Comic Sans MS" pitchFamily="66" charset="0"/>
              </a:rPr>
              <a:t>               </a:t>
            </a: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Если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дует ветер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Теплый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, хоть и с </a:t>
            </a: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севера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,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луг — в ромашках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комочках клевера,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Бабочки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и пчелы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Над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цветами кружатся,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осколком неба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Голубеет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лужица,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ребячья кожица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Словно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шоколадка…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от клубники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Заалела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грядка —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Верная </a:t>
            </a:r>
            <a: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  <a:t>примета:</a:t>
            </a:r>
            <a:br>
              <a:rPr lang="ru-RU" sz="2400" b="1" dirty="0">
                <a:solidFill>
                  <a:srgbClr val="AF04F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AF04FC"/>
                </a:solidFill>
                <a:latin typeface="Comic Sans MS" pitchFamily="66" charset="0"/>
              </a:rPr>
              <a:t>          Наступило       </a:t>
            </a:r>
            <a:r>
              <a:rPr lang="ru-RU" sz="3200" b="1" dirty="0" smtClean="0">
                <a:solidFill>
                  <a:srgbClr val="AF04FC"/>
                </a:solidFill>
                <a:latin typeface="Comic Sans MS" pitchFamily="66" charset="0"/>
              </a:rPr>
              <a:t>лето!!!</a:t>
            </a:r>
            <a:endParaRPr lang="ru-RU" sz="3200" b="1" dirty="0">
              <a:solidFill>
                <a:srgbClr val="AF04FC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s://ds02.infourok.ru/uploads/ex/09bd/000637c4-911d68b2/hello_html_m74a46a6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12084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124744"/>
            <a:ext cx="300210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 весной следует лето.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Летом всюду кипит жизнь.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Небо - ярко – </a:t>
            </a:r>
            <a:r>
              <a:rPr lang="ru-RU" sz="2400" b="1" dirty="0" err="1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голубое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Солнце светит ,под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его жаркими лучами</a:t>
            </a:r>
          </a:p>
          <a:p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аспускаются цветы, зреют ягоды.</a:t>
            </a:r>
          </a:p>
          <a:p>
            <a:endParaRPr lang="ru-RU" dirty="0">
              <a:solidFill>
                <a:schemeClr val="tx2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4539604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78674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Природа вся оживает: цветут цветы, поют птицы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chemeClr val="accent4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https://w-dog.ru/wallpapers/13/15/514880543280215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056784" cy="443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 животных  появляются детеныши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02" r="11702"/>
          <a:stretch>
            <a:fillRect/>
          </a:stretch>
        </p:blipFill>
        <p:spPr bwMode="auto">
          <a:xfrm>
            <a:off x="1691680" y="1484784"/>
            <a:ext cx="6164090" cy="513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285728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Июнь</a:t>
            </a:r>
            <a:endParaRPr lang="ru-RU" sz="96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571612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Июнь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Т. </a:t>
            </a:r>
            <a:r>
              <a:rPr lang="ru-RU" sz="3600" b="1" dirty="0" err="1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Керстен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36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Настал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июнь — начало лета. </a:t>
            </a: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Его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мы ждали целый год. Всё, тёплым солнышком согрето, Благоухает и цветёт. Деревья вновь позеленели. Их новый радует наряд. И только сосенки да ели Отводят свой колючий взгляд.</a:t>
            </a:r>
          </a:p>
          <a:p>
            <a:pPr>
              <a:buNone/>
            </a:pPr>
            <a:endParaRPr lang="ru-RU" sz="3600" b="1" dirty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53650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У птиц появляются</a:t>
            </a:r>
          </a:p>
          <a:p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          </a:t>
            </a:r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птенцы</a:t>
            </a:r>
          </a:p>
          <a:p>
            <a:endParaRPr lang="ru-RU" sz="3600" b="1" dirty="0">
              <a:ln>
                <a:solidFill>
                  <a:srgbClr val="FF00FF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3786190"/>
            <a:ext cx="38924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У животных появляются детеныши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8042" y="714357"/>
            <a:ext cx="3863822" cy="307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138" y="1916832"/>
            <a:ext cx="4019862" cy="362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63" y="500042"/>
            <a:ext cx="37567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996600"/>
                </a:solidFill>
              </a:rPr>
              <a:t>Над цветами  летают пчелки и собирают нектар, чтобы в сотах приготовить вкусный мед и поделиться им со всеми желающими.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99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421481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Разноцветные бабочки порхают с цветка на цветок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164" y="3356992"/>
            <a:ext cx="375679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0043"/>
            <a:ext cx="3816424" cy="37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Июль</a:t>
            </a:r>
            <a:endParaRPr lang="ru-RU" sz="9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accent6"/>
                </a:solidFill>
              </a:rPr>
              <a:t>Мир преобразился: Народились пташки, Луг принарядился В платье из ромашки! А средь сочной зелени, У лесной дорожки, Ягодки примерили Яркие одёжки! Солнце торжествует, Всех пьянит от света! Здесь июль пирует! Он – макушка лета! </a:t>
            </a:r>
            <a:r>
              <a:rPr lang="ru-RU" b="1" dirty="0" smtClean="0">
                <a:solidFill>
                  <a:schemeClr val="accent6"/>
                </a:solidFill>
              </a:rPr>
              <a:t>    (</a:t>
            </a:r>
            <a:r>
              <a:rPr lang="ru-RU" b="1" dirty="0">
                <a:solidFill>
                  <a:schemeClr val="accent6"/>
                </a:solidFill>
              </a:rPr>
              <a:t>Е. </a:t>
            </a:r>
            <a:r>
              <a:rPr lang="ru-RU" b="1" dirty="0" err="1">
                <a:solidFill>
                  <a:schemeClr val="accent6"/>
                </a:solidFill>
              </a:rPr>
              <a:t>Груданова</a:t>
            </a:r>
            <a:r>
              <a:rPr lang="ru-RU" b="1" dirty="0" smtClean="0">
                <a:solidFill>
                  <a:schemeClr val="accent6"/>
                </a:solidFill>
              </a:rPr>
              <a:t>)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3"/>
            <a:ext cx="4247901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441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Лето красное пришло!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User</cp:lastModifiedBy>
  <cp:revision>68</cp:revision>
  <dcterms:created xsi:type="dcterms:W3CDTF">2014-05-10T08:26:16Z</dcterms:created>
  <dcterms:modified xsi:type="dcterms:W3CDTF">2020-06-05T11:05:47Z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989554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