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9168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9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4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84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52911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18339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0527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937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3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25082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941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904B659-0093-408E-ABFC-F91D1C831A2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62AEB3F-CD81-4CFF-9A41-0D776EA984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5003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0893" y="498456"/>
            <a:ext cx="8646599" cy="43396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Welcome </a:t>
            </a:r>
          </a:p>
          <a:p>
            <a:pPr algn="ctr"/>
            <a:r>
              <a:rPr lang="en-US" sz="13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Back!</a:t>
            </a:r>
            <a:endParaRPr lang="ru-RU" sz="13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0486" y="3479915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31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1077" t="9892" r="9856" b="9507"/>
          <a:stretch/>
        </p:blipFill>
        <p:spPr>
          <a:xfrm>
            <a:off x="4438998" y="1562792"/>
            <a:ext cx="3555408" cy="3624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702394" y="4346401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8:50 a.m.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3250" y="2902308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 p.m.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87913" y="1519898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 a.m.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6135" y="30837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 p.m.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2601" y="483026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300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867293" y="968986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30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42793" y="1905660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111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126486" y="2497134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70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499469" y="4340547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285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32254" y="4646146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25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3936" y="6066016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61798" y="5271632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97924" y="6066016"/>
            <a:ext cx="3015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80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0901" y="4484242"/>
            <a:ext cx="1265049" cy="1673757"/>
          </a:xfrm>
          <a:prstGeom prst="rect">
            <a:avLst/>
          </a:prstGeom>
        </p:spPr>
      </p:pic>
      <p:cxnSp>
        <p:nvCxnSpPr>
          <p:cNvPr id="25" name="Скругленная соединительная линия 24"/>
          <p:cNvCxnSpPr/>
          <p:nvPr/>
        </p:nvCxnSpPr>
        <p:spPr>
          <a:xfrm rot="5400000" flipH="1" flipV="1">
            <a:off x="1805204" y="5098804"/>
            <a:ext cx="1101863" cy="896154"/>
          </a:xfrm>
          <a:prstGeom prst="curvedConnector3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>
            <a:endCxn id="8" idx="2"/>
          </p:cNvCxnSpPr>
          <p:nvPr/>
        </p:nvCxnSpPr>
        <p:spPr>
          <a:xfrm rot="16200000" flipV="1">
            <a:off x="1978876" y="3723723"/>
            <a:ext cx="805080" cy="701132"/>
          </a:xfrm>
          <a:prstGeom prst="curvedConnector3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Скругленная соединительная линия 30"/>
          <p:cNvCxnSpPr/>
          <p:nvPr/>
        </p:nvCxnSpPr>
        <p:spPr>
          <a:xfrm rot="5400000" flipH="1" flipV="1">
            <a:off x="2396035" y="2444431"/>
            <a:ext cx="880751" cy="557087"/>
          </a:xfrm>
          <a:prstGeom prst="curvedConnector3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32"/>
          <p:cNvCxnSpPr>
            <a:endCxn id="10" idx="2"/>
          </p:cNvCxnSpPr>
          <p:nvPr/>
        </p:nvCxnSpPr>
        <p:spPr>
          <a:xfrm rot="5400000" flipH="1" flipV="1">
            <a:off x="3123626" y="1008766"/>
            <a:ext cx="948597" cy="531622"/>
          </a:xfrm>
          <a:prstGeom prst="curvedConnector3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Скругленная соединительная линия 34"/>
          <p:cNvCxnSpPr/>
          <p:nvPr/>
        </p:nvCxnSpPr>
        <p:spPr>
          <a:xfrm>
            <a:off x="4839714" y="447633"/>
            <a:ext cx="1910221" cy="500018"/>
          </a:xfrm>
          <a:prstGeom prst="curvedConnector3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/>
          <p:nvPr/>
        </p:nvCxnSpPr>
        <p:spPr>
          <a:xfrm>
            <a:off x="7690467" y="708241"/>
            <a:ext cx="2342995" cy="600258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7" name="Скругленная соединительная линия 46"/>
          <p:cNvCxnSpPr/>
          <p:nvPr/>
        </p:nvCxnSpPr>
        <p:spPr>
          <a:xfrm rot="10800000" flipV="1">
            <a:off x="9252068" y="1506897"/>
            <a:ext cx="872834" cy="763331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Скругленная соединительная линия 49"/>
          <p:cNvCxnSpPr>
            <a:endCxn id="14" idx="2"/>
          </p:cNvCxnSpPr>
          <p:nvPr/>
        </p:nvCxnSpPr>
        <p:spPr>
          <a:xfrm>
            <a:off x="8862510" y="2520064"/>
            <a:ext cx="1771576" cy="746511"/>
          </a:xfrm>
          <a:prstGeom prst="curvedConnector4">
            <a:avLst>
              <a:gd name="adj1" fmla="val 7450"/>
              <a:gd name="adj2" fmla="val 130622"/>
            </a:avLst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5" name="Скругленная соединительная линия 54"/>
          <p:cNvCxnSpPr/>
          <p:nvPr/>
        </p:nvCxnSpPr>
        <p:spPr>
          <a:xfrm rot="16200000" flipH="1">
            <a:off x="10377153" y="3620478"/>
            <a:ext cx="1399114" cy="307567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Скругленная соединительная линия 57"/>
          <p:cNvCxnSpPr/>
          <p:nvPr/>
        </p:nvCxnSpPr>
        <p:spPr>
          <a:xfrm rot="10800000" flipV="1">
            <a:off x="9404355" y="4713726"/>
            <a:ext cx="1143098" cy="317142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Скругленная соединительная линия 59"/>
          <p:cNvCxnSpPr/>
          <p:nvPr/>
        </p:nvCxnSpPr>
        <p:spPr>
          <a:xfrm rot="5400000">
            <a:off x="8124043" y="5464070"/>
            <a:ext cx="905416" cy="570429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3" name="Скругленная соединительная линия 62"/>
          <p:cNvCxnSpPr/>
          <p:nvPr/>
        </p:nvCxnSpPr>
        <p:spPr>
          <a:xfrm rot="10800000">
            <a:off x="7167116" y="5596804"/>
            <a:ext cx="995983" cy="969908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6" name="Скругленная соединительная линия 65"/>
          <p:cNvCxnSpPr/>
          <p:nvPr/>
        </p:nvCxnSpPr>
        <p:spPr>
          <a:xfrm rot="10800000" flipV="1">
            <a:off x="5448805" y="5749285"/>
            <a:ext cx="1333343" cy="817427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9" name="Рисунок 68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02271" y="5360806"/>
            <a:ext cx="1044696" cy="136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53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Subjunctive mood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813" y="1471354"/>
            <a:ext cx="10178322" cy="52370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ЧТО ЭТО?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20171" y="2217420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СОСЛАГАТЕЛЬНОЕ НАКЛОНЕНИЕ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013678" y="3253049"/>
            <a:ext cx="10178322" cy="523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ЗАЧЕМ НУЖНО «СОСЛАГАТЕЛЬНОЕ НАКЛОНЕНИЕ»?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251678" y="4389813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ЧТОБЫ СКАЗАТЬ, ЧТО ТЫ О ЧЕМ ТО СОЖАЛЕЕШЬ или о своих мечтах (Если бы….. То…….)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235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097706"/>
              </p:ext>
            </p:extLst>
          </p:nvPr>
        </p:nvGraphicFramePr>
        <p:xfrm>
          <a:off x="157938" y="1271847"/>
          <a:ext cx="11950934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5467">
                  <a:extLst>
                    <a:ext uri="{9D8B030D-6E8A-4147-A177-3AD203B41FA5}">
                      <a16:colId xmlns:a16="http://schemas.microsoft.com/office/drawing/2014/main" val="3226676545"/>
                    </a:ext>
                  </a:extLst>
                </a:gridCol>
                <a:gridCol w="5975467">
                  <a:extLst>
                    <a:ext uri="{9D8B030D-6E8A-4147-A177-3AD203B41FA5}">
                      <a16:colId xmlns:a16="http://schemas.microsoft.com/office/drawing/2014/main" val="21634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Действие</a:t>
                      </a:r>
                      <a:r>
                        <a:rPr lang="ru-RU" sz="2800" baseline="0" dirty="0" smtClean="0"/>
                        <a:t> относится к настоящему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Действие относится к прошлому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3520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[ If</a:t>
                      </a:r>
                      <a:r>
                        <a:rPr lang="en-US" sz="2800" baseline="0" dirty="0" smtClean="0"/>
                        <a:t> + </a:t>
                      </a:r>
                      <a:r>
                        <a:rPr lang="ru-RU" sz="2800" baseline="0" dirty="0" smtClean="0"/>
                        <a:t>кто +</a:t>
                      </a:r>
                      <a:r>
                        <a:rPr lang="en-US" sz="2800" baseline="0" dirty="0" smtClean="0"/>
                        <a:t> V(2) ] [</a:t>
                      </a:r>
                      <a:r>
                        <a:rPr lang="ru-RU" sz="2800" baseline="0" dirty="0" smtClean="0"/>
                        <a:t>кто + </a:t>
                      </a:r>
                      <a:r>
                        <a:rPr lang="en-US" sz="2800" baseline="0" dirty="0" smtClean="0"/>
                        <a:t>would + V]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[ If</a:t>
                      </a:r>
                      <a:r>
                        <a:rPr lang="en-US" sz="2800" baseline="0" dirty="0" smtClean="0"/>
                        <a:t> + </a:t>
                      </a:r>
                      <a:r>
                        <a:rPr lang="ru-RU" sz="2800" baseline="0" dirty="0" smtClean="0"/>
                        <a:t>кто +</a:t>
                      </a:r>
                      <a:r>
                        <a:rPr lang="en-US" sz="2800" baseline="0" dirty="0" smtClean="0"/>
                        <a:t> had V(3) ] [</a:t>
                      </a:r>
                      <a:r>
                        <a:rPr lang="ru-RU" sz="2800" baseline="0" dirty="0" smtClean="0"/>
                        <a:t>кто + </a:t>
                      </a:r>
                      <a:r>
                        <a:rPr lang="en-US" sz="2800" baseline="0" dirty="0" smtClean="0"/>
                        <a:t>would have + V(3)]</a:t>
                      </a:r>
                      <a:endParaRPr lang="ru-RU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404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he had money, he would buy a new car</a:t>
                      </a:r>
                      <a:endParaRPr lang="en-US" sz="28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If I had been in London (then) I would have visited the National Gallery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365296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Иногда</a:t>
                      </a:r>
                      <a:r>
                        <a:rPr lang="ru-RU" sz="2400" baseline="0" dirty="0" smtClean="0"/>
                        <a:t> в одном предложении одно действие может относится к прошлому, а другое к настоящему. </a:t>
                      </a:r>
                    </a:p>
                    <a:p>
                      <a:pPr algn="ctr"/>
                      <a:r>
                        <a:rPr lang="ru-RU" sz="2400" baseline="0" dirty="0" smtClean="0"/>
                        <a:t>Например: </a:t>
                      </a:r>
                      <a:r>
                        <a:rPr lang="ru-RU" sz="2400" b="1" u="sng" baseline="0" dirty="0" smtClean="0">
                          <a:solidFill>
                            <a:srgbClr val="FF0000"/>
                          </a:solidFill>
                        </a:rPr>
                        <a:t>Если</a:t>
                      </a:r>
                      <a:r>
                        <a:rPr lang="ru-RU" sz="2400" baseline="0" dirty="0" smtClean="0"/>
                        <a:t> бы Боб позавтракал утром (относится к прошедшему), он бы </a:t>
                      </a:r>
                      <a:r>
                        <a:rPr lang="ru-RU" sz="2400" b="1" u="sng" baseline="0" dirty="0" smtClean="0">
                          <a:solidFill>
                            <a:srgbClr val="FF0000"/>
                          </a:solidFill>
                        </a:rPr>
                        <a:t>сейчас</a:t>
                      </a:r>
                      <a:r>
                        <a:rPr lang="ru-RU" sz="2400" baseline="0" dirty="0" smtClean="0"/>
                        <a:t> не был голоден (относится к настоящему)!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53724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[If Bob </a:t>
                      </a:r>
                      <a:r>
                        <a:rPr lang="en-US" sz="3200" b="0" u="sng" dirty="0" smtClean="0">
                          <a:solidFill>
                            <a:srgbClr val="FF0000"/>
                          </a:solidFill>
                        </a:rPr>
                        <a:t>had had breakfast </a:t>
                      </a:r>
                      <a:r>
                        <a:rPr lang="en-US" sz="3200" dirty="0" smtClean="0"/>
                        <a:t>in the morning] [he </a:t>
                      </a:r>
                      <a:r>
                        <a:rPr lang="en-US" sz="3200" b="0" u="sng" dirty="0" smtClean="0">
                          <a:solidFill>
                            <a:srgbClr val="FF0000"/>
                          </a:solidFill>
                        </a:rPr>
                        <a:t>wouldn’t be </a:t>
                      </a:r>
                      <a:r>
                        <a:rPr lang="en-US" sz="3200" dirty="0" smtClean="0"/>
                        <a:t>hungry now.]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4805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84944" y="166254"/>
            <a:ext cx="1057806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предложение в сослагательном наклонении состоит из 2 частей:</a:t>
            </a:r>
          </a:p>
          <a:p>
            <a:pPr algn="ctr"/>
            <a:r>
              <a:rPr lang="en-US" sz="2800" dirty="0" smtClean="0"/>
              <a:t>[If ……..] [would…………]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06599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909" y="323273"/>
            <a:ext cx="11961091" cy="64100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If Ian (went / had gone) to university when he was younger, he (would be / would have been) a lawyer now.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If Melissa (didn’t have / hadn’t had) an interview last Monday, she (wouldn’t have / wouldn’t have had) a regular job now.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If Nick (didn’t follow / hadn’t followed) his friend’s example, he (wouldn’t be / wouldn’t have been) a very good surgeon.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4069458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84</TotalTime>
  <Words>279</Words>
  <Application>Microsoft Office PowerPoint</Application>
  <PresentationFormat>Широкоэкранный</PresentationFormat>
  <Paragraphs>34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Corbel</vt:lpstr>
      <vt:lpstr>Gill Sans MT</vt:lpstr>
      <vt:lpstr>Impact</vt:lpstr>
      <vt:lpstr>Badge</vt:lpstr>
      <vt:lpstr>Презентация PowerPoint</vt:lpstr>
      <vt:lpstr>Презентация PowerPoint</vt:lpstr>
      <vt:lpstr>Subjunctive mood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СашаЯна</dc:creator>
  <cp:lastModifiedBy>СашаЯна</cp:lastModifiedBy>
  <cp:revision>10</cp:revision>
  <dcterms:created xsi:type="dcterms:W3CDTF">2022-11-06T15:24:41Z</dcterms:created>
  <dcterms:modified xsi:type="dcterms:W3CDTF">2022-11-06T18:43:32Z</dcterms:modified>
</cp:coreProperties>
</file>