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4" r:id="rId3"/>
    <p:sldId id="284" r:id="rId4"/>
    <p:sldId id="283" r:id="rId5"/>
    <p:sldId id="275" r:id="rId6"/>
    <p:sldId id="287" r:id="rId7"/>
    <p:sldId id="276" r:id="rId8"/>
    <p:sldId id="282" r:id="rId9"/>
    <p:sldId id="288" r:id="rId10"/>
    <p:sldId id="278" r:id="rId11"/>
    <p:sldId id="290" r:id="rId12"/>
    <p:sldId id="28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5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381" y="5301209"/>
            <a:ext cx="10945216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2473317"/>
      </p:ext>
    </p:extLst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6329371"/>
      </p:ext>
    </p:extLst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6076667"/>
      </p:ext>
    </p:extLst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431371" y="1988840"/>
            <a:ext cx="11041227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599723" y="-27384"/>
            <a:ext cx="8448939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9455153"/>
      </p:ext>
    </p:extLst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B0F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F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595048"/>
      </p:ext>
    </p:extLst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7382" y="1999382"/>
            <a:ext cx="5664629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88022" y="1999382"/>
            <a:ext cx="5664629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618928"/>
      </p:ext>
    </p:extLst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5642386"/>
      </p:ext>
    </p:extLst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7320850"/>
      </p:ext>
    </p:extLst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45697"/>
      </p:ext>
    </p:extLst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>
                <a:solidFill>
                  <a:srgbClr val="00B0F0"/>
                </a:solidFill>
              </a:defRPr>
            </a:lvl2pPr>
            <a:lvl3pPr>
              <a:defRPr sz="2400">
                <a:solidFill>
                  <a:srgbClr val="00B0F0"/>
                </a:solidFill>
              </a:defRPr>
            </a:lvl3pPr>
            <a:lvl4pPr>
              <a:defRPr sz="2000">
                <a:solidFill>
                  <a:srgbClr val="00B0F0"/>
                </a:solidFill>
              </a:defRPr>
            </a:lvl4pPr>
            <a:lvl5pPr>
              <a:defRPr sz="2000">
                <a:solidFill>
                  <a:srgbClr val="00B0F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305619"/>
      </p:ext>
    </p:extLst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34840"/>
      </p:ext>
    </p:extLst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9723" y="-27384"/>
            <a:ext cx="8448939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371" y="1988840"/>
            <a:ext cx="11041227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53BD00C3-B5F0-480B-BFF8-C254577B408F}" type="datetimeFigureOut">
              <a:rPr lang="ru-RU" smtClean="0"/>
              <a:pPr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2A3BCCC8-FB80-4DFE-9B8B-706D429B8B9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877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zoom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0693" y="5281995"/>
            <a:ext cx="4743181" cy="13093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</a:rPr>
              <a:t>Подготовила: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</a:rPr>
              <a:t>воспитатель МАДОУ №1 </a:t>
            </a:r>
            <a:r>
              <a:rPr lang="ru-RU" sz="2400" b="1">
                <a:solidFill>
                  <a:srgbClr val="0070C0"/>
                </a:solidFill>
              </a:rPr>
              <a:t>«</a:t>
            </a:r>
            <a:r>
              <a:rPr lang="ru-RU" sz="2400" b="1" smtClean="0">
                <a:solidFill>
                  <a:srgbClr val="0070C0"/>
                </a:solidFill>
              </a:rPr>
              <a:t>Сказка</a:t>
            </a:r>
            <a:r>
              <a:rPr lang="ru-RU" sz="2400" b="1" dirty="0" smtClean="0">
                <a:solidFill>
                  <a:srgbClr val="0070C0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Имашева Л.Н.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375" y="1258490"/>
            <a:ext cx="6905626" cy="311348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Методическое пособие «АЛМА», как средство реализации программы по кружковой работе «Экономика для малышей»</a:t>
            </a:r>
          </a:p>
        </p:txBody>
      </p:sp>
    </p:spTree>
    <p:extLst>
      <p:ext uri="{BB962C8B-B14F-4D97-AF65-F5344CB8AC3E}">
        <p14:creationId xmlns:p14="http://schemas.microsoft.com/office/powerpoint/2010/main" xmlns="" val="2563881636"/>
      </p:ext>
    </p:extLst>
  </p:cSld>
  <p:clrMapOvr>
    <a:masterClrMapping/>
  </p:clrMapOvr>
  <p:transition spd="med"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792538" y="2529086"/>
            <a:ext cx="4319587" cy="32396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723" y="-110066"/>
            <a:ext cx="8448939" cy="136083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Конкурсы, викторины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43965" y="2514970"/>
            <a:ext cx="4347478" cy="3260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451879" y="2525992"/>
            <a:ext cx="4294843" cy="32211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86625728"/>
      </p:ext>
    </p:extLst>
  </p:cSld>
  <p:clrMapOvr>
    <a:masterClrMapping/>
  </p:clrMapOvr>
  <p:transition spd="med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1196" y="1892069"/>
            <a:ext cx="11730804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Таким </a:t>
            </a:r>
            <a:r>
              <a:rPr lang="ru-RU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образом, масштабный методический комплекс АЛМА</a:t>
            </a:r>
          </a:p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«Финансовая грамотность» позволяет мне наполнять образовательный процесс интерактивным содержанием, демонстрировать</a:t>
            </a:r>
          </a:p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информационные мультфильмы. У воспитанников проявляется устойчивый интерес к элементам финансовой грамотности, </a:t>
            </a:r>
          </a:p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даёт положительные результаты. 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9317107"/>
      </p:ext>
    </p:extLst>
  </p:cSld>
  <p:clrMapOvr>
    <a:masterClrMapping/>
  </p:clrMapOvr>
  <p:transition spd="med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269172"/>
            <a:ext cx="12192000" cy="558882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/>
          </a:p>
          <a:p>
            <a:pPr marL="0" indent="0" algn="ctr">
              <a:buNone/>
            </a:pPr>
            <a:r>
              <a:rPr lang="ru-RU" sz="6600" b="1" dirty="0">
                <a:solidFill>
                  <a:schemeClr val="tx1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854561934"/>
      </p:ext>
    </p:extLst>
  </p:cSld>
  <p:clrMapOvr>
    <a:masterClrMapping/>
  </p:clrMapOvr>
  <p:transition spd="med"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27498" y="-201416"/>
            <a:ext cx="12193587" cy="773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4301" y="5338849"/>
            <a:ext cx="8168962" cy="12036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Методическое пособие АЛМА «Финансовая грамотность»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0968073"/>
      </p:ext>
    </p:extLst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3934" y="1301675"/>
            <a:ext cx="5198533" cy="29993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АЛМА «Финансовая Грамотность» </a:t>
            </a:r>
            <a:r>
              <a:rPr lang="ru-RU" sz="2800" dirty="0">
                <a:solidFill>
                  <a:schemeClr val="tx1"/>
                </a:solidFill>
              </a:rPr>
              <a:t>- это масштабный экономический методический комплекс, созданный для реализации «Распоряжения Правительства Российской Федерации от 25.09.2017 № 2039-р «Стратегия повышения финансовой грамотности населения в Российской Федерации на 2017-2023 годы».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22426" y="65764"/>
            <a:ext cx="3791930" cy="2372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99805" y="4216149"/>
            <a:ext cx="3900653" cy="24389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99703" y="2040716"/>
            <a:ext cx="3828975" cy="2396067"/>
          </a:xfrm>
          <a:prstGeom prst="rect">
            <a:avLst/>
          </a:prstGeom>
        </p:spPr>
      </p:pic>
      <p:sp>
        <p:nvSpPr>
          <p:cNvPr id="7" name="Объект 1"/>
          <p:cNvSpPr txBox="1">
            <a:spLocks/>
          </p:cNvSpPr>
          <p:nvPr/>
        </p:nvSpPr>
        <p:spPr>
          <a:xfrm>
            <a:off x="143934" y="4656667"/>
            <a:ext cx="5198533" cy="155786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1"/>
                </a:solidFill>
              </a:rPr>
              <a:t>Целью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применения данного пособия </a:t>
            </a:r>
            <a:r>
              <a:rPr lang="ru-RU" sz="2800" dirty="0">
                <a:solidFill>
                  <a:schemeClr val="tx1"/>
                </a:solidFill>
              </a:rPr>
              <a:t>является формирование понимания основ экономической деятельности у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28470123"/>
      </p:ext>
    </p:extLst>
  </p:cSld>
  <p:clrMapOvr>
    <a:masterClrMapping/>
  </p:clrMapOvr>
  <p:transition spd="med"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82844"/>
            <a:ext cx="12192000" cy="226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Интерактивная программа помогает детям в игровой форме познакомиться со сложными понятиями микро- и макро- экономики, узнать, откуда берутся деньги, каким образом их возможно зарабатывать, хранить и приумножать.  Что такое «надо» и «хочу», по каким принципам строится классический семейный бюджет.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051" y="2797317"/>
            <a:ext cx="3025841" cy="4034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660131" y="3347507"/>
            <a:ext cx="3926707" cy="2945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690045" y="3342402"/>
            <a:ext cx="3925711" cy="2944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718394" y="3342600"/>
            <a:ext cx="3931271" cy="2948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08096336"/>
      </p:ext>
    </p:extLst>
  </p:cSld>
  <p:clrMapOvr>
    <a:masterClrMapping/>
  </p:clrMapOvr>
  <p:transition spd="med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616497" y="0"/>
            <a:ext cx="4130898" cy="2232137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616072" y="3491909"/>
            <a:ext cx="3960253" cy="216531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168724" y="87158"/>
            <a:ext cx="3902299" cy="21835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295" endPos="92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215039" y="3415722"/>
            <a:ext cx="3994928" cy="209067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865414" y="3491909"/>
            <a:ext cx="4665133" cy="242554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3819525" y="341158"/>
            <a:ext cx="4711022" cy="300846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Методическое пособие разделено на 5 частей. Каждая часть начинается с видео (мультфильма) на соответствующую тематику</a:t>
            </a:r>
          </a:p>
        </p:txBody>
      </p:sp>
    </p:spTree>
    <p:extLst>
      <p:ext uri="{BB962C8B-B14F-4D97-AF65-F5344CB8AC3E}">
        <p14:creationId xmlns:p14="http://schemas.microsoft.com/office/powerpoint/2010/main" xmlns="" val="3594858343"/>
      </p:ext>
    </p:extLst>
  </p:cSld>
  <p:clrMapOvr>
    <a:masterClrMapping/>
  </p:clrMapOvr>
  <p:transition spd="med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311119" y="2568033"/>
            <a:ext cx="3858344" cy="28937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37057" y="0"/>
            <a:ext cx="8448939" cy="136083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Сюжетно-ролевые игры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804164" y="1851435"/>
            <a:ext cx="3513679" cy="2635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8254907" y="2483763"/>
            <a:ext cx="4225131" cy="3168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5563574" y="1833189"/>
            <a:ext cx="3534533" cy="2650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5637313"/>
      </p:ext>
    </p:extLst>
  </p:cSld>
  <p:clrMapOvr>
    <a:masterClrMapping/>
  </p:clrMapOvr>
  <p:transition spd="med"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1990" y="81590"/>
            <a:ext cx="7601677" cy="113761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Дидактические игры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265310" y="2105025"/>
            <a:ext cx="5054600" cy="37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540986" y="2089681"/>
            <a:ext cx="4931834" cy="369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281687" y="2112788"/>
            <a:ext cx="4789310" cy="3591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61319072"/>
      </p:ext>
    </p:extLst>
  </p:cSld>
  <p:clrMapOvr>
    <a:masterClrMapping/>
  </p:clrMapOvr>
  <p:transition spd="med"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118005" y="2300487"/>
            <a:ext cx="4319587" cy="3239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64057" y="-78184"/>
            <a:ext cx="8448939" cy="136083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Индивидуальная работа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811917" y="2300486"/>
            <a:ext cx="4319588" cy="3239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7501496" y="2304819"/>
            <a:ext cx="4354251" cy="3265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49178674"/>
      </p:ext>
    </p:extLst>
  </p:cSld>
  <p:clrMapOvr>
    <a:masterClrMapping/>
  </p:clrMapOvr>
  <p:transition spd="med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1557736" y="2513749"/>
            <a:ext cx="4319587" cy="323969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80989" y="0"/>
            <a:ext cx="8448939" cy="136083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Просмотр обучающего видео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396118" y="1879769"/>
            <a:ext cx="3611844" cy="439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1280837"/>
      </p:ext>
    </p:extLst>
  </p:cSld>
  <p:clrMapOvr>
    <a:masterClrMapping/>
  </p:clrMapOvr>
  <p:transition spd="med">
    <p:zoom dir="in"/>
  </p:transition>
</p:sld>
</file>

<file path=ppt/theme/theme1.xml><?xml version="1.0" encoding="utf-8"?>
<a:theme xmlns:a="http://schemas.openxmlformats.org/drawingml/2006/main" name="Тема1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36F1AC6A-3480-4D94-A436-E2C280328436}" vid="{EE1E2E05-EAA1-4141-A571-3D61956190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455</TotalTime>
  <Words>207</Words>
  <Application>Microsoft Office PowerPoint</Application>
  <PresentationFormat>Произвольный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Методическое пособие «АЛМА», как средство реализации программы по кружковой работе «Экономика для малышей»</vt:lpstr>
      <vt:lpstr>Методическое пособие АЛМА «Финансовая грамотность»</vt:lpstr>
      <vt:lpstr>Слайд 3</vt:lpstr>
      <vt:lpstr>Слайд 4</vt:lpstr>
      <vt:lpstr>Слайд 5</vt:lpstr>
      <vt:lpstr>Сюжетно-ролевые игры</vt:lpstr>
      <vt:lpstr>Дидактические игры</vt:lpstr>
      <vt:lpstr>Индивидуальная работа</vt:lpstr>
      <vt:lpstr>Просмотр обучающего видео</vt:lpstr>
      <vt:lpstr>Конкурсы, викторины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Альмир Гафурьянов</dc:creator>
  <cp:lastModifiedBy>Лида</cp:lastModifiedBy>
  <cp:revision>39</cp:revision>
  <dcterms:created xsi:type="dcterms:W3CDTF">2021-02-17T04:59:20Z</dcterms:created>
  <dcterms:modified xsi:type="dcterms:W3CDTF">2023-06-27T17:13:19Z</dcterms:modified>
</cp:coreProperties>
</file>