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1"/>
  </p:sldMasterIdLst>
  <p:sldIdLst>
    <p:sldId id="256" r:id="rId2"/>
    <p:sldId id="259" r:id="rId3"/>
    <p:sldId id="260" r:id="rId4"/>
    <p:sldId id="261" r:id="rId5"/>
    <p:sldId id="262" r:id="rId6"/>
    <p:sldId id="264" r:id="rId7"/>
    <p:sldId id="263" r:id="rId8"/>
    <p:sldId id="266" r:id="rId9"/>
    <p:sldId id="267" r:id="rId10"/>
    <p:sldId id="265" r:id="rId11"/>
    <p:sldId id="257" r:id="rId12"/>
    <p:sldId id="25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3" d="100"/>
          <a:sy n="113" d="100"/>
        </p:scale>
        <p:origin x="37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16" name="Rectangle 15"/>
          <p:cNvSpPr/>
          <p:nvPr/>
        </p:nvSpPr>
        <p:spPr>
          <a:xfrm>
            <a:off x="1" y="0"/>
            <a:ext cx="12192000" cy="6858000"/>
          </a:xfrm>
          <a:prstGeom prst="rect">
            <a:avLst/>
          </a:prstGeom>
          <a:blipFill dpi="0" rotWithShape="1">
            <a:blip r:embed="rId2">
              <a:alphaModFix amt="40000"/>
              <a:duotone>
                <a:schemeClr val="accent1">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ru-RU" smtClean="0"/>
              <a:t>Образец заголовка</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2">
                    <a:lumMod val="7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A76EB9D5-7E1A-4433-8B21-2237CC26FA2C}" type="datetimeFigureOut">
              <a:rPr lang="en-US" dirty="0"/>
              <a:t>2/1/2019</a:t>
            </a:fld>
            <a:endParaRPr lang="en-US" dirty="0"/>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tx1">
                    <a:lumMod val="75000"/>
                    <a:lumOff val="25000"/>
                  </a:schemeClr>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2598A19-B9D6-4696-A74D-9FEF900C8B6A}" type="datetimeFigureOut">
              <a:rPr lang="en-US" dirty="0"/>
              <a:t>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A205100-39B0-4914-BBD6-34F267582565}" type="datetimeFigureOut">
              <a:rPr lang="en-US" dirty="0"/>
              <a:t>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39EF837-FEDB-44F2-8FB5-4F56FC548A33}" type="datetimeFigureOut">
              <a:rPr lang="en-US" dirty="0"/>
              <a:t>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16" name="Rectangle 15"/>
          <p:cNvSpPr/>
          <p:nvPr/>
        </p:nvSpPr>
        <p:spPr>
          <a:xfrm>
            <a:off x="11784" y="0"/>
            <a:ext cx="12192000" cy="6858000"/>
          </a:xfrm>
          <a:prstGeom prst="rect">
            <a:avLst/>
          </a:prstGeom>
          <a:blipFill dpi="0" rotWithShape="1">
            <a:blip r:embed="rId2">
              <a:alphaModFix amt="40000"/>
              <a:duotone>
                <a:schemeClr val="accent2">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tx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4EC2AB55-62C0-407E-B706-C907B44B0BFC}" type="datetimeFigureOut">
              <a:rPr lang="en-US" dirty="0"/>
              <a:t>2/1/2019</a:t>
            </a:fld>
            <a:endParaRPr lang="en-US" dirty="0"/>
          </a:p>
        </p:txBody>
      </p:sp>
      <p:sp>
        <p:nvSpPr>
          <p:cNvPr id="5" name="Footer Placeholder 4"/>
          <p:cNvSpPr>
            <a:spLocks noGrp="1"/>
          </p:cNvSpPr>
          <p:nvPr>
            <p:ph type="ftr" sz="quarter" idx="11"/>
          </p:nvPr>
        </p:nvSpPr>
        <p:spPr>
          <a:xfrm>
            <a:off x="1453896" y="5212080"/>
            <a:ext cx="5907024" cy="22860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604504" y="5212080"/>
            <a:ext cx="2112264" cy="228600"/>
          </a:xfrm>
        </p:spPr>
        <p:txBody>
          <a:bodyPr/>
          <a:lstStyle/>
          <a:p>
            <a:fld id="{4FAB73BC-B049-4115-A692-8D63A059BFB8}" type="slidenum">
              <a:rPr lang="en-US" dirty="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69FBB33F-FEF5-4E73-A5F9-307689FE77C6}" type="datetimeFigureOut">
              <a:rPr lang="en-US" dirty="0"/>
              <a:t>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64B5FA4-F0B8-4D71-BC92-932E3A1502F8}" type="datetimeFigureOut">
              <a:rPr lang="en-US" dirty="0"/>
              <a:t>2/1/2019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FD89F80-C2CE-4D6A-80E4-D3515AD92BC6}" type="datetimeFigureOut">
              <a:rPr lang="en-US" dirty="0"/>
              <a:t>2/1/2019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E4220E-EF40-477E-B84C-637FC7CE78DB}" type="datetimeFigureOut">
              <a:rPr lang="en-US" dirty="0"/>
              <a:t>2/1/2019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ectangle 14"/>
          <p:cNvSpPr/>
          <p:nvPr/>
        </p:nvSpPr>
        <p:spPr>
          <a:xfrm>
            <a:off x="9020386" y="237744"/>
            <a:ext cx="2926080"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chemeClr val="tx1"/>
                </a:solidFill>
                <a:effectLst/>
                <a:latin typeface="+mj-lt"/>
                <a:ea typeface="+mn-ea"/>
                <a:cs typeface="+mn-cs"/>
              </a:defRPr>
            </a:lvl1pPr>
          </a:lstStyle>
          <a:p>
            <a:r>
              <a:rPr lang="ru-RU" smtClean="0"/>
              <a:t>Образец заголовка</a:t>
            </a:r>
            <a:endParaRPr lang="en-US" dirty="0"/>
          </a:p>
        </p:txBody>
      </p:sp>
      <p:sp>
        <p:nvSpPr>
          <p:cNvPr id="3" name="Content Placeholder 2"/>
          <p:cNvSpPr>
            <a:spLocks noGrp="1"/>
          </p:cNvSpPr>
          <p:nvPr>
            <p:ph idx="1"/>
          </p:nvPr>
        </p:nvSpPr>
        <p:spPr>
          <a:xfrm>
            <a:off x="685800" y="609600"/>
            <a:ext cx="77724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p>
            <a:fld id="{FD0B8D63-E026-4E54-B301-C824E1BD14F3}" type="datetimeFigureOut">
              <a:rPr lang="en-US" dirty="0"/>
              <a:t>2/1/2019</a:t>
            </a:fld>
            <a:endParaRPr lang="en-US" dirty="0"/>
          </a:p>
        </p:txBody>
      </p:sp>
      <p:sp>
        <p:nvSpPr>
          <p:cNvPr id="9" name="Footer Placeholder 8"/>
          <p:cNvSpPr>
            <a:spLocks noGrp="1"/>
          </p:cNvSpPr>
          <p:nvPr>
            <p:ph type="ftr" sz="quarter" idx="11"/>
          </p:nvPr>
        </p:nvSpPr>
        <p:spPr/>
        <p:txBody>
          <a:bodyPr/>
          <a:lstStyle>
            <a:lvl1pPr algn="r">
              <a:defRPr/>
            </a:lvl1pPr>
          </a:lstStyle>
          <a:p>
            <a:endParaRPr lang="en-US" dirty="0"/>
          </a:p>
        </p:txBody>
      </p:sp>
      <p:sp>
        <p:nvSpPr>
          <p:cNvPr id="11" name="Slide Number Placeholder 10"/>
          <p:cNvSpPr>
            <a:spLocks noGrp="1"/>
          </p:cNvSpPr>
          <p:nvPr>
            <p:ph type="sldNum" sz="quarter" idx="12"/>
          </p:nvPr>
        </p:nvSpPr>
        <p:spPr>
          <a:xfrm>
            <a:off x="10396728" y="6227064"/>
            <a:ext cx="1463040" cy="256032"/>
          </a:xfrm>
        </p:spPr>
        <p:txBody>
          <a:bodyPr/>
          <a:lstStyle/>
          <a:p>
            <a:fld id="{4FAB73BC-B049-4115-A692-8D63A059BFB8}" type="slidenum">
              <a:rPr lang="en-US" dirty="0"/>
              <a:pPr/>
              <a:t>‹#›</a:t>
            </a:fld>
            <a:endParaRPr lang="en-US" dirty="0"/>
          </a:p>
        </p:txBody>
      </p:sp>
      <p:sp>
        <p:nvSpPr>
          <p:cNvPr id="12" name="Rectangle 11"/>
          <p:cNvSpPr/>
          <p:nvPr/>
        </p:nvSpPr>
        <p:spPr>
          <a:xfrm>
            <a:off x="9157546" y="374904"/>
            <a:ext cx="2651760"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chemeClr val="tx1"/>
                </a:solidFill>
                <a:latin typeface="+mj-lt"/>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6">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lvl1pPr>
              <a:defRPr>
                <a:solidFill>
                  <a:srgbClr val="FFFFFF"/>
                </a:solidFill>
                <a:effectLst>
                  <a:outerShdw blurRad="19050" dist="6350" dir="2700000" algn="tl" rotWithShape="0">
                    <a:prstClr val="black">
                      <a:alpha val="40000"/>
                    </a:prstClr>
                  </a:outerShdw>
                </a:effectLst>
              </a:defRPr>
            </a:lvl1pPr>
          </a:lstStyle>
          <a:p>
            <a:fld id="{6C423185-9573-406A-8068-0AB4F2335019}" type="datetimeFigureOut">
              <a:rPr lang="en-US" dirty="0"/>
              <a:t>2/1/2019</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0396728" y="6227064"/>
            <a:ext cx="1463040" cy="256032"/>
          </a:xfrm>
        </p:spPr>
        <p:txBody>
          <a:bodyPr/>
          <a:lstStyle/>
          <a:p>
            <a:fld id="{4FAB73BC-B049-4115-A692-8D63A059BFB8}" type="slidenum">
              <a:rPr lang="en-US" dirty="0"/>
              <a:pPr/>
              <a:t>‹#›</a:t>
            </a:fld>
            <a:endParaRPr lang="en-US" dirty="0"/>
          </a:p>
        </p:txBody>
      </p:sp>
      <p:sp>
        <p:nvSpPr>
          <p:cNvPr id="10" name="Rectangle 9"/>
          <p:cNvSpPr/>
          <p:nvPr/>
        </p:nvSpPr>
        <p:spPr>
          <a:xfrm>
            <a:off x="9157546" y="374904"/>
            <a:ext cx="2651760"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6C5516DA-9D86-4E1E-A623-C11F9F74EB59}" type="datetimeFigureOut">
              <a:rPr lang="en-US" dirty="0"/>
              <a:t>2/1/2019</a:t>
            </a:fld>
            <a:endParaRPr lang="en-US" dirty="0"/>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348535" y="6214535"/>
            <a:ext cx="1463040" cy="256032"/>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FAB73BC-B049-4115-A692-8D63A059BFB8}" type="slidenum">
              <a:rPr lang="en-US" dirty="0"/>
              <a:pPr/>
              <a:t>‹#›</a:t>
            </a:fld>
            <a:endParaRPr lang="en-US" dirty="0"/>
          </a:p>
        </p:txBody>
      </p:sp>
      <p:sp>
        <p:nvSpPr>
          <p:cNvPr id="8" name="Rectangle 7"/>
          <p:cNvSpPr/>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 Id="rId9" Type="http://schemas.openxmlformats.org/officeDocument/2006/relationships/image" Target="../media/image16.jpeg"/></Relationships>
</file>

<file path=ppt/slides/_rels/slide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i.pinimg.com/originals/0d/05/30/0d053087abe789525e51bd47edb0202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0903" y="2583446"/>
            <a:ext cx="2747498" cy="2107087"/>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a:xfrm>
            <a:off x="1413933" y="1557867"/>
            <a:ext cx="9465734" cy="1498600"/>
          </a:xfrm>
        </p:spPr>
        <p:txBody>
          <a:bodyPr/>
          <a:lstStyle/>
          <a:p>
            <a:r>
              <a:rPr lang="ru-RU" sz="6600" b="1" dirty="0" smtClean="0">
                <a:solidFill>
                  <a:schemeClr val="accent2">
                    <a:lumMod val="75000"/>
                  </a:schemeClr>
                </a:solidFill>
              </a:rPr>
              <a:t>«Народные куклы»</a:t>
            </a:r>
            <a:endParaRPr lang="ru-RU" sz="6600" b="1" dirty="0">
              <a:solidFill>
                <a:schemeClr val="accent2">
                  <a:lumMod val="75000"/>
                </a:schemeClr>
              </a:solidFill>
            </a:endParaRPr>
          </a:p>
        </p:txBody>
      </p:sp>
      <p:sp>
        <p:nvSpPr>
          <p:cNvPr id="3" name="Подзаголовок 2"/>
          <p:cNvSpPr>
            <a:spLocks noGrp="1"/>
          </p:cNvSpPr>
          <p:nvPr>
            <p:ph type="subTitle" idx="1"/>
          </p:nvPr>
        </p:nvSpPr>
        <p:spPr>
          <a:xfrm>
            <a:off x="1337733" y="4428067"/>
            <a:ext cx="9070848" cy="457201"/>
          </a:xfrm>
        </p:spPr>
        <p:txBody>
          <a:bodyPr>
            <a:noAutofit/>
          </a:bodyPr>
          <a:lstStyle/>
          <a:p>
            <a:r>
              <a:rPr lang="ru-RU" sz="2800" dirty="0" smtClean="0">
                <a:solidFill>
                  <a:srgbClr val="C00000"/>
                </a:solidFill>
              </a:rPr>
              <a:t>Мастер-класс по изготовлению народных кукол к празднику Масленицы</a:t>
            </a:r>
            <a:endParaRPr lang="ru-RU" sz="2800" dirty="0">
              <a:solidFill>
                <a:srgbClr val="C00000"/>
              </a:solidFill>
            </a:endParaRPr>
          </a:p>
        </p:txBody>
      </p:sp>
      <p:sp>
        <p:nvSpPr>
          <p:cNvPr id="4" name="TextBox 3"/>
          <p:cNvSpPr txBox="1"/>
          <p:nvPr/>
        </p:nvSpPr>
        <p:spPr>
          <a:xfrm>
            <a:off x="8238067" y="4969934"/>
            <a:ext cx="2540000" cy="369332"/>
          </a:xfrm>
          <a:prstGeom prst="rect">
            <a:avLst/>
          </a:prstGeom>
          <a:noFill/>
        </p:spPr>
        <p:txBody>
          <a:bodyPr wrap="square" rtlCol="0">
            <a:spAutoFit/>
          </a:bodyPr>
          <a:lstStyle/>
          <a:p>
            <a:r>
              <a:rPr lang="ru-RU" dirty="0" smtClean="0">
                <a:solidFill>
                  <a:schemeClr val="accent1">
                    <a:lumMod val="75000"/>
                  </a:schemeClr>
                </a:solidFill>
              </a:rPr>
              <a:t>Составил: Фролова А.В.</a:t>
            </a:r>
            <a:endParaRPr lang="ru-RU" dirty="0">
              <a:solidFill>
                <a:schemeClr val="accent1">
                  <a:lumMod val="75000"/>
                </a:schemeClr>
              </a:solidFill>
            </a:endParaRPr>
          </a:p>
        </p:txBody>
      </p:sp>
    </p:spTree>
    <p:extLst>
      <p:ext uri="{BB962C8B-B14F-4D97-AF65-F5344CB8AC3E}">
        <p14:creationId xmlns:p14="http://schemas.microsoft.com/office/powerpoint/2010/main" val="21920969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descr="https://i.pinimg.com/originals/0d/05/30/0d053087abe789525e51bd47edb02029.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72757" y="466911"/>
            <a:ext cx="7846485" cy="58848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34363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2050" name="Picture 2" descr="https://delaemrukami.boltai.com/wp-content/uploads/sites/13/2017/01/D0-9F-D0-BE-D0-B4-D0-B5-D0-BB-D0-BA-D0-B8-D0-BC-D0-B0-D1-81-D0-BB-D0-B5-D0-BD-D0-B8-D1-86-D0-B0-D0-9A-D1-83-D0-BA-D0-BB-D0-B0-D0-B8-D0-B7-D1-82-D0-BA-D0-B0-D0-BD-D0-B8-1404.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46689" y="1400704"/>
            <a:ext cx="3027822" cy="393223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delaemrukami.boltai.com/wp-content/uploads/sites/13/2017/01/src_0x64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4366" y="642594"/>
            <a:ext cx="7554145" cy="56227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02133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1800" y="2159000"/>
            <a:ext cx="11303000" cy="2362200"/>
          </a:xfrm>
        </p:spPr>
        <p:txBody>
          <a:bodyPr>
            <a:noAutofit/>
          </a:bodyPr>
          <a:lstStyle/>
          <a:p>
            <a:pPr algn="ctr"/>
            <a:r>
              <a:rPr lang="ru-RU" sz="8000" b="1" dirty="0" smtClean="0">
                <a:solidFill>
                  <a:schemeClr val="accent2">
                    <a:lumMod val="50000"/>
                  </a:schemeClr>
                </a:solidFill>
              </a:rPr>
              <a:t>Спасибо за внимание!</a:t>
            </a:r>
            <a:endParaRPr lang="ru-RU" sz="8000" b="1" dirty="0">
              <a:solidFill>
                <a:schemeClr val="accent2">
                  <a:lumMod val="50000"/>
                </a:schemeClr>
              </a:solidFill>
            </a:endParaRPr>
          </a:p>
        </p:txBody>
      </p:sp>
    </p:spTree>
    <p:extLst>
      <p:ext uri="{BB962C8B-B14F-4D97-AF65-F5344CB8AC3E}">
        <p14:creationId xmlns:p14="http://schemas.microsoft.com/office/powerpoint/2010/main" val="909426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4933" y="642594"/>
            <a:ext cx="10600267" cy="1371600"/>
          </a:xfrm>
        </p:spPr>
        <p:txBody>
          <a:bodyPr>
            <a:noAutofit/>
          </a:bodyPr>
          <a:lstStyle/>
          <a:p>
            <a:pPr algn="ctr"/>
            <a:r>
              <a:rPr lang="ru-RU" sz="3200" b="1" dirty="0">
                <a:solidFill>
                  <a:srgbClr val="C00000"/>
                </a:solidFill>
                <a:latin typeface="Times New Roman" panose="02020603050405020304" pitchFamily="18" charset="0"/>
                <a:cs typeface="Times New Roman" panose="02020603050405020304" pitchFamily="18" charset="0"/>
              </a:rPr>
              <a:t>Кто в детстве в куклы не играл, т</a:t>
            </a:r>
            <a:r>
              <a:rPr lang="ru-RU" sz="3200" b="1" dirty="0" smtClean="0">
                <a:solidFill>
                  <a:srgbClr val="C00000"/>
                </a:solidFill>
                <a:latin typeface="Times New Roman" panose="02020603050405020304" pitchFamily="18" charset="0"/>
                <a:cs typeface="Times New Roman" panose="02020603050405020304" pitchFamily="18" charset="0"/>
              </a:rPr>
              <a:t>от </a:t>
            </a:r>
            <a:r>
              <a:rPr lang="ru-RU" sz="3200" b="1" dirty="0">
                <a:solidFill>
                  <a:srgbClr val="C00000"/>
                </a:solidFill>
                <a:latin typeface="Times New Roman" panose="02020603050405020304" pitchFamily="18" charset="0"/>
                <a:cs typeface="Times New Roman" panose="02020603050405020304" pitchFamily="18" charset="0"/>
              </a:rPr>
              <a:t>счастья не видал.</a:t>
            </a:r>
            <a:br>
              <a:rPr lang="ru-RU" sz="3200" b="1" dirty="0">
                <a:solidFill>
                  <a:srgbClr val="C00000"/>
                </a:solidFill>
                <a:latin typeface="Times New Roman" panose="02020603050405020304" pitchFamily="18" charset="0"/>
                <a:cs typeface="Times New Roman" panose="02020603050405020304" pitchFamily="18" charset="0"/>
              </a:rPr>
            </a:br>
            <a:r>
              <a:rPr lang="ru-RU" sz="3200" b="1" dirty="0">
                <a:solidFill>
                  <a:srgbClr val="C00000"/>
                </a:solidFill>
                <a:latin typeface="Times New Roman" panose="02020603050405020304" pitchFamily="18" charset="0"/>
                <a:cs typeface="Times New Roman" panose="02020603050405020304" pitchFamily="18" charset="0"/>
              </a:rPr>
              <a:t>(народная мудрость)</a:t>
            </a:r>
            <a:endParaRPr lang="ru-RU" sz="3200" dirty="0">
              <a:solidFill>
                <a:srgbClr val="C0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pPr indent="3175">
              <a:buNone/>
              <a:defRPr/>
            </a:pPr>
            <a:r>
              <a:rPr lang="ru-RU" dirty="0">
                <a:solidFill>
                  <a:schemeClr val="accent6">
                    <a:lumMod val="75000"/>
                  </a:schemeClr>
                </a:solidFill>
                <a:effectLst>
                  <a:innerShdw blurRad="63500" dist="50800" dir="13500000">
                    <a:prstClr val="black">
                      <a:alpha val="50000"/>
                    </a:prstClr>
                  </a:innerShdw>
                </a:effectLst>
              </a:rPr>
              <a:t>Кукла – первая среди игрушек. Она известна с глубокой древности, её история прослеживается со времён строительства египетских пирамид до наших дней. </a:t>
            </a:r>
          </a:p>
          <a:p>
            <a:pPr>
              <a:buNone/>
              <a:defRPr/>
            </a:pPr>
            <a:r>
              <a:rPr lang="ru-RU" dirty="0">
                <a:solidFill>
                  <a:schemeClr val="accent6">
                    <a:lumMod val="75000"/>
                  </a:schemeClr>
                </a:solidFill>
                <a:effectLst>
                  <a:innerShdw blurRad="63500" dist="50800" dir="13500000">
                    <a:prstClr val="black">
                      <a:alpha val="50000"/>
                    </a:prstClr>
                  </a:innerShdw>
                </a:effectLst>
              </a:rPr>
              <a:t>       Русская народная кукла имеет свою славную историю и богатые традиции. Проведённые раскопки под Новгородом подтверждают, что славянской кукле около тысячи лет. До наших дней кукол сохранилось очень мало, потому что материал, из которого они изготавливались (дерево, ткань, солома, береста, глина) недолговечен. В каждой губернии, каждом уезде, деревне или избе были свои особенные куклы. И отношение к ним было особенное. Нельзя было выбросить или сломать куклу, потому что она была, как живое существо. Кукла была не просто игрушкой, а символом продолжения рода, залогом семейного счастья, считалось, что такая кукла охраняет детский сон и оберегает ребёнка от злых сил. Часто куклу делали безликой. По старинным поверьям, в кукле без лица (т.е. без души) не может поселиться нечистая. Она сопровождала человека с рождения до смерти и была непременным атрибутом любых праздников. </a:t>
            </a:r>
            <a:endParaRPr lang="ru-RU" dirty="0">
              <a:solidFill>
                <a:schemeClr val="accent6">
                  <a:lumMod val="75000"/>
                </a:schemeClr>
              </a:solidFill>
            </a:endParaRPr>
          </a:p>
          <a:p>
            <a:endParaRPr lang="ru-RU" dirty="0"/>
          </a:p>
        </p:txBody>
      </p:sp>
    </p:spTree>
    <p:extLst>
      <p:ext uri="{BB962C8B-B14F-4D97-AF65-F5344CB8AC3E}">
        <p14:creationId xmlns:p14="http://schemas.microsoft.com/office/powerpoint/2010/main" val="29404959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2534" y="397061"/>
            <a:ext cx="5799666" cy="796740"/>
          </a:xfrm>
        </p:spPr>
        <p:txBody>
          <a:bodyPr/>
          <a:lstStyle/>
          <a:p>
            <a:pPr algn="ctr"/>
            <a:r>
              <a:rPr lang="ru-RU" b="1" dirty="0">
                <a:solidFill>
                  <a:srgbClr val="7030A0"/>
                </a:solidFill>
              </a:rPr>
              <a:t>Отдарок на подарок</a:t>
            </a:r>
            <a:endParaRPr lang="ru-RU" dirty="0"/>
          </a:p>
        </p:txBody>
      </p:sp>
      <p:sp>
        <p:nvSpPr>
          <p:cNvPr id="3" name="Объект 2"/>
          <p:cNvSpPr>
            <a:spLocks noGrp="1"/>
          </p:cNvSpPr>
          <p:nvPr>
            <p:ph idx="1"/>
          </p:nvPr>
        </p:nvSpPr>
        <p:spPr>
          <a:xfrm>
            <a:off x="448732" y="1075266"/>
            <a:ext cx="11286067" cy="1016001"/>
          </a:xfrm>
        </p:spPr>
        <p:txBody>
          <a:bodyPr>
            <a:normAutofit/>
          </a:bodyPr>
          <a:lstStyle/>
          <a:p>
            <a:pPr indent="36000">
              <a:buNone/>
              <a:defRPr/>
            </a:pPr>
            <a:r>
              <a:rPr lang="ru-RU" b="1" dirty="0">
                <a:solidFill>
                  <a:schemeClr val="bg2">
                    <a:lumMod val="50000"/>
                  </a:schemeClr>
                </a:solidFill>
              </a:rPr>
              <a:t>Кукла «Отдарок-на-подарок» бытовала в южных губерниях России. Это простейшая тряпичная кукла, которую делали дети с 2-х лет, благодаря за подарок</a:t>
            </a:r>
            <a:r>
              <a:rPr lang="ru-RU" b="1" dirty="0" smtClean="0">
                <a:solidFill>
                  <a:schemeClr val="bg2">
                    <a:lumMod val="50000"/>
                  </a:schemeClr>
                </a:solidFill>
              </a:rPr>
              <a:t>. «</a:t>
            </a:r>
            <a:r>
              <a:rPr lang="ru-RU" b="1" dirty="0">
                <a:solidFill>
                  <a:schemeClr val="bg2">
                    <a:lumMod val="50000"/>
                  </a:schemeClr>
                </a:solidFill>
              </a:rPr>
              <a:t>Отдарок на подарок» - </a:t>
            </a:r>
            <a:r>
              <a:rPr lang="ru-RU" b="1" dirty="0" smtClean="0">
                <a:solidFill>
                  <a:schemeClr val="bg2">
                    <a:lumMod val="50000"/>
                  </a:schemeClr>
                </a:solidFill>
              </a:rPr>
              <a:t>первая </a:t>
            </a:r>
            <a:r>
              <a:rPr lang="ru-RU" b="1" dirty="0">
                <a:solidFill>
                  <a:schemeClr val="bg2">
                    <a:lumMod val="50000"/>
                  </a:schemeClr>
                </a:solidFill>
              </a:rPr>
              <a:t>кукла, которую </a:t>
            </a:r>
            <a:r>
              <a:rPr lang="ru-RU" b="1" dirty="0" smtClean="0">
                <a:solidFill>
                  <a:schemeClr val="bg2">
                    <a:lumMod val="50000"/>
                  </a:schemeClr>
                </a:solidFill>
              </a:rPr>
              <a:t>ребёнок </a:t>
            </a:r>
            <a:r>
              <a:rPr lang="ru-RU" b="1" dirty="0">
                <a:solidFill>
                  <a:schemeClr val="bg2">
                    <a:lumMod val="50000"/>
                  </a:schemeClr>
                </a:solidFill>
              </a:rPr>
              <a:t>должен был </a:t>
            </a:r>
            <a:r>
              <a:rPr lang="ru-RU" b="1" dirty="0" smtClean="0">
                <a:solidFill>
                  <a:schemeClr val="bg2">
                    <a:lumMod val="50000"/>
                  </a:schemeClr>
                </a:solidFill>
              </a:rPr>
              <a:t>сделать </a:t>
            </a:r>
            <a:r>
              <a:rPr lang="ru-RU" b="1" dirty="0">
                <a:solidFill>
                  <a:schemeClr val="bg2">
                    <a:lumMod val="50000"/>
                  </a:schemeClr>
                </a:solidFill>
              </a:rPr>
              <a:t>сам.</a:t>
            </a:r>
          </a:p>
          <a:p>
            <a:endParaRPr lang="ru-RU" dirty="0"/>
          </a:p>
        </p:txBody>
      </p:sp>
      <p:sp>
        <p:nvSpPr>
          <p:cNvPr id="4" name="TextBox 3"/>
          <p:cNvSpPr txBox="1"/>
          <p:nvPr/>
        </p:nvSpPr>
        <p:spPr>
          <a:xfrm>
            <a:off x="1515532" y="2091267"/>
            <a:ext cx="2743201" cy="3693319"/>
          </a:xfrm>
          <a:prstGeom prst="rect">
            <a:avLst/>
          </a:prstGeom>
          <a:noFill/>
        </p:spPr>
        <p:txBody>
          <a:bodyPr wrap="square" rtlCol="0">
            <a:spAutoFit/>
          </a:bodyPr>
          <a:lstStyle/>
          <a:p>
            <a:pPr indent="17463"/>
            <a:r>
              <a:rPr lang="ru-RU" altLang="ru-RU" b="1" dirty="0"/>
              <a:t>Для того, чтобы изготовить куколку «Отдарок на подарок», нам потребуется: </a:t>
            </a:r>
            <a:br>
              <a:rPr lang="ru-RU" altLang="ru-RU" b="1" dirty="0"/>
            </a:br>
            <a:r>
              <a:rPr lang="ru-RU" altLang="ru-RU" b="1" dirty="0"/>
              <a:t/>
            </a:r>
            <a:br>
              <a:rPr lang="ru-RU" altLang="ru-RU" b="1" dirty="0"/>
            </a:br>
            <a:r>
              <a:rPr lang="ru-RU" altLang="ru-RU" b="1" dirty="0"/>
              <a:t>- кусочек цветного ситца 25 х 13 см,</a:t>
            </a:r>
            <a:br>
              <a:rPr lang="ru-RU" altLang="ru-RU" b="1" dirty="0"/>
            </a:br>
            <a:r>
              <a:rPr lang="ru-RU" altLang="ru-RU" b="1" dirty="0"/>
              <a:t>- полоска ткани примерно 2,5 х 20 см, длинна зависит от того, насколько объемной вы хотите сделать голову,</a:t>
            </a:r>
            <a:br>
              <a:rPr lang="ru-RU" altLang="ru-RU" b="1" dirty="0"/>
            </a:br>
            <a:r>
              <a:rPr lang="ru-RU" altLang="ru-RU" b="1" dirty="0"/>
              <a:t>- нитка для обмотки.</a:t>
            </a:r>
          </a:p>
        </p:txBody>
      </p:sp>
      <p:pic>
        <p:nvPicPr>
          <p:cNvPr id="5" name="Picture 2" descr="Отдарок-на-подарок куколк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53187" y="1872006"/>
            <a:ext cx="5680430" cy="426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0529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4" descr="http://pelagea-kukla.ru/images/bundle/800x600/otdarok-na-podarok-kukolka-blagodarnosti_4015.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91067" y="444950"/>
            <a:ext cx="3581400" cy="6002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Отдарок-на-подарок куколк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4488" y="444950"/>
            <a:ext cx="3819645" cy="286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Отдарок-на-подарок куколка"/>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2094" y="2669647"/>
            <a:ext cx="4771081" cy="3578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8179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56782" y="406400"/>
            <a:ext cx="4021667" cy="1379194"/>
          </a:xfrm>
        </p:spPr>
        <p:txBody>
          <a:bodyPr>
            <a:normAutofit/>
          </a:bodyPr>
          <a:lstStyle/>
          <a:p>
            <a:r>
              <a:rPr lang="ru-RU" b="1" dirty="0" smtClean="0">
                <a:solidFill>
                  <a:srgbClr val="7030A0"/>
                </a:solidFill>
              </a:rPr>
              <a:t>Мартинички</a:t>
            </a:r>
            <a:endParaRPr lang="ru-RU" dirty="0"/>
          </a:p>
        </p:txBody>
      </p:sp>
      <p:sp>
        <p:nvSpPr>
          <p:cNvPr id="3" name="Объект 2"/>
          <p:cNvSpPr>
            <a:spLocks noGrp="1"/>
          </p:cNvSpPr>
          <p:nvPr>
            <p:ph idx="1"/>
          </p:nvPr>
        </p:nvSpPr>
        <p:spPr>
          <a:xfrm>
            <a:off x="508000" y="1643963"/>
            <a:ext cx="5579533" cy="2631704"/>
          </a:xfrm>
        </p:spPr>
        <p:txBody>
          <a:bodyPr>
            <a:normAutofit/>
          </a:bodyPr>
          <a:lstStyle/>
          <a:p>
            <a:pPr marL="0" indent="0">
              <a:buNone/>
            </a:pPr>
            <a:r>
              <a:rPr lang="ru-RU" sz="2400" b="1" dirty="0">
                <a:solidFill>
                  <a:schemeClr val="accent4">
                    <a:lumMod val="50000"/>
                  </a:schemeClr>
                </a:solidFill>
              </a:rPr>
              <a:t>Весну на Руси встречали славянским обрядом «</a:t>
            </a:r>
            <a:r>
              <a:rPr lang="ru-RU" sz="2400" b="1" dirty="0" err="1">
                <a:solidFill>
                  <a:schemeClr val="accent4">
                    <a:lumMod val="50000"/>
                  </a:schemeClr>
                </a:solidFill>
              </a:rPr>
              <a:t>закликания</a:t>
            </a:r>
            <a:r>
              <a:rPr lang="ru-RU" sz="2400" b="1" dirty="0">
                <a:solidFill>
                  <a:schemeClr val="accent4">
                    <a:lumMod val="50000"/>
                  </a:schemeClr>
                </a:solidFill>
              </a:rPr>
              <a:t> весны» вместе с традиционными нитяными куколками </a:t>
            </a:r>
            <a:r>
              <a:rPr lang="ru-RU" sz="2400" b="1" dirty="0" err="1">
                <a:solidFill>
                  <a:schemeClr val="accent4">
                    <a:lumMod val="50000"/>
                  </a:schemeClr>
                </a:solidFill>
              </a:rPr>
              <a:t>Мартиничками</a:t>
            </a:r>
            <a:r>
              <a:rPr lang="ru-RU" sz="2400" b="1" dirty="0">
                <a:solidFill>
                  <a:schemeClr val="accent4">
                    <a:lumMod val="50000"/>
                  </a:schemeClr>
                </a:solidFill>
              </a:rPr>
              <a:t>. Праздник приходился на начало марта, отсюда и название кукол – Мартинички.</a:t>
            </a:r>
          </a:p>
          <a:p>
            <a:endParaRPr lang="ru-RU" sz="2400" dirty="0"/>
          </a:p>
        </p:txBody>
      </p:sp>
      <p:pic>
        <p:nvPicPr>
          <p:cNvPr id="4" name="Picture 2" descr="народные куклы"/>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05500" y="945091"/>
            <a:ext cx="5219700" cy="522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937683" y="4275667"/>
            <a:ext cx="2269067" cy="1477328"/>
          </a:xfrm>
          <a:prstGeom prst="rect">
            <a:avLst/>
          </a:prstGeom>
          <a:noFill/>
        </p:spPr>
        <p:txBody>
          <a:bodyPr wrap="square" rtlCol="0">
            <a:spAutoFit/>
          </a:bodyPr>
          <a:lstStyle/>
          <a:p>
            <a:r>
              <a:rPr lang="ru-RU" altLang="ru-RU" b="1" dirty="0"/>
              <a:t>Понадобится:</a:t>
            </a:r>
            <a:endParaRPr lang="ru-RU" altLang="ru-RU" dirty="0"/>
          </a:p>
          <a:p>
            <a:r>
              <a:rPr lang="ru-RU" altLang="ru-RU" dirty="0"/>
              <a:t>- пряжа красного и белого цвета;</a:t>
            </a:r>
          </a:p>
          <a:p>
            <a:r>
              <a:rPr lang="ru-RU" altLang="ru-RU" dirty="0"/>
              <a:t>- нитки;</a:t>
            </a:r>
          </a:p>
          <a:p>
            <a:r>
              <a:rPr lang="ru-RU" altLang="ru-RU" dirty="0"/>
              <a:t>- шаблон из картона</a:t>
            </a:r>
          </a:p>
        </p:txBody>
      </p:sp>
    </p:spTree>
    <p:extLst>
      <p:ext uri="{BB962C8B-B14F-4D97-AF65-F5344CB8AC3E}">
        <p14:creationId xmlns:p14="http://schemas.microsoft.com/office/powerpoint/2010/main" val="19488720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Picture 2" descr="мастер-класс, шаг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9179" y="505883"/>
            <a:ext cx="2672820" cy="2673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мастер-класс, шаг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29179" y="3457839"/>
            <a:ext cx="2672820" cy="2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мастер-класс, шаг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4590" y="536633"/>
            <a:ext cx="2654480" cy="2655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мастер-класс, шаг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02387" y="3457839"/>
            <a:ext cx="2672820" cy="2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мастер-класс, шаг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81661" y="549039"/>
            <a:ext cx="2631017" cy="2630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descr="мастер-класс, шаг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81661" y="3457839"/>
            <a:ext cx="2672820" cy="2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мастер-класс, шаг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154406" y="505883"/>
            <a:ext cx="2614441" cy="2615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Изображение: 79900313_martinichki5.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178132" y="3457839"/>
            <a:ext cx="2566988" cy="256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9425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2" descr="http://www.maloarhangelsk.ru/wp-content/uploads/2013/03/martinichka-15.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20544" y="570001"/>
            <a:ext cx="8350912" cy="556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5598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642594"/>
            <a:ext cx="6366933" cy="915273"/>
          </a:xfrm>
        </p:spPr>
        <p:txBody>
          <a:bodyPr/>
          <a:lstStyle/>
          <a:p>
            <a:r>
              <a:rPr lang="ru-RU" b="1" dirty="0" smtClean="0">
                <a:solidFill>
                  <a:srgbClr val="7030A0"/>
                </a:solidFill>
              </a:rPr>
              <a:t>Домашняя Масленица</a:t>
            </a:r>
            <a:endParaRPr lang="ru-RU" b="1" dirty="0">
              <a:solidFill>
                <a:srgbClr val="7030A0"/>
              </a:solidFill>
            </a:endParaRPr>
          </a:p>
        </p:txBody>
      </p:sp>
      <p:sp>
        <p:nvSpPr>
          <p:cNvPr id="3" name="Объект 2"/>
          <p:cNvSpPr>
            <a:spLocks noGrp="1"/>
          </p:cNvSpPr>
          <p:nvPr>
            <p:ph idx="1"/>
          </p:nvPr>
        </p:nvSpPr>
        <p:spPr>
          <a:xfrm>
            <a:off x="1066800" y="2103120"/>
            <a:ext cx="10058400" cy="3510280"/>
          </a:xfrm>
        </p:spPr>
        <p:txBody>
          <a:bodyPr/>
          <a:lstStyle/>
          <a:p>
            <a:pPr algn="just"/>
            <a:r>
              <a:rPr lang="ru-RU" b="1" dirty="0">
                <a:solidFill>
                  <a:schemeClr val="bg2">
                    <a:lumMod val="10000"/>
                  </a:schemeClr>
                </a:solidFill>
              </a:rPr>
              <a:t>Маленькую куклу заготавливали отдельно прямо в день Масленицы (или за день до неё), которая будет служить оберегом весь год. А старую такую же куклу сжигали на обрядовом костре, либо за день до праздника сплавляли по реке. Такую фигурку делали из соломы, обряжали в платье с пышной грудью, а потом хранили до следующей весны, то есть – от Масленицы до Масленицы.</a:t>
            </a:r>
          </a:p>
          <a:p>
            <a:pPr algn="just"/>
            <a:r>
              <a:rPr lang="ru-RU" b="1" dirty="0">
                <a:solidFill>
                  <a:schemeClr val="bg2">
                    <a:lumMod val="10000"/>
                  </a:schemeClr>
                </a:solidFill>
              </a:rPr>
              <a:t>В старину так приговаривали: «Старая сжигается, новая обретается».</a:t>
            </a:r>
          </a:p>
          <a:p>
            <a:pPr algn="just"/>
            <a:r>
              <a:rPr lang="ru-RU" b="1" dirty="0">
                <a:solidFill>
                  <a:schemeClr val="bg2">
                    <a:lumMod val="10000"/>
                  </a:schemeClr>
                </a:solidFill>
              </a:rPr>
              <a:t>Символизировала кукла приход солнечного тепла, конец лютым морозам, скорым посевам и обработке земли, пробуждение всей Природы. Название происходит от смысла – «масляные блины», которые воспринимались славянами как символ солнца. Пока кукла Масленица хранилась в жилище каждого дома, она имела большую силу отгонять злую силу и прочие напасти. Во многих летописях описано, какой большой силой обладала такая кукла.</a:t>
            </a:r>
          </a:p>
          <a:p>
            <a:pPr algn="just"/>
            <a:endParaRPr lang="ru-RU" dirty="0"/>
          </a:p>
        </p:txBody>
      </p:sp>
    </p:spTree>
    <p:extLst>
      <p:ext uri="{BB962C8B-B14F-4D97-AF65-F5344CB8AC3E}">
        <p14:creationId xmlns:p14="http://schemas.microsoft.com/office/powerpoint/2010/main" val="40213961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9400" y="355599"/>
            <a:ext cx="8991600" cy="965201"/>
          </a:xfrm>
        </p:spPr>
        <p:txBody>
          <a:bodyPr>
            <a:normAutofit/>
          </a:bodyPr>
          <a:lstStyle/>
          <a:p>
            <a:r>
              <a:rPr lang="ru-RU" sz="2800" b="1" dirty="0">
                <a:solidFill>
                  <a:srgbClr val="7030A0"/>
                </a:solidFill>
                <a:latin typeface="Times New Roman" panose="02020603050405020304" pitchFamily="18" charset="0"/>
                <a:cs typeface="Times New Roman" panose="02020603050405020304" pitchFamily="18" charset="0"/>
              </a:rPr>
              <a:t>Советы, как сделать кукольный оберег на </a:t>
            </a:r>
            <a:r>
              <a:rPr lang="ru-RU" sz="2800" b="1" dirty="0" smtClean="0">
                <a:solidFill>
                  <a:srgbClr val="7030A0"/>
                </a:solidFill>
                <a:latin typeface="Times New Roman" panose="02020603050405020304" pitchFamily="18" charset="0"/>
                <a:cs typeface="Times New Roman" panose="02020603050405020304" pitchFamily="18" charset="0"/>
              </a:rPr>
              <a:t>Масленицу</a:t>
            </a:r>
            <a:endParaRPr lang="ru-RU" dirty="0"/>
          </a:p>
        </p:txBody>
      </p:sp>
      <p:sp>
        <p:nvSpPr>
          <p:cNvPr id="3" name="Объект 2"/>
          <p:cNvSpPr>
            <a:spLocks noGrp="1"/>
          </p:cNvSpPr>
          <p:nvPr>
            <p:ph idx="1"/>
          </p:nvPr>
        </p:nvSpPr>
        <p:spPr>
          <a:xfrm>
            <a:off x="567267" y="1015127"/>
            <a:ext cx="11065933" cy="5392446"/>
          </a:xfrm>
        </p:spPr>
        <p:txBody>
          <a:bodyPr>
            <a:noAutofit/>
          </a:bodyPr>
          <a:lstStyle/>
          <a:p>
            <a:pPr marL="0" indent="449263">
              <a:buNone/>
            </a:pPr>
            <a:r>
              <a:rPr lang="ru-RU" sz="1600" b="1" dirty="0" smtClean="0">
                <a:solidFill>
                  <a:schemeClr val="accent2">
                    <a:lumMod val="50000"/>
                  </a:schemeClr>
                </a:solidFill>
                <a:latin typeface="Times New Roman" panose="02020603050405020304" pitchFamily="18" charset="0"/>
                <a:cs typeface="Times New Roman" panose="02020603050405020304" pitchFamily="18" charset="0"/>
              </a:rPr>
              <a:t>Изготавливалась </a:t>
            </a:r>
            <a:r>
              <a:rPr lang="ru-RU" sz="1600" b="1" dirty="0">
                <a:solidFill>
                  <a:schemeClr val="accent2">
                    <a:lumMod val="50000"/>
                  </a:schemeClr>
                </a:solidFill>
                <a:latin typeface="Times New Roman" panose="02020603050405020304" pitchFamily="18" charset="0"/>
                <a:cs typeface="Times New Roman" panose="02020603050405020304" pitchFamily="18" charset="0"/>
              </a:rPr>
              <a:t>кукла Масленица способом мотания, потому и называлась она кукла-</a:t>
            </a:r>
            <a:r>
              <a:rPr lang="ru-RU" sz="1600" b="1" dirty="0" err="1">
                <a:solidFill>
                  <a:schemeClr val="accent2">
                    <a:lumMod val="50000"/>
                  </a:schemeClr>
                </a:solidFill>
                <a:latin typeface="Times New Roman" panose="02020603050405020304" pitchFamily="18" charset="0"/>
                <a:cs typeface="Times New Roman" panose="02020603050405020304" pitchFamily="18" charset="0"/>
              </a:rPr>
              <a:t>мотанка</a:t>
            </a:r>
            <a:r>
              <a:rPr lang="ru-RU" sz="1600" b="1" dirty="0">
                <a:solidFill>
                  <a:schemeClr val="accent2">
                    <a:lumMod val="50000"/>
                  </a:schemeClr>
                </a:solidFill>
                <a:latin typeface="Times New Roman" panose="02020603050405020304" pitchFamily="18" charset="0"/>
                <a:cs typeface="Times New Roman" panose="02020603050405020304" pitchFamily="18" charset="0"/>
              </a:rPr>
              <a:t>. Это значит, что весь творческий процесс обходился без применения ножниц или иголок. У славян считалось, что при использовании колющего или режущего инструмента обереги получались обессиленные, неполноценные, с прорехами. Поэтому упор делался только на ручной труд. Но современные методики отходят от этого принципа, поэтому у современных рукодельниц идут в ход и ножницы для изготовления платья-сарафана, и иголка с нитью.</a:t>
            </a:r>
          </a:p>
          <a:p>
            <a:pPr marL="0" indent="0">
              <a:buNone/>
            </a:pPr>
            <a:r>
              <a:rPr lang="ru-RU" b="1" dirty="0">
                <a:solidFill>
                  <a:srgbClr val="C00000"/>
                </a:solidFill>
                <a:latin typeface="Times New Roman" panose="02020603050405020304" pitchFamily="18" charset="0"/>
                <a:cs typeface="Times New Roman" panose="02020603050405020304" pitchFamily="18" charset="0"/>
              </a:rPr>
              <a:t>Древние наши предки использовали следующие материалы для изготовления маленьких Маслениц:</a:t>
            </a:r>
          </a:p>
          <a:p>
            <a:pPr>
              <a:buFont typeface="Wingdings" panose="05000000000000000000" pitchFamily="2" charset="2"/>
              <a:buChar char="v"/>
            </a:pPr>
            <a:r>
              <a:rPr lang="ru-RU" sz="1600" b="1" dirty="0">
                <a:solidFill>
                  <a:schemeClr val="accent2">
                    <a:lumMod val="50000"/>
                  </a:schemeClr>
                </a:solidFill>
                <a:latin typeface="Times New Roman" panose="02020603050405020304" pitchFamily="18" charset="0"/>
                <a:cs typeface="Times New Roman" panose="02020603050405020304" pitchFamily="18" charset="0"/>
              </a:rPr>
              <a:t>лыко, лён, мочало или солома;</a:t>
            </a:r>
          </a:p>
          <a:p>
            <a:pPr>
              <a:buFont typeface="Wingdings" panose="05000000000000000000" pitchFamily="2" charset="2"/>
              <a:buChar char="v"/>
            </a:pPr>
            <a:r>
              <a:rPr lang="ru-RU" sz="1600" b="1" dirty="0">
                <a:solidFill>
                  <a:schemeClr val="accent2">
                    <a:lumMod val="50000"/>
                  </a:schemeClr>
                </a:solidFill>
                <a:latin typeface="Times New Roman" panose="02020603050405020304" pitchFamily="18" charset="0"/>
                <a:cs typeface="Times New Roman" panose="02020603050405020304" pitchFamily="18" charset="0"/>
              </a:rPr>
              <a:t>веточка, щепа, лучинка;</a:t>
            </a:r>
          </a:p>
          <a:p>
            <a:pPr>
              <a:buFont typeface="Wingdings" panose="05000000000000000000" pitchFamily="2" charset="2"/>
              <a:buChar char="v"/>
            </a:pPr>
            <a:r>
              <a:rPr lang="ru-RU" sz="1600" b="1" dirty="0">
                <a:solidFill>
                  <a:schemeClr val="accent2">
                    <a:lumMod val="50000"/>
                  </a:schemeClr>
                </a:solidFill>
                <a:latin typeface="Times New Roman" panose="02020603050405020304" pitchFamily="18" charset="0"/>
                <a:cs typeface="Times New Roman" panose="02020603050405020304" pitchFamily="18" charset="0"/>
              </a:rPr>
              <a:t>красная нить из шерсти или тонкая красная лента;</a:t>
            </a:r>
          </a:p>
          <a:p>
            <a:pPr>
              <a:buFont typeface="Wingdings" panose="05000000000000000000" pitchFamily="2" charset="2"/>
              <a:buChar char="v"/>
            </a:pPr>
            <a:r>
              <a:rPr lang="ru-RU" sz="1600" b="1" dirty="0">
                <a:solidFill>
                  <a:schemeClr val="accent2">
                    <a:lumMod val="50000"/>
                  </a:schemeClr>
                </a:solidFill>
                <a:latin typeface="Times New Roman" panose="02020603050405020304" pitchFamily="18" charset="0"/>
                <a:cs typeface="Times New Roman" panose="02020603050405020304" pitchFamily="18" charset="0"/>
              </a:rPr>
              <a:t>кусок ткани для головного убора.</a:t>
            </a:r>
          </a:p>
          <a:p>
            <a:pPr marL="0" indent="0">
              <a:buNone/>
            </a:pPr>
            <a:r>
              <a:rPr lang="ru-RU" sz="1600" b="1" dirty="0">
                <a:solidFill>
                  <a:schemeClr val="accent2">
                    <a:lumMod val="50000"/>
                  </a:schemeClr>
                </a:solidFill>
                <a:latin typeface="Times New Roman" panose="02020603050405020304" pitchFamily="18" charset="0"/>
                <a:cs typeface="Times New Roman" panose="02020603050405020304" pitchFamily="18" charset="0"/>
              </a:rPr>
              <a:t>Ветка шла под твердую основу, на которую наматывалась солома и связывалась красной нитью. Голова украшалась платком. В простейшем варианте не делались тряпочные сарафаны с передниками, либо рубахи с поневами. Импровизированной юбочкой являлся выпрямленный пучок соломы или лыка.</a:t>
            </a:r>
          </a:p>
          <a:p>
            <a:pPr marL="0" indent="0">
              <a:buNone/>
            </a:pPr>
            <a:r>
              <a:rPr lang="ru-RU" sz="1600" b="1" dirty="0">
                <a:solidFill>
                  <a:schemeClr val="accent2">
                    <a:lumMod val="50000"/>
                  </a:schemeClr>
                </a:solidFill>
                <a:latin typeface="Times New Roman" panose="02020603050405020304" pitchFamily="18" charset="0"/>
                <a:cs typeface="Times New Roman" panose="02020603050405020304" pitchFamily="18" charset="0"/>
              </a:rPr>
              <a:t>Самый оптимальный вариант размеров домашней куклы – 25 см. Вариант целиком тряпичной куклы подразумевал использование ярких лоскутков. В этом случае активно используются следующие цвета в тканях – зеленый, красный, белый, синий, оранжевый. Каждый цвет имел свое значение и подбирался к куколке с умыслом. Так, например, для привлечения здоровья к членам семьи, преимущественно был зеленый, а активацию оберегающей силы давал красный цвет.</a:t>
            </a:r>
            <a:endParaRPr lang="ru-RU" sz="1600" b="1" dirty="0">
              <a:solidFill>
                <a:schemeClr val="accent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128768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736059"/>
      </a:dk2>
      <a:lt2>
        <a:srgbClr val="E7E0C7"/>
      </a:lt2>
      <a:accent1>
        <a:srgbClr val="92B0C8"/>
      </a:accent1>
      <a:accent2>
        <a:srgbClr val="E37C3D"/>
      </a:accent2>
      <a:accent3>
        <a:srgbClr val="A5AB81"/>
      </a:accent3>
      <a:accent4>
        <a:srgbClr val="E9B635"/>
      </a:accent4>
      <a:accent5>
        <a:srgbClr val="7BA79D"/>
      </a:accent5>
      <a:accent6>
        <a:srgbClr val="968C8C"/>
      </a:accent6>
      <a:hlink>
        <a:srgbClr val="F7A115"/>
      </a:hlink>
      <a:folHlink>
        <a:srgbClr val="969696"/>
      </a:folHlink>
    </a:clrScheme>
    <a:fontScheme name="Savon">
      <a:maj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3F20CFC1-E34F-405B-AA49-5BE0E194F1B3}"/>
    </a:ext>
  </a:extLst>
</a:theme>
</file>

<file path=docProps/app.xml><?xml version="1.0" encoding="utf-8"?>
<Properties xmlns="http://schemas.openxmlformats.org/officeDocument/2006/extended-properties" xmlns:vt="http://schemas.openxmlformats.org/officeDocument/2006/docPropsVTypes">
  <Template>TM03457510[[fn=Савон]]</Template>
  <TotalTime>206</TotalTime>
  <Words>720</Words>
  <Application>Microsoft Office PowerPoint</Application>
  <PresentationFormat>Широкоэкранный</PresentationFormat>
  <Paragraphs>29</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Garamond</vt:lpstr>
      <vt:lpstr>Times New Roman</vt:lpstr>
      <vt:lpstr>Wingdings</vt:lpstr>
      <vt:lpstr>Savon</vt:lpstr>
      <vt:lpstr>«Народные куклы»</vt:lpstr>
      <vt:lpstr>Кто в детстве в куклы не играл, тот счастья не видал. (народная мудрость)</vt:lpstr>
      <vt:lpstr>Отдарок на подарок</vt:lpstr>
      <vt:lpstr>Презентация PowerPoint</vt:lpstr>
      <vt:lpstr>Мартинички</vt:lpstr>
      <vt:lpstr>Презентация PowerPoint</vt:lpstr>
      <vt:lpstr>Презентация PowerPoint</vt:lpstr>
      <vt:lpstr>Домашняя Масленица</vt:lpstr>
      <vt:lpstr>Советы, как сделать кукольный оберег на Масленицу</vt:lpstr>
      <vt:lpstr>Презентация PowerPoint</vt:lpstr>
      <vt:lpstr>Презентация PowerPoint</vt:lpstr>
      <vt:lpstr>Спасибо за внимание!</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 Windows</dc:creator>
  <cp:lastModifiedBy>Пользователь Windows</cp:lastModifiedBy>
  <cp:revision>12</cp:revision>
  <dcterms:created xsi:type="dcterms:W3CDTF">2019-02-01T09:15:04Z</dcterms:created>
  <dcterms:modified xsi:type="dcterms:W3CDTF">2019-02-01T12:41:17Z</dcterms:modified>
</cp:coreProperties>
</file>