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3" r:id="rId14"/>
    <p:sldId id="286" r:id="rId15"/>
    <p:sldId id="274" r:id="rId16"/>
    <p:sldId id="275" r:id="rId17"/>
    <p:sldId id="277" r:id="rId18"/>
    <p:sldId id="282" r:id="rId19"/>
    <p:sldId id="287" r:id="rId20"/>
    <p:sldId id="281" r:id="rId21"/>
    <p:sldId id="280" r:id="rId22"/>
    <p:sldId id="285" r:id="rId23"/>
    <p:sldId id="284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47" d="100"/>
          <a:sy n="47" d="100"/>
        </p:scale>
        <p:origin x="-120" y="-9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D347-8E03-409A-A7C5-BD47D18207C3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00B9-74EE-4486-A4E8-CF60539995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6385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D347-8E03-409A-A7C5-BD47D18207C3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00B9-74EE-4486-A4E8-CF60539995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524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D347-8E03-409A-A7C5-BD47D18207C3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00B9-74EE-4486-A4E8-CF60539995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6468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D347-8E03-409A-A7C5-BD47D18207C3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00B9-74EE-4486-A4E8-CF60539995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26934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D347-8E03-409A-A7C5-BD47D18207C3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00B9-74EE-4486-A4E8-CF60539995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1745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D347-8E03-409A-A7C5-BD47D18207C3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00B9-74EE-4486-A4E8-CF60539995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34907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D347-8E03-409A-A7C5-BD47D18207C3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00B9-74EE-4486-A4E8-CF60539995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94123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D347-8E03-409A-A7C5-BD47D18207C3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00B9-74EE-4486-A4E8-CF60539995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4955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D347-8E03-409A-A7C5-BD47D18207C3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00B9-74EE-4486-A4E8-CF60539995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80286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D347-8E03-409A-A7C5-BD47D18207C3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00B9-74EE-4486-A4E8-CF60539995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1168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D347-8E03-409A-A7C5-BD47D18207C3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00B9-74EE-4486-A4E8-CF60539995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6991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D347-8E03-409A-A7C5-BD47D18207C3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00B9-74EE-4486-A4E8-CF60539995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54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D347-8E03-409A-A7C5-BD47D18207C3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00B9-74EE-4486-A4E8-CF60539995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3201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D347-8E03-409A-A7C5-BD47D18207C3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00B9-74EE-4486-A4E8-CF60539995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5601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D347-8E03-409A-A7C5-BD47D18207C3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00B9-74EE-4486-A4E8-CF60539995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0730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D347-8E03-409A-A7C5-BD47D18207C3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00B9-74EE-4486-A4E8-CF60539995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7271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D347-8E03-409A-A7C5-BD47D18207C3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00B9-74EE-4486-A4E8-CF60539995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1566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D347-8E03-409A-A7C5-BD47D18207C3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00B9-74EE-4486-A4E8-CF60539995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56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 cstate="print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7B5D347-8E03-409A-A7C5-BD47D18207C3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E7800B9-74EE-4486-A4E8-CF60539995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608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141372/0006-006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0671" y="1067864"/>
            <a:ext cx="7568418" cy="3857107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 №1 «Сказка»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«Эх, Масленица!» </a:t>
            </a:r>
            <a:r>
              <a:rPr lang="ru-RU" sz="4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5018" y="4638501"/>
            <a:ext cx="6354760" cy="174567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Воспитатель: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Имашева.Л.Н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xmlns="" val="2614843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41372/0006-006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245" y="478301"/>
            <a:ext cx="10023764" cy="1180407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2.Основной ЭТАП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197032"/>
            <a:ext cx="7374775" cy="5660967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spcBef>
                <a:spcPts val="0"/>
              </a:spcBef>
            </a:pP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на темы: «От куда пришла масленица», «Проводы зимы, встреча весны-Масленица (масленка)».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</a:pP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</a:t>
            </a:r>
            <a:r>
              <a:rPr lang="ru-RU" sz="28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закличек</a:t>
            </a: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песен о Масленице, частушек, </a:t>
            </a:r>
            <a:r>
              <a:rPr lang="ru-RU" sz="28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загадок.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</a:pP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русских народных игр: «Петух», «</a:t>
            </a:r>
            <a:r>
              <a:rPr lang="ru-RU" sz="28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Кукареша</a:t>
            </a: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«Горячее место», «Ручеек».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</a:pP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Эстафеты-конкурсы: «Бег в одном валенке», «Перетягивание каната».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14209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41372/0006-006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9726" y="925909"/>
            <a:ext cx="7208519" cy="6234545"/>
          </a:xfrm>
        </p:spPr>
        <p:txBody>
          <a:bodyPr>
            <a:normAutofit/>
          </a:bodyPr>
          <a:lstStyle/>
          <a:p>
            <a:pPr marL="72000">
              <a:lnSpc>
                <a:spcPct val="110000"/>
              </a:lnSpc>
              <a:spcBef>
                <a:spcPts val="0"/>
              </a:spcBef>
            </a:pP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иллюстраций</a:t>
            </a:r>
          </a:p>
          <a:p>
            <a:pPr marL="72000">
              <a:lnSpc>
                <a:spcPct val="110000"/>
              </a:lnSpc>
              <a:spcBef>
                <a:spcPts val="0"/>
              </a:spcBef>
            </a:pP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«Масленица»</a:t>
            </a:r>
          </a:p>
          <a:p>
            <a:pPr marL="72000">
              <a:lnSpc>
                <a:spcPct val="110000"/>
              </a:lnSpc>
              <a:spcBef>
                <a:spcPts val="0"/>
              </a:spcBef>
            </a:pP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28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физминутки</a:t>
            </a: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«Мы матрешки»</a:t>
            </a:r>
          </a:p>
          <a:p>
            <a:pPr marL="72000">
              <a:lnSpc>
                <a:spcPct val="110000"/>
              </a:lnSpc>
              <a:spcBef>
                <a:spcPts val="0"/>
              </a:spcBef>
            </a:pP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альбома «Семейные традиции»</a:t>
            </a:r>
          </a:p>
          <a:p>
            <a:pPr marL="72000">
              <a:lnSpc>
                <a:spcPct val="110000"/>
              </a:lnSpc>
              <a:spcBef>
                <a:spcPts val="0"/>
              </a:spcBef>
            </a:pP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«Ой, блины, блины, блины»</a:t>
            </a:r>
            <a:endParaRPr lang="ru-RU" sz="28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00">
              <a:lnSpc>
                <a:spcPct val="110000"/>
              </a:lnSpc>
              <a:spcBef>
                <a:spcPts val="0"/>
              </a:spcBef>
            </a:pP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чучела Масленицы с приглашением сотрудника МАУ «Экоцентр»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40225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41372/0006-006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6801" y="576140"/>
            <a:ext cx="6494159" cy="146050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3.Заключительный ЭТАП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6846" y="1825625"/>
            <a:ext cx="6892636" cy="5561215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spcBef>
                <a:spcPts val="0"/>
              </a:spcBef>
            </a:pP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работ «Наша Масленица», «Угощения на Масленицу для кукол»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</a:pPr>
            <a:endParaRPr lang="ru-RU" sz="28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</a:pP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праздника «Масленица»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8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</a:pPr>
            <a:r>
              <a:rPr lang="ru-RU" sz="2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 реализации проекта  «Эх, Масленица!»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44551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МАСЛЕНИЦА\26g6o7mwnAA.jpg"/>
          <p:cNvPicPr>
            <a:picLocks noChangeAspect="1" noChangeArrowheads="1"/>
          </p:cNvPicPr>
          <p:nvPr/>
        </p:nvPicPr>
        <p:blipFill rotWithShape="1">
          <a:blip r:embed="rId2" cstate="print"/>
          <a:srcRect b="12207"/>
          <a:stretch/>
        </p:blipFill>
        <p:spPr bwMode="auto">
          <a:xfrm>
            <a:off x="143761" y="1137354"/>
            <a:ext cx="5952239" cy="45832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E:\МАСЛЕНИЦА\DTvg93ShJO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137354"/>
            <a:ext cx="5529663" cy="4583292"/>
          </a:xfrm>
          <a:prstGeom prst="rect">
            <a:avLst/>
          </a:prstGeom>
          <a:noFill/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14073D3-488F-4688-9099-C8E166F711AB}"/>
              </a:ext>
            </a:extLst>
          </p:cNvPr>
          <p:cNvSpPr/>
          <p:nvPr/>
        </p:nvSpPr>
        <p:spPr>
          <a:xfrm>
            <a:off x="2791349" y="5907949"/>
            <a:ext cx="60694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cap="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СТЕНДОВАЯ ИНФОРМАЦИЯ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85519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МАСЛЕНИЦА\9Zznuy1Qe6k.jpg">
            <a:extLst>
              <a:ext uri="{FF2B5EF4-FFF2-40B4-BE49-F238E27FC236}">
                <a16:creationId xmlns:a16="http://schemas.microsoft.com/office/drawing/2014/main" xmlns="" id="{A5195C5E-8728-4B6F-B6BC-91EC73924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9237" y="116132"/>
            <a:ext cx="12093526" cy="5398403"/>
          </a:xfrm>
          <a:prstGeom prst="rect">
            <a:avLst/>
          </a:prstGeom>
          <a:noFill/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EF1EDF73-4AB2-494C-AFF4-1F0B5A7B3269}"/>
              </a:ext>
            </a:extLst>
          </p:cNvPr>
          <p:cNvSpPr/>
          <p:nvPr/>
        </p:nvSpPr>
        <p:spPr>
          <a:xfrm>
            <a:off x="2737702" y="5763198"/>
            <a:ext cx="60694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cap="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СТЕНДОВАЯ ИНФОРМАЦИЯ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8708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МАСЛЕНИЦА\bKDBDQ93bJQ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r="8096" b="8437"/>
          <a:stretch/>
        </p:blipFill>
        <p:spPr bwMode="auto">
          <a:xfrm>
            <a:off x="6936397" y="155941"/>
            <a:ext cx="4669449" cy="3413072"/>
          </a:xfrm>
          <a:prstGeom prst="rect">
            <a:avLst/>
          </a:prstGeom>
          <a:noFill/>
        </p:spPr>
      </p:pic>
      <p:pic>
        <p:nvPicPr>
          <p:cNvPr id="2051" name="Picture 3" descr="E:\МАСЛЕНИЦА\MctWQfvjX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6397" y="3597601"/>
            <a:ext cx="4669449" cy="3104458"/>
          </a:xfrm>
          <a:prstGeom prst="rect">
            <a:avLst/>
          </a:prstGeom>
          <a:noFill/>
        </p:spPr>
      </p:pic>
      <p:pic>
        <p:nvPicPr>
          <p:cNvPr id="2053" name="Picture 5" descr="E:\МАСЛЕНИЦА\PRKk6GDFxB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6143" y="1702191"/>
            <a:ext cx="6139110" cy="3717271"/>
          </a:xfrm>
          <a:prstGeom prst="rect">
            <a:avLst/>
          </a:prstGeom>
          <a:noFill/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A41664E-F2DC-4A2B-95C2-48CB6C78ABA7}"/>
              </a:ext>
            </a:extLst>
          </p:cNvPr>
          <p:cNvSpPr/>
          <p:nvPr/>
        </p:nvSpPr>
        <p:spPr>
          <a:xfrm>
            <a:off x="1302957" y="5640662"/>
            <a:ext cx="47930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b="1" cap="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ПРАКТИКУМ в рамках </a:t>
            </a:r>
          </a:p>
          <a:p>
            <a:pPr lvl="0" algn="ctr"/>
            <a:r>
              <a:rPr lang="ru-RU" sz="2400" b="1" cap="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родительского собрания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1047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МАСЛЕНИЦА\IxZgVFfapY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280" y="277811"/>
            <a:ext cx="3342331" cy="2896478"/>
          </a:xfrm>
          <a:prstGeom prst="rect">
            <a:avLst/>
          </a:prstGeom>
          <a:noFill/>
        </p:spPr>
      </p:pic>
      <p:pic>
        <p:nvPicPr>
          <p:cNvPr id="3076" name="Picture 4" descr="E:\МАСЛЕНИЦА\F0jxh3DWVT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4586" y="3298035"/>
            <a:ext cx="3215721" cy="3282154"/>
          </a:xfrm>
          <a:prstGeom prst="rect">
            <a:avLst/>
          </a:prstGeom>
          <a:noFill/>
        </p:spPr>
      </p:pic>
      <p:pic>
        <p:nvPicPr>
          <p:cNvPr id="3077" name="Picture 5" descr="E:\МАСЛЕНИЦА\v8L8icY_YR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3050" y="395265"/>
            <a:ext cx="5894364" cy="5335950"/>
          </a:xfrm>
          <a:prstGeom prst="rect">
            <a:avLst/>
          </a:prstGeom>
          <a:noFill/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A54CF291-D3C9-4C12-AB8C-6C183AC6E4BD}"/>
              </a:ext>
            </a:extLst>
          </p:cNvPr>
          <p:cNvSpPr/>
          <p:nvPr/>
        </p:nvSpPr>
        <p:spPr>
          <a:xfrm>
            <a:off x="6924902" y="5877960"/>
            <a:ext cx="35533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cap="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1577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МАСЛЕНИЦА\T1WIDqyC1g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15" y="887261"/>
            <a:ext cx="6081785" cy="4934507"/>
          </a:xfrm>
          <a:prstGeom prst="rect">
            <a:avLst/>
          </a:prstGeom>
          <a:noFill/>
        </p:spPr>
      </p:pic>
      <p:pic>
        <p:nvPicPr>
          <p:cNvPr id="5123" name="Picture 3" descr="E:\МАСЛЕНИЦА\QfgosWLw5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71137" y="887261"/>
            <a:ext cx="5599579" cy="4934507"/>
          </a:xfrm>
          <a:prstGeom prst="rect">
            <a:avLst/>
          </a:prstGeom>
          <a:noFill/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305A83E6-A10F-420A-B0CC-B20B9B854414}"/>
              </a:ext>
            </a:extLst>
          </p:cNvPr>
          <p:cNvSpPr/>
          <p:nvPr/>
        </p:nvSpPr>
        <p:spPr>
          <a:xfrm>
            <a:off x="1719763" y="5970739"/>
            <a:ext cx="100665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cap="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«</a:t>
            </a:r>
            <a:r>
              <a:rPr lang="ru-RU" sz="3200" b="1" cap="all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СОЛОмЕННая</a:t>
            </a:r>
            <a:r>
              <a:rPr lang="ru-RU" sz="3200" b="1" cap="al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масленица»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06419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МАСЛЕНИЦА\daz8ZXk-gk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9507" y="1083214"/>
            <a:ext cx="5265718" cy="4431322"/>
          </a:xfrm>
          <a:prstGeom prst="rect">
            <a:avLst/>
          </a:prstGeom>
          <a:noFill/>
        </p:spPr>
      </p:pic>
      <p:pic>
        <p:nvPicPr>
          <p:cNvPr id="6148" name="Picture 4" descr="E:\МАСЛЕНИЦА\_dDkm3TZ3E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775" y="216586"/>
            <a:ext cx="4965895" cy="5959071"/>
          </a:xfrm>
          <a:prstGeom prst="rect">
            <a:avLst/>
          </a:prstGeom>
          <a:noFill/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5F4E69FA-526C-446E-9D06-40048D3FB8AD}"/>
              </a:ext>
            </a:extLst>
          </p:cNvPr>
          <p:cNvSpPr/>
          <p:nvPr/>
        </p:nvSpPr>
        <p:spPr>
          <a:xfrm>
            <a:off x="5804459" y="5774786"/>
            <a:ext cx="53176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cap="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06419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МАСЛЕНИЦА\cRZ2ueWmfAs.jpg">
            <a:extLst>
              <a:ext uri="{FF2B5EF4-FFF2-40B4-BE49-F238E27FC236}">
                <a16:creationId xmlns:a16="http://schemas.microsoft.com/office/drawing/2014/main" xmlns="" id="{C30D73A4-0193-46F0-8D24-85B96AF237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6936" y="412781"/>
            <a:ext cx="5369064" cy="6140514"/>
          </a:xfrm>
          <a:prstGeom prst="rect">
            <a:avLst/>
          </a:prstGeom>
          <a:noFill/>
        </p:spPr>
      </p:pic>
      <p:pic>
        <p:nvPicPr>
          <p:cNvPr id="3" name="Picture 5" descr="E:\МАСЛЕНИЦА\TCKx-21Y0i8.jpg">
            <a:extLst>
              <a:ext uri="{FF2B5EF4-FFF2-40B4-BE49-F238E27FC236}">
                <a16:creationId xmlns:a16="http://schemas.microsoft.com/office/drawing/2014/main" xmlns="" id="{2AA60D86-3DD5-4AE6-91A9-2E9647D1DD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4518" y="1110567"/>
            <a:ext cx="5198057" cy="4636865"/>
          </a:xfrm>
          <a:prstGeom prst="rect">
            <a:avLst/>
          </a:prstGeom>
          <a:noFill/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2FC8AB25-096C-4E17-AB7E-EDE503AE3BF4}"/>
              </a:ext>
            </a:extLst>
          </p:cNvPr>
          <p:cNvSpPr/>
          <p:nvPr/>
        </p:nvSpPr>
        <p:spPr>
          <a:xfrm>
            <a:off x="6819818" y="5968520"/>
            <a:ext cx="57707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cap="all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Заловкины</a:t>
            </a:r>
            <a:r>
              <a:rPr lang="ru-RU" sz="3200" b="1" cap="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cap="al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посиделки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875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141372/0006-006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1273" y="748145"/>
            <a:ext cx="7082443" cy="4509655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информационно-творческий, групповой.</a:t>
            </a:r>
          </a:p>
          <a:p>
            <a:pPr algn="l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</a:t>
            </a:r>
          </a:p>
          <a:p>
            <a:pPr algn="l"/>
            <a:r>
              <a:rPr lang="ru-RU" sz="3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 дней).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sz="3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5-6 лет, родители, воспитатели.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323402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МАСЛЕНИЦА\Rnf7SIYZnH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1951" y="160338"/>
            <a:ext cx="3145024" cy="3180117"/>
          </a:xfrm>
          <a:prstGeom prst="rect">
            <a:avLst/>
          </a:prstGeom>
          <a:noFill/>
        </p:spPr>
      </p:pic>
      <p:pic>
        <p:nvPicPr>
          <p:cNvPr id="7171" name="Picture 3" descr="E:\МАСЛЕНИЦА\pOpions7a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9791" y="706327"/>
            <a:ext cx="5500467" cy="5268255"/>
          </a:xfrm>
          <a:prstGeom prst="rect">
            <a:avLst/>
          </a:prstGeom>
          <a:noFill/>
        </p:spPr>
      </p:pic>
      <p:sp>
        <p:nvSpPr>
          <p:cNvPr id="7173" name="AutoShape 5" descr="IMG-cd6de244dbd4e8de44bb367aee9e6fd2-V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4" name="Picture 6" descr="C:\Users\Лида\Desktop\IMG-cd6de244dbd4e8de44bb367aee9e6fd2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1009" y="3517546"/>
            <a:ext cx="3276021" cy="3191612"/>
          </a:xfrm>
          <a:prstGeom prst="rect">
            <a:avLst/>
          </a:prstGeom>
          <a:noFill/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0325222F-3795-4B3C-A40A-B5F84891D686}"/>
              </a:ext>
            </a:extLst>
          </p:cNvPr>
          <p:cNvSpPr/>
          <p:nvPr/>
        </p:nvSpPr>
        <p:spPr>
          <a:xfrm>
            <a:off x="6414868" y="6020877"/>
            <a:ext cx="39335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cap="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Тёщины блины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06419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МАСЛЕНИЦА\IMG_20230227_1027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877" y="1139484"/>
            <a:ext cx="5348499" cy="4870501"/>
          </a:xfrm>
          <a:prstGeom prst="rect">
            <a:avLst/>
          </a:prstGeom>
          <a:noFill/>
        </p:spPr>
      </p:pic>
      <p:pic>
        <p:nvPicPr>
          <p:cNvPr id="9220" name="Picture 4" descr="E:\МАСЛЕНИЦА\IMG_20230227_1029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5875" y="1093042"/>
            <a:ext cx="6127420" cy="4870501"/>
          </a:xfrm>
          <a:prstGeom prst="rect">
            <a:avLst/>
          </a:prstGeom>
          <a:noFill/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7CA7B6B2-41F5-457A-AF65-79342CC0C9F7}"/>
              </a:ext>
            </a:extLst>
          </p:cNvPr>
          <p:cNvSpPr/>
          <p:nvPr/>
        </p:nvSpPr>
        <p:spPr>
          <a:xfrm>
            <a:off x="3061259" y="6118964"/>
            <a:ext cx="57168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cap="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«масленица»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71640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E:\МАСЛЕНИЦА\IMG_20230227_1039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377" y="1223889"/>
            <a:ext cx="5801890" cy="4117836"/>
          </a:xfrm>
          <a:prstGeom prst="rect">
            <a:avLst/>
          </a:prstGeom>
          <a:noFill/>
        </p:spPr>
      </p:pic>
      <p:pic>
        <p:nvPicPr>
          <p:cNvPr id="11268" name="Picture 4" descr="E:\МАСЛЕНИЦА\IMG_20230227_1034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69735" y="1223889"/>
            <a:ext cx="5426709" cy="4117836"/>
          </a:xfrm>
          <a:prstGeom prst="rect">
            <a:avLst/>
          </a:prstGeom>
          <a:noFill/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7255E856-7397-42C6-81A9-0EE0B0E64615}"/>
              </a:ext>
            </a:extLst>
          </p:cNvPr>
          <p:cNvSpPr/>
          <p:nvPr/>
        </p:nvSpPr>
        <p:spPr>
          <a:xfrm>
            <a:off x="2259151" y="5655213"/>
            <a:ext cx="83794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cap="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«масленица». Чаепитие.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58873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42399" y="5644612"/>
            <a:ext cx="6300592" cy="85177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marL="0" indent="0">
              <a:buNone/>
            </a:pP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E:\МАСЛЕНИЦА\IMG_20230222_1055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6308" y="361618"/>
            <a:ext cx="7575559" cy="51529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65887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41372/0006-006-.jpg">
            <a:extLst>
              <a:ext uri="{FF2B5EF4-FFF2-40B4-BE49-F238E27FC236}">
                <a16:creationId xmlns:a16="http://schemas.microsoft.com/office/drawing/2014/main" xmlns="" id="{C4F4667B-282F-44A0-BE9F-044C0C7EF1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205ACF1E-4B09-49A3-8BCA-F3B252744810}"/>
              </a:ext>
            </a:extLst>
          </p:cNvPr>
          <p:cNvSpPr/>
          <p:nvPr/>
        </p:nvSpPr>
        <p:spPr>
          <a:xfrm>
            <a:off x="1297297" y="537588"/>
            <a:ext cx="38013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cap="all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ПРОБЛЕМА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B818D391-EE4C-4D65-AC67-67B2C6F4DDCE}"/>
              </a:ext>
            </a:extLst>
          </p:cNvPr>
          <p:cNvSpPr/>
          <p:nvPr/>
        </p:nvSpPr>
        <p:spPr>
          <a:xfrm>
            <a:off x="801858" y="1906173"/>
            <a:ext cx="659143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у детей интереса к изучению культурных традиций своего народа, утрата нравственных ценностей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00535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141372/0006-006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1520" y="382385"/>
            <a:ext cx="8046720" cy="94765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1520" y="1712421"/>
            <a:ext cx="6500553" cy="3545379"/>
          </a:xfrm>
        </p:spPr>
        <p:txBody>
          <a:bodyPr>
            <a:normAutofit fontScale="92500"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35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проекта актуальна, так как позволяет решить задачи по воспитанию чувства патриотизма, высоконравственной, толерантной личности с позитивной национальной идентичностью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06998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141372/0006-006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1520" y="448888"/>
            <a:ext cx="6450676" cy="914400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5949" y="1706188"/>
            <a:ext cx="5541818" cy="3445624"/>
          </a:xfrm>
        </p:spPr>
        <p:txBody>
          <a:bodyPr/>
          <a:lstStyle/>
          <a:p>
            <a:r>
              <a:rPr lang="ru-RU" sz="3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детей старшего дошкольного возраста к истокам русской культуры через проведение праздника «Масленица»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0433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141372/0006-006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7895" y="964916"/>
            <a:ext cx="3568505" cy="922712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302" y="1552881"/>
            <a:ext cx="6907237" cy="488788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3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1.Познакомить детей с праздником Масленица, его традициями.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3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2.Воспитывать чувство патриотизма, основанного на русских традициях.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3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3.Развивать творческие способности через русский народный фольклор; доброжелательное отношение друг к другу.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9371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141372/0006-006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6626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47651" y="232756"/>
            <a:ext cx="6799811" cy="1064029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1644" y="1030777"/>
            <a:ext cx="6916189" cy="5469775"/>
          </a:xfrm>
        </p:spPr>
        <p:txBody>
          <a:bodyPr>
            <a:normAutofit fontScale="92500"/>
          </a:bodyPr>
          <a:lstStyle/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8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детей к традиции проведения народного праздника Масленица через непосредственное участие;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8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атмосферы радости;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8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познавательного интереса у детей старшего дошкольного возраста к истокам русской культуры;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8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привлечение родителей, как участников воспитательно-образовательного процесса к реализации проекта.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14318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141372/0006-006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1315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8270" y="349135"/>
            <a:ext cx="6771675" cy="1251065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8270" y="1801019"/>
            <a:ext cx="6284421" cy="3255962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11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Оформление и подбор наглядного и консультационного материала: стендовая информация «Масленица» и др.</a:t>
            </a:r>
          </a:p>
          <a:p>
            <a:pPr algn="l"/>
            <a:r>
              <a:rPr lang="ru-RU" sz="11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Подготовка к проведению праздника Масленица, распределение ролей среди родителей на родительском собрании</a:t>
            </a:r>
          </a:p>
          <a:p>
            <a:pPr algn="l"/>
            <a:r>
              <a:rPr lang="ru-RU" sz="11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3.Изготовление альбома «Семейные традиции»</a:t>
            </a:r>
          </a:p>
          <a:p>
            <a:pPr algn="l"/>
            <a:endParaRPr lang="ru-RU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40426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141372/0006-006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8270" y="0"/>
            <a:ext cx="7581206" cy="1662546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8270" y="1617785"/>
            <a:ext cx="8262850" cy="4849517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32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подготовительный</a:t>
            </a:r>
            <a:endParaRPr lang="ru-RU" sz="3200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3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и подбор материала.</a:t>
            </a: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3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плана мероприятий.</a:t>
            </a: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3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игр (дидактических, сюжетно-ролевых, подвижных), стихов, загадок.</a:t>
            </a: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3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информационного стенда для родителей о празднике Масленица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25956067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484</TotalTime>
  <Words>417</Words>
  <Application>Microsoft Office PowerPoint</Application>
  <PresentationFormat>Произвольный</PresentationFormat>
  <Paragraphs>61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Капля</vt:lpstr>
      <vt:lpstr>МАДОУ  №1 «Сказка»     Проект «Эх, Масленица!»  </vt:lpstr>
      <vt:lpstr>Слайд 2</vt:lpstr>
      <vt:lpstr>Слайд 3</vt:lpstr>
      <vt:lpstr>Актуальность проекта: </vt:lpstr>
      <vt:lpstr>Цель:</vt:lpstr>
      <vt:lpstr>Задачи: </vt:lpstr>
      <vt:lpstr>Предполагаемый результат: </vt:lpstr>
      <vt:lpstr>Работа с родителями: </vt:lpstr>
      <vt:lpstr>Этапы реализации проекта </vt:lpstr>
      <vt:lpstr>2.Основной ЭТАП </vt:lpstr>
      <vt:lpstr>Слайд 11</vt:lpstr>
      <vt:lpstr>3.Заключительный ЭТАП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№4, III категории Проект «Масленица» в подготовительной к школе группе</dc:title>
  <dc:creator>aleksey-krs@yandex.ru</dc:creator>
  <cp:lastModifiedBy>Лида</cp:lastModifiedBy>
  <cp:revision>64</cp:revision>
  <dcterms:created xsi:type="dcterms:W3CDTF">2019-02-20T07:17:58Z</dcterms:created>
  <dcterms:modified xsi:type="dcterms:W3CDTF">2023-06-29T15:26:10Z</dcterms:modified>
</cp:coreProperties>
</file>