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329" r:id="rId3"/>
    <p:sldId id="296" r:id="rId4"/>
    <p:sldId id="285" r:id="rId5"/>
    <p:sldId id="328" r:id="rId6"/>
    <p:sldId id="311" r:id="rId7"/>
    <p:sldId id="309" r:id="rId8"/>
    <p:sldId id="325" r:id="rId9"/>
    <p:sldId id="321" r:id="rId10"/>
    <p:sldId id="322" r:id="rId11"/>
    <p:sldId id="332" r:id="rId12"/>
    <p:sldId id="326" r:id="rId13"/>
    <p:sldId id="312" r:id="rId14"/>
    <p:sldId id="324" r:id="rId15"/>
    <p:sldId id="315" r:id="rId16"/>
    <p:sldId id="313" r:id="rId17"/>
    <p:sldId id="327" r:id="rId18"/>
    <p:sldId id="333" r:id="rId19"/>
    <p:sldId id="30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A5DC"/>
    <a:srgbClr val="F8DFA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6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69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FAC79-1302-46B1-89A0-02804E90498A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593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357166"/>
            <a:ext cx="557216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 марта -</a:t>
            </a:r>
            <a:b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Женский день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1c23a5543b70add54a45d4a746816587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71736" y="2143092"/>
            <a:ext cx="2786082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14290"/>
            <a:ext cx="5143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Какая моя мама?</a:t>
            </a:r>
            <a:endParaRPr lang="ru-RU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285860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Моя  мама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488" y="1285860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добрая,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1285860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милая,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2000240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красивая,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6050" y="2000240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заботливая,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2976" y="2714620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трудолюбивая,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4071942"/>
            <a:ext cx="64294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очень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люблю 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свою мамочку!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1538" y="3429000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весёлая.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214290"/>
            <a:ext cx="67151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</a:rPr>
              <a:t>Песня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«Мама будь всегда со мною рядом»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мама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EF3F1"/>
              </a:clrFrom>
              <a:clrTo>
                <a:srgbClr val="FEF3F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7422" y="2214554"/>
            <a:ext cx="4429132" cy="4429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9811" y="1428736"/>
            <a:ext cx="337493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0000"/>
                </a:solidFill>
                <a:ea typeface="Calibri" panose="020F0502020204030204" pitchFamily="34" charset="0"/>
              </a:rPr>
              <a:t>Названия </a:t>
            </a:r>
          </a:p>
          <a:p>
            <a:pPr algn="ctr"/>
            <a:r>
              <a:rPr lang="ru-RU" sz="2800" dirty="0" smtClean="0">
                <a:solidFill>
                  <a:srgbClr val="000000"/>
                </a:solidFill>
                <a:ea typeface="Calibri" panose="020F0502020204030204" pitchFamily="34" charset="0"/>
              </a:rPr>
              <a:t>предметов:</a:t>
            </a:r>
          </a:p>
          <a:p>
            <a:pPr algn="ctr"/>
            <a:r>
              <a:rPr lang="ru-RU" sz="2800" dirty="0" smtClean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</a:p>
          <a:p>
            <a:endParaRPr lang="ru-RU" sz="2800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r>
              <a:rPr lang="ru-RU" sz="2800" b="1" dirty="0" smtClean="0">
                <a:solidFill>
                  <a:schemeClr val="tx2"/>
                </a:solidFill>
                <a:ea typeface="Calibri" panose="020F0502020204030204" pitchFamily="34" charset="0"/>
              </a:rPr>
              <a:t>Ножницы</a:t>
            </a:r>
          </a:p>
          <a:p>
            <a:r>
              <a:rPr lang="ru-RU" sz="2800" b="1" dirty="0" smtClean="0">
                <a:solidFill>
                  <a:schemeClr val="tx2"/>
                </a:solidFill>
                <a:ea typeface="Calibri" panose="020F0502020204030204" pitchFamily="34" charset="0"/>
              </a:rPr>
              <a:t>Помада</a:t>
            </a:r>
          </a:p>
          <a:p>
            <a:r>
              <a:rPr lang="ru-RU" sz="2800" b="1" dirty="0" smtClean="0">
                <a:solidFill>
                  <a:schemeClr val="tx2"/>
                </a:solidFill>
                <a:ea typeface="Calibri" panose="020F0502020204030204" pitchFamily="34" charset="0"/>
              </a:rPr>
              <a:t>Расчёска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Тушь 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7686" y="1428736"/>
            <a:ext cx="4163651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0000"/>
                </a:solidFill>
                <a:ea typeface="Calibri" panose="020F0502020204030204" pitchFamily="34" charset="0"/>
              </a:rPr>
              <a:t>Названия </a:t>
            </a:r>
            <a:endParaRPr lang="ru-RU" sz="2800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algn="ctr"/>
            <a:r>
              <a:rPr lang="ru-RU" sz="2800" dirty="0" smtClean="0">
                <a:solidFill>
                  <a:srgbClr val="000000"/>
                </a:solidFill>
                <a:ea typeface="Calibri" panose="020F0502020204030204" pitchFamily="34" charset="0"/>
              </a:rPr>
              <a:t>действий</a:t>
            </a:r>
            <a:r>
              <a:rPr lang="ru-RU" sz="2800" dirty="0">
                <a:solidFill>
                  <a:srgbClr val="000000"/>
                </a:solidFill>
                <a:ea typeface="Calibri" panose="020F0502020204030204" pitchFamily="34" charset="0"/>
              </a:rPr>
              <a:t>: </a:t>
            </a:r>
            <a:endParaRPr lang="ru-RU" sz="2800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endParaRPr lang="ru-RU" sz="2800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r>
              <a:rPr lang="ru-RU" sz="2800" b="1" dirty="0" smtClean="0">
                <a:solidFill>
                  <a:schemeClr val="tx2"/>
                </a:solidFill>
                <a:ea typeface="Calibri" panose="020F0502020204030204" pitchFamily="34" charset="0"/>
              </a:rPr>
              <a:t>Стричь ногти</a:t>
            </a:r>
          </a:p>
          <a:p>
            <a:r>
              <a:rPr lang="ru-RU" sz="2800" b="1" dirty="0" smtClean="0">
                <a:solidFill>
                  <a:schemeClr val="tx2"/>
                </a:solidFill>
                <a:ea typeface="Calibri" panose="020F0502020204030204" pitchFamily="34" charset="0"/>
              </a:rPr>
              <a:t>Носить </a:t>
            </a:r>
            <a:r>
              <a:rPr lang="ru-RU" sz="2800" b="1" dirty="0">
                <a:solidFill>
                  <a:schemeClr val="tx2"/>
                </a:solidFill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solidFill>
                  <a:schemeClr val="tx2"/>
                </a:solidFill>
                <a:ea typeface="Calibri" panose="020F0502020204030204" pitchFamily="34" charset="0"/>
              </a:rPr>
              <a:t>голове </a:t>
            </a:r>
          </a:p>
          <a:p>
            <a:r>
              <a:rPr lang="ru-RU" sz="2800" b="1" dirty="0" smtClean="0">
                <a:solidFill>
                  <a:schemeClr val="tx2"/>
                </a:solidFill>
                <a:ea typeface="Calibri" panose="020F0502020204030204" pitchFamily="34" charset="0"/>
              </a:rPr>
              <a:t>Нюхать </a:t>
            </a:r>
          </a:p>
          <a:p>
            <a:r>
              <a:rPr lang="ru-RU" sz="2800" b="1" dirty="0" smtClean="0">
                <a:solidFill>
                  <a:schemeClr val="tx2"/>
                </a:solidFill>
                <a:ea typeface="Calibri" panose="020F0502020204030204" pitchFamily="34" charset="0"/>
              </a:rPr>
              <a:t>Играть</a:t>
            </a:r>
          </a:p>
          <a:p>
            <a:r>
              <a:rPr lang="ru-RU" sz="2800" b="1" dirty="0" smtClean="0">
                <a:solidFill>
                  <a:schemeClr val="tx2"/>
                </a:solidFill>
                <a:ea typeface="Calibri" panose="020F0502020204030204" pitchFamily="34" charset="0"/>
              </a:rPr>
              <a:t>Красить губы</a:t>
            </a:r>
          </a:p>
          <a:p>
            <a:r>
              <a:rPr lang="ru-RU" sz="2800" b="1" dirty="0" smtClean="0">
                <a:solidFill>
                  <a:schemeClr val="tx2"/>
                </a:solidFill>
                <a:ea typeface="Calibri" panose="020F0502020204030204" pitchFamily="34" charset="0"/>
              </a:rPr>
              <a:t>Расчёсывать волосы</a:t>
            </a:r>
            <a:r>
              <a:rPr lang="ru-RU" sz="2800" b="1" dirty="0">
                <a:solidFill>
                  <a:schemeClr val="tx2"/>
                </a:solidFill>
                <a:ea typeface="Calibri" panose="020F0502020204030204" pitchFamily="34" charset="0"/>
              </a:rPr>
              <a:t/>
            </a:r>
            <a:br>
              <a:rPr lang="ru-RU" sz="2800" b="1" dirty="0">
                <a:solidFill>
                  <a:schemeClr val="tx2"/>
                </a:solidFill>
                <a:ea typeface="Calibri" panose="020F0502020204030204" pitchFamily="34" charset="0"/>
              </a:rPr>
            </a:br>
            <a:r>
              <a:rPr lang="ru-RU" sz="2800" b="1" dirty="0" smtClean="0">
                <a:solidFill>
                  <a:schemeClr val="tx2"/>
                </a:solidFill>
                <a:ea typeface="Calibri" panose="020F0502020204030204" pitchFamily="34" charset="0"/>
              </a:rPr>
              <a:t>Красить ресницы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14480" y="357166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Конкурс «Найди пару»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2500298" y="3001960"/>
            <a:ext cx="1857388" cy="42704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143108" y="3857628"/>
            <a:ext cx="2071702" cy="857256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357422" y="4286256"/>
            <a:ext cx="1857388" cy="858844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643042" y="4714884"/>
            <a:ext cx="2571768" cy="858844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1400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285728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a typeface="Times New Roman"/>
              </a:rPr>
              <a:t>Конкурс  «Мотальщица»</a:t>
            </a:r>
            <a:r>
              <a:rPr lang="ru-RU" sz="3600" dirty="0" smtClean="0">
                <a:solidFill>
                  <a:srgbClr val="C00000"/>
                </a:solidFill>
                <a:ea typeface="Times New Roman"/>
              </a:rPr>
              <a:t/>
            </a:r>
            <a:br>
              <a:rPr lang="ru-RU" sz="3600" dirty="0" smtClean="0">
                <a:solidFill>
                  <a:srgbClr val="C00000"/>
                </a:solidFill>
                <a:ea typeface="Times New Roman"/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klubok1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500174"/>
            <a:ext cx="7929618" cy="4214842"/>
          </a:xfrm>
          <a:prstGeom prst="round2Diag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6000768"/>
            <a:ext cx="6000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Я смотала нитку в клубок.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30" y="357166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a typeface="Calibri" panose="020F0502020204030204" pitchFamily="34" charset="0"/>
              </a:rPr>
              <a:t>Конкурс «У мамы много дел»</a:t>
            </a:r>
            <a:r>
              <a:rPr lang="ru-RU" sz="3600" b="1" dirty="0">
                <a:solidFill>
                  <a:srgbClr val="C00000"/>
                </a:solidFill>
                <a:ea typeface="Calibri" panose="020F0502020204030204" pitchFamily="34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ea typeface="Calibri" panose="020F0502020204030204" pitchFamily="34" charset="0"/>
              </a:rPr>
            </a:b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AutoShape 4" descr="Книги на белом фоне - 56 фото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1460537092_mamochka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4480" y="1142984"/>
            <a:ext cx="5357850" cy="53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583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oy giving flower to girlfriend Royalty Free Vector Imag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23706">
            <a:off x="2285984" y="1857364"/>
            <a:ext cx="4714908" cy="435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85852" y="285728"/>
            <a:ext cx="6643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Конкурс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«Поздравляю с 8 Марта!»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093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105 шаблонов цветов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488" y="3500438"/>
            <a:ext cx="3500462" cy="300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85918" y="285728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Конкурс «Рисуем цветок»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7" name="Picture 4" descr="105 шаблонов цветов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9256" y="1643050"/>
            <a:ext cx="3500462" cy="314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Без названия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1571612"/>
            <a:ext cx="3143272" cy="285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1990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428604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Конкурс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«Золушка спешит на бал»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Zolushka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1785926"/>
            <a:ext cx="4313560" cy="4772718"/>
          </a:xfrm>
          <a:prstGeom prst="rect">
            <a:avLst/>
          </a:prstGeom>
        </p:spPr>
      </p:pic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0689"/>
          <a:stretch>
            <a:fillRect/>
          </a:stretch>
        </p:blipFill>
        <p:spPr>
          <a:xfrm>
            <a:off x="6786578" y="5000636"/>
            <a:ext cx="1743075" cy="1643074"/>
          </a:xfrm>
          <a:prstGeom prst="rect">
            <a:avLst/>
          </a:prstGeom>
        </p:spPr>
      </p:pic>
      <p:pic>
        <p:nvPicPr>
          <p:cNvPr id="7" name="Рисунок 6" descr="ldwc34arfyhid9m1fqbi6ln0amk70eys.pn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00034" y="5183376"/>
            <a:ext cx="1714512" cy="1495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1142984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медали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571612"/>
            <a:ext cx="7858180" cy="50006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844" y="142852"/>
            <a:ext cx="88583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/>
              <a:t>Любимые мамы и бабушки!  </a:t>
            </a:r>
          </a:p>
          <a:p>
            <a:pPr algn="ctr"/>
            <a:r>
              <a:rPr lang="ru-RU" sz="2600" b="1" i="1" dirty="0" smtClean="0"/>
              <a:t>Замечательные девочки!</a:t>
            </a:r>
          </a:p>
          <a:p>
            <a:pPr algn="ctr"/>
            <a:r>
              <a:rPr lang="ru-RU" sz="2000" b="1" i="1" dirty="0" smtClean="0"/>
              <a:t> </a:t>
            </a:r>
            <a:r>
              <a:rPr lang="ru-RU" sz="2600" b="1" i="1" dirty="0" smtClean="0"/>
              <a:t>Уважаемые педагоги! </a:t>
            </a:r>
            <a:endParaRPr lang="ru-RU" sz="2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593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63abbf314c822016855107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50" y="214291"/>
            <a:ext cx="8643968" cy="63674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 rot="10800000" flipV="1">
            <a:off x="1214414" y="3265443"/>
            <a:ext cx="735811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ea typeface="Calibri" pitchFamily="34" charset="0"/>
                <a:cs typeface="Times New Roman" pitchFamily="18" charset="0"/>
              </a:rPr>
              <a:t>А март – это песня!</a:t>
            </a:r>
            <a:endParaRPr lang="ru-RU" sz="2800" b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ea typeface="Calibri" pitchFamily="34" charset="0"/>
                <a:cs typeface="Times New Roman" pitchFamily="18" charset="0"/>
              </a:rPr>
              <a:t>А март – это сказка!</a:t>
            </a:r>
            <a:endParaRPr lang="ru-RU" sz="2800" b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ea typeface="Calibri" pitchFamily="34" charset="0"/>
                <a:cs typeface="Times New Roman" pitchFamily="18" charset="0"/>
              </a:rPr>
              <a:t>А март – это сплошь чудеса и весна!</a:t>
            </a:r>
            <a:endParaRPr lang="ru-RU" sz="2800" b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ea typeface="Calibri" pitchFamily="34" charset="0"/>
                <a:cs typeface="Times New Roman" pitchFamily="18" charset="0"/>
              </a:rPr>
              <a:t>А март – это свежесть,</a:t>
            </a:r>
            <a:endParaRPr lang="ru-RU" sz="2800" b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ea typeface="Calibri" pitchFamily="34" charset="0"/>
                <a:cs typeface="Times New Roman" pitchFamily="18" charset="0"/>
              </a:rPr>
              <a:t>А март – это праздник</a:t>
            </a:r>
            <a:endParaRPr lang="ru-RU" sz="2800" b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ea typeface="Calibri" pitchFamily="34" charset="0"/>
                <a:cs typeface="Times New Roman" pitchFamily="18" charset="0"/>
              </a:rPr>
              <a:t>Добрых милых женщин,</a:t>
            </a:r>
            <a:endParaRPr lang="ru-RU" sz="2800" b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ea typeface="Calibri" pitchFamily="34" charset="0"/>
                <a:cs typeface="Times New Roman" pitchFamily="18" charset="0"/>
              </a:rPr>
              <a:t>Девочек, всех мам!</a:t>
            </a:r>
            <a:endParaRPr lang="ru-RU" sz="2800" b="1" dirty="0" smtClean="0"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5" name="Рисунок 4" descr="cf6680aab5f542ce5cf0f671d4ca284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214290"/>
            <a:ext cx="3643338" cy="2732504"/>
          </a:xfrm>
          <a:prstGeom prst="rect">
            <a:avLst/>
          </a:prstGeom>
          <a:ln w="190500" cap="sq">
            <a:solidFill>
              <a:srgbClr val="E9A5D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</a:t>
            </a:r>
            <a:r>
              <a:rPr lang="ru-RU" sz="3100" b="1" dirty="0" smtClean="0">
                <a:solidFill>
                  <a:schemeClr val="tx2"/>
                </a:solidFill>
              </a:rPr>
              <a:t>Песня «Весенняя» </a:t>
            </a:r>
            <a:br>
              <a:rPr lang="ru-RU" sz="3100" b="1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/>
            </a:r>
            <a:br>
              <a:rPr lang="ru-RU" sz="2000" dirty="0" smtClean="0">
                <a:solidFill>
                  <a:schemeClr val="tx2"/>
                </a:solidFill>
              </a:rPr>
            </a:b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071546"/>
            <a:ext cx="7643866" cy="505461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  <a:cs typeface="Times New Roman" pitchFamily="18" charset="0"/>
              </a:rPr>
              <a:t>1.Солнышко весеннее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  <a:cs typeface="Times New Roman" pitchFamily="18" charset="0"/>
              </a:rPr>
              <a:t>   Светит в небе ярко.                   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  <a:cs typeface="Times New Roman" pitchFamily="18" charset="0"/>
              </a:rPr>
              <a:t>   С хорошим настроением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  <a:cs typeface="Times New Roman" pitchFamily="18" charset="0"/>
              </a:rPr>
              <a:t>   Мы гуляем в парке.                                </a:t>
            </a:r>
            <a:r>
              <a:rPr lang="ru-RU" sz="2400" b="1" i="1" dirty="0" smtClean="0">
                <a:solidFill>
                  <a:schemeClr val="tx2"/>
                </a:solidFill>
                <a:cs typeface="Times New Roman" pitchFamily="18" charset="0"/>
              </a:rPr>
              <a:t>Припев.</a:t>
            </a:r>
          </a:p>
          <a:p>
            <a:pPr algn="r">
              <a:buNone/>
            </a:pPr>
            <a:r>
              <a:rPr lang="ru-RU" sz="2400" b="1" dirty="0" smtClean="0">
                <a:solidFill>
                  <a:schemeClr val="tx2"/>
                </a:solidFill>
                <a:cs typeface="Times New Roman" pitchFamily="18" charset="0"/>
              </a:rPr>
              <a:t>Птичка, птичка, запевай.</a:t>
            </a:r>
          </a:p>
          <a:p>
            <a:pPr algn="r">
              <a:buNone/>
            </a:pPr>
            <a:r>
              <a:rPr lang="ru-RU" sz="2400" b="1" dirty="0" smtClean="0">
                <a:solidFill>
                  <a:schemeClr val="tx2"/>
                </a:solidFill>
                <a:cs typeface="Times New Roman" pitchFamily="18" charset="0"/>
              </a:rPr>
              <a:t>Это наш любимый край.</a:t>
            </a:r>
          </a:p>
          <a:p>
            <a:pPr algn="r">
              <a:buNone/>
            </a:pPr>
            <a:r>
              <a:rPr lang="ru-RU" sz="2400" b="1" dirty="0" smtClean="0">
                <a:solidFill>
                  <a:schemeClr val="tx2"/>
                </a:solidFill>
                <a:cs typeface="Times New Roman" pitchFamily="18" charset="0"/>
              </a:rPr>
              <a:t>Здесь мы весело живем,</a:t>
            </a:r>
          </a:p>
          <a:p>
            <a:pPr algn="r">
              <a:buNone/>
            </a:pPr>
            <a:r>
              <a:rPr lang="ru-RU" sz="2400" b="1" dirty="0" smtClean="0">
                <a:solidFill>
                  <a:schemeClr val="tx2"/>
                </a:solidFill>
                <a:cs typeface="Times New Roman" pitchFamily="18" charset="0"/>
              </a:rPr>
              <a:t>Дружно пляшем и поем!</a:t>
            </a:r>
          </a:p>
          <a:p>
            <a:pPr>
              <a:buNone/>
            </a:pPr>
            <a:endParaRPr lang="ru-RU" sz="2400" b="1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  <a:cs typeface="Times New Roman" pitchFamily="18" charset="0"/>
              </a:rPr>
              <a:t>2.Мир и детство нам нужны.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  <a:cs typeface="Times New Roman" pitchFamily="18" charset="0"/>
              </a:rPr>
              <a:t>Это важно для страны.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  <a:cs typeface="Times New Roman" pitchFamily="18" charset="0"/>
              </a:rPr>
              <a:t>Мы желаем счастья вам –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  <a:cs typeface="Times New Roman" pitchFamily="18" charset="0"/>
              </a:rPr>
              <a:t>Папам, мамам и гостям!</a:t>
            </a:r>
            <a:endParaRPr lang="ru-RU" sz="2400" b="1" dirty="0">
              <a:solidFill>
                <a:schemeClr val="tx2"/>
              </a:solidFill>
              <a:cs typeface="Times New Roman" pitchFamily="18" charset="0"/>
            </a:endParaRPr>
          </a:p>
        </p:txBody>
      </p:sp>
      <p:pic>
        <p:nvPicPr>
          <p:cNvPr id="4" name="Рисунок 3" descr="1671800692_kartinkin-net-p-syuzhetnie-kartinki-vremena-goda-oboi-2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29322" y="4751219"/>
            <a:ext cx="3071802" cy="19220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593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143636" y="5500702"/>
            <a:ext cx="2643206" cy="1000132"/>
          </a:xfrm>
          <a:prstGeom prst="ellipse">
            <a:avLst/>
          </a:prstGeom>
          <a:solidFill>
            <a:srgbClr val="F8DFAE"/>
          </a:solidFill>
          <a:ln>
            <a:solidFill>
              <a:srgbClr val="E9A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500826" y="5572140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E9A5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класс</a:t>
            </a:r>
            <a:endParaRPr lang="ru-RU" sz="3600" b="1" dirty="0">
              <a:solidFill>
                <a:srgbClr val="E9A5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214290"/>
            <a:ext cx="65008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Конкурс  « Кулинарный»</a:t>
            </a:r>
            <a:b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00174"/>
            <a:ext cx="62865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ea typeface="Times New Roman"/>
              </a:rPr>
              <a:t>Мясо,  картофель,  лук,  морковь,  свёкла, томаты,  капуста,  соль,  вода.</a:t>
            </a:r>
            <a:endParaRPr lang="ru-RU" sz="2000" b="1" dirty="0"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857232"/>
            <a:ext cx="70009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cs typeface="Times New Roman" pitchFamily="18" charset="0"/>
              </a:rPr>
              <a:t>Какое блюдо можно приготовить?</a:t>
            </a:r>
            <a:endParaRPr lang="ru-RU" sz="2800" b="1" dirty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357430"/>
            <a:ext cx="62865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000000"/>
                </a:solidFill>
                <a:ea typeface="Times New Roman"/>
              </a:rPr>
              <a:t>Картофель,  морковь, яйца,  колбаса,  зелёный  горошек,  огурцы,  сметана  или  майонез.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429000"/>
            <a:ext cx="60722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000000"/>
                </a:solidFill>
                <a:ea typeface="Times New Roman"/>
              </a:rPr>
              <a:t>Свёкла, картофель,  морковь, квашенная  капуста, зелёный  горошек,  лук.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429132"/>
            <a:ext cx="64294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prstClr val="black"/>
                </a:solidFill>
              </a:rPr>
              <a:t>Творог, яйцо, сахар, мука, соль, растительное масло.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5286388"/>
            <a:ext cx="62865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000000"/>
                </a:solidFill>
                <a:ea typeface="Times New Roman"/>
              </a:rPr>
              <a:t>Яблоки, груши, мандарины, сахар, вода.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00892" y="1643050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Борщ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15140" y="2428868"/>
            <a:ext cx="23374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Салат «Оливье»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00892" y="3500438"/>
            <a:ext cx="14718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Винегрет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00892" y="4357694"/>
            <a:ext cx="17551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Сырники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72330" y="5286388"/>
            <a:ext cx="12202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Компот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5929330"/>
            <a:ext cx="62865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prstClr val="black"/>
                </a:solidFill>
              </a:rPr>
              <a:t>Хлеб, колбаса (сыр), сливочное масло)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00892" y="5929330"/>
            <a:ext cx="18600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Бутерброд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57158" y="2285992"/>
            <a:ext cx="5857916" cy="1588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85720" y="3357562"/>
            <a:ext cx="5857916" cy="1588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85720" y="4286256"/>
            <a:ext cx="5857916" cy="1588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85720" y="5214950"/>
            <a:ext cx="5857916" cy="1588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85720" y="5857892"/>
            <a:ext cx="5857916" cy="1588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53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Конкурс  «Самая  хозяйственная»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571604" y="785794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Что там? </a:t>
            </a:r>
            <a:r>
              <a:rPr lang="ru-RU" sz="2800" dirty="0" smtClean="0"/>
              <a:t>Назови(те).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357298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сахар             соль                мука              рис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4071942"/>
            <a:ext cx="7500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фасоль                  греча                     горох</a:t>
            </a:r>
            <a:endParaRPr lang="ru-RU" sz="2800" dirty="0"/>
          </a:p>
        </p:txBody>
      </p:sp>
      <p:pic>
        <p:nvPicPr>
          <p:cNvPr id="6" name="Рисунок 5" descr="istockphoto-838366876-612x612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14282" y="1785926"/>
            <a:ext cx="1857388" cy="2357454"/>
          </a:xfrm>
          <a:prstGeom prst="rect">
            <a:avLst/>
          </a:prstGeom>
        </p:spPr>
      </p:pic>
      <p:pic>
        <p:nvPicPr>
          <p:cNvPr id="13" name="Рисунок 12" descr="istockphoto-838366876-612x612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428860" y="1785926"/>
            <a:ext cx="1857388" cy="2357454"/>
          </a:xfrm>
          <a:prstGeom prst="rect">
            <a:avLst/>
          </a:prstGeom>
        </p:spPr>
      </p:pic>
      <p:pic>
        <p:nvPicPr>
          <p:cNvPr id="14" name="Рисунок 13" descr="istockphoto-838366876-612x612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786314" y="1785926"/>
            <a:ext cx="1857388" cy="2357454"/>
          </a:xfrm>
          <a:prstGeom prst="rect">
            <a:avLst/>
          </a:prstGeom>
        </p:spPr>
      </p:pic>
      <p:pic>
        <p:nvPicPr>
          <p:cNvPr id="15" name="Рисунок 14" descr="istockphoto-838366876-612x612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929454" y="1785926"/>
            <a:ext cx="1857388" cy="2357454"/>
          </a:xfrm>
          <a:prstGeom prst="rect">
            <a:avLst/>
          </a:prstGeom>
        </p:spPr>
      </p:pic>
      <p:pic>
        <p:nvPicPr>
          <p:cNvPr id="16" name="Рисунок 15" descr="istockphoto-838366876-612x612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57158" y="4500546"/>
            <a:ext cx="1857388" cy="2357454"/>
          </a:xfrm>
          <a:prstGeom prst="rect">
            <a:avLst/>
          </a:prstGeom>
        </p:spPr>
      </p:pic>
      <p:pic>
        <p:nvPicPr>
          <p:cNvPr id="17" name="Рисунок 16" descr="istockphoto-838366876-612x612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86116" y="4500546"/>
            <a:ext cx="1857388" cy="2357454"/>
          </a:xfrm>
          <a:prstGeom prst="rect">
            <a:avLst/>
          </a:prstGeom>
        </p:spPr>
      </p:pic>
      <p:pic>
        <p:nvPicPr>
          <p:cNvPr id="18" name="Рисунок 17" descr="istockphoto-838366876-612x612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286512" y="4500546"/>
            <a:ext cx="1857388" cy="2357454"/>
          </a:xfrm>
          <a:prstGeom prst="rect">
            <a:avLst/>
          </a:prstGeom>
        </p:spPr>
      </p:pic>
      <p:sp>
        <p:nvSpPr>
          <p:cNvPr id="13314" name="AutoShape 2" descr="https://assetcdn.buhlergroup.com/image/874601345621/c7da6213076043608149b19b3c596887/-FJPG-C3839x2160%2C7%2C0-S3200x18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" name="Рисунок 19" descr="сахарr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00034" y="2285992"/>
            <a:ext cx="1285884" cy="1428760"/>
          </a:xfrm>
          <a:prstGeom prst="rect">
            <a:avLst/>
          </a:prstGeom>
        </p:spPr>
      </p:pic>
      <p:pic>
        <p:nvPicPr>
          <p:cNvPr id="21" name="Рисунок 20" descr="соль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786050" y="2786058"/>
            <a:ext cx="1143008" cy="1000132"/>
          </a:xfrm>
          <a:prstGeom prst="rect">
            <a:avLst/>
          </a:prstGeom>
        </p:spPr>
      </p:pic>
      <p:pic>
        <p:nvPicPr>
          <p:cNvPr id="22" name="Рисунок 21" descr="-FJPG-C3839x2160,7,0-S3200x1800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571868" y="5715016"/>
            <a:ext cx="1285884" cy="785818"/>
          </a:xfrm>
          <a:prstGeom prst="rect">
            <a:avLst/>
          </a:prstGeom>
        </p:spPr>
      </p:pic>
      <p:pic>
        <p:nvPicPr>
          <p:cNvPr id="23" name="Рисунок 22" descr="фасоль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14348" y="5357826"/>
            <a:ext cx="1214446" cy="1143008"/>
          </a:xfrm>
          <a:prstGeom prst="rect">
            <a:avLst/>
          </a:prstGeom>
        </p:spPr>
      </p:pic>
      <p:pic>
        <p:nvPicPr>
          <p:cNvPr id="24" name="Рисунок 23" descr="горох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572264" y="5357826"/>
            <a:ext cx="1391434" cy="1166534"/>
          </a:xfrm>
          <a:prstGeom prst="rect">
            <a:avLst/>
          </a:prstGeom>
        </p:spPr>
      </p:pic>
      <p:pic>
        <p:nvPicPr>
          <p:cNvPr id="25" name="Рисунок 24" descr="мука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072066" y="2571744"/>
            <a:ext cx="1357322" cy="1071570"/>
          </a:xfrm>
          <a:prstGeom prst="rect">
            <a:avLst/>
          </a:prstGeom>
        </p:spPr>
      </p:pic>
      <p:pic>
        <p:nvPicPr>
          <p:cNvPr id="26" name="Рисунок 25" descr="рис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2643182"/>
            <a:ext cx="1357322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Oleg\Desktop\8 марта\фон тюльпан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8775" y="4071942"/>
            <a:ext cx="8826455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endParaRPr lang="ru-RU" sz="4400" b="1" cap="all" dirty="0" smtClean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cap="all" dirty="0" smtClean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2214554"/>
            <a:ext cx="807249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конкурс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«Мамины любимые цветы»</a:t>
            </a:r>
          </a:p>
          <a:p>
            <a:pPr algn="ctr"/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 smtClean="0">
              <a:solidFill>
                <a:srgbClr val="C00000"/>
              </a:solidFill>
            </a:endParaRPr>
          </a:p>
          <a:p>
            <a:endParaRPr lang="ru-RU" sz="4400" b="1" i="1" dirty="0" smtClean="0">
              <a:solidFill>
                <a:srgbClr val="C00000"/>
              </a:solidFill>
            </a:endParaRPr>
          </a:p>
          <a:p>
            <a:endParaRPr lang="ru-RU" sz="4400" b="1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3500438"/>
            <a:ext cx="8358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i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Переставьте буквы и получите название цветов)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4822" y="404664"/>
            <a:ext cx="513435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742950" indent="-742950"/>
            <a:endParaRPr lang="ru-RU" sz="4000" b="1" i="1" cap="all" dirty="0" smtClean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eriod"/>
            </a:pPr>
            <a:endParaRPr lang="ru-RU" sz="4000" b="1" i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1" y="2143116"/>
            <a:ext cx="3500461" cy="53553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1.ОПНИ</a:t>
            </a:r>
          </a:p>
          <a:p>
            <a:pPr>
              <a:lnSpc>
                <a:spcPct val="150000"/>
              </a:lnSpc>
            </a:pPr>
            <a:r>
              <a:rPr lang="ru-RU" sz="32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2.ШРМОИКА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.ЮТЫЬЛАПН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4.ЫОЗР</a:t>
            </a:r>
            <a:endParaRPr lang="ru-RU" sz="3200" b="1" i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5.АНЦРЫСИС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2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.ИЯЛИЛ</a:t>
            </a:r>
          </a:p>
          <a:p>
            <a:endParaRPr lang="ru-RU" sz="5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28860" y="214290"/>
            <a:ext cx="2071702" cy="1714516"/>
          </a:xfrm>
          <a:prstGeom prst="rect">
            <a:avLst/>
          </a:prstGeom>
        </p:spPr>
      </p:pic>
      <p:pic>
        <p:nvPicPr>
          <p:cNvPr id="12" name="Рисунок 11" descr="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3438" y="214290"/>
            <a:ext cx="2071702" cy="1714512"/>
          </a:xfrm>
          <a:prstGeom prst="rect">
            <a:avLst/>
          </a:prstGeom>
        </p:spPr>
      </p:pic>
      <p:pic>
        <p:nvPicPr>
          <p:cNvPr id="14" name="Рисунок 13" descr="cvety-lilii-rasteniya-1490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58016" y="2214554"/>
            <a:ext cx="2071702" cy="179233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357686" y="2357430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ПИОН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29058" y="3000372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РОМАШКА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43306" y="3714752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ТЮЛЬПАНЫ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7686" y="4500570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РОЗЫ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86182" y="5214950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НАРЦИССЫ</a:t>
            </a:r>
            <a:endParaRPr lang="ru-RU" sz="32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6248" y="5929330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ЛИЛИЯ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" name="Содержимое 23" descr="pion-1.jpg"/>
          <p:cNvPicPr>
            <a:picLocks noGrp="1" noChangeAspect="1"/>
          </p:cNvPicPr>
          <p:nvPr>
            <p:ph idx="1"/>
          </p:nvPr>
        </p:nvPicPr>
        <p:blipFill>
          <a:blip r:embed="rId5" cstate="screen"/>
          <a:stretch>
            <a:fillRect/>
          </a:stretch>
        </p:blipFill>
        <p:spPr>
          <a:xfrm>
            <a:off x="214282" y="214290"/>
            <a:ext cx="2072217" cy="1697039"/>
          </a:xfrm>
        </p:spPr>
      </p:pic>
      <p:pic>
        <p:nvPicPr>
          <p:cNvPr id="25" name="Рисунок 24" descr="image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16" y="285728"/>
            <a:ext cx="2071702" cy="1643074"/>
          </a:xfrm>
          <a:prstGeom prst="rect">
            <a:avLst/>
          </a:prstGeom>
        </p:spPr>
      </p:pic>
      <p:pic>
        <p:nvPicPr>
          <p:cNvPr id="27" name="Рисунок 26" descr="Без названия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16" y="4286256"/>
            <a:ext cx="2047874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5263</TotalTime>
  <Words>354</Words>
  <Application>Microsoft Office PowerPoint</Application>
  <PresentationFormat>Экран (4:3)</PresentationFormat>
  <Paragraphs>106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</vt:lpstr>
      <vt:lpstr>   </vt:lpstr>
      <vt:lpstr> </vt:lpstr>
      <vt:lpstr>     Песня «Весенняя»   </vt:lpstr>
      <vt:lpstr>  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Танюша</dc:creator>
  <cp:lastModifiedBy>Irinka</cp:lastModifiedBy>
  <cp:revision>110</cp:revision>
  <dcterms:created xsi:type="dcterms:W3CDTF">2015-09-27T08:21:23Z</dcterms:created>
  <dcterms:modified xsi:type="dcterms:W3CDTF">2023-06-29T06:36:30Z</dcterms:modified>
</cp:coreProperties>
</file>