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5" r:id="rId4"/>
    <p:sldId id="276" r:id="rId5"/>
    <p:sldId id="262" r:id="rId6"/>
    <p:sldId id="273" r:id="rId7"/>
    <p:sldId id="263" r:id="rId8"/>
    <p:sldId id="274" r:id="rId9"/>
    <p:sldId id="267" r:id="rId10"/>
    <p:sldId id="268" r:id="rId11"/>
    <p:sldId id="269" r:id="rId12"/>
    <p:sldId id="270" r:id="rId13"/>
    <p:sldId id="271" r:id="rId14"/>
    <p:sldId id="257" r:id="rId15"/>
    <p:sldId id="266" r:id="rId16"/>
    <p:sldId id="265" r:id="rId17"/>
    <p:sldId id="258" r:id="rId18"/>
    <p:sldId id="264" r:id="rId19"/>
    <p:sldId id="260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ашаЯна" initials="С" lastIdx="0" clrIdx="0">
    <p:extLst>
      <p:ext uri="{19B8F6BF-5375-455C-9EA6-DF929625EA0E}">
        <p15:presenceInfo xmlns:p15="http://schemas.microsoft.com/office/powerpoint/2012/main" userId="СашаЯ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Continuous Tense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 I  (play) the guitar at the moment.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He (swim) in the lake now.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Students (stay) at the British family.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Jane (study) foreign languages.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We (do) our homework.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You (help) mother now.</a:t>
            </a:r>
            <a:endParaRPr lang="ru-RU" sz="3600" b="1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0200" y="533400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2"/>
                </a:solidFill>
              </a:rPr>
              <a:t>Affirmative: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Affirmative: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I / to read a book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 it / to rain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he / to repair his bike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they / to watch a film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 cat /to sleep on the chair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 Jane and Emily / to do their homework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Bill / to wait at the bus stop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we / to listen to the radio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 children / to play a game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Laura / to walk the dog - 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Make negative sentences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am watching TV.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am talking.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They are drawing.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He is opening the window.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Angela is cleaning the bathroom.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We are helping in the garden.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You are singing.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It is raining.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She is joking.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am tidying up my room. -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Write questions with the words below.</a:t>
            </a:r>
            <a:br>
              <a:rPr lang="en-US" sz="4000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Peter / to go / to the cinema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play / a game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she / to listen /to the radio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I / to dream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pack / their bags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you / to do / the washing-up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we / to talk / too fast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clean / the windows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she / to watch / the news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 you / to pull / my leg -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0" y="0"/>
            <a:ext cx="29718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What are the people doing?</a:t>
            </a:r>
          </a:p>
          <a:p>
            <a:r>
              <a:rPr lang="en-US" b="1" dirty="0" smtClean="0"/>
              <a:t>Read a book</a:t>
            </a:r>
          </a:p>
          <a:p>
            <a:r>
              <a:rPr lang="en-US" b="1" dirty="0" smtClean="0"/>
              <a:t>Make a cake</a:t>
            </a:r>
          </a:p>
          <a:p>
            <a:r>
              <a:rPr lang="en-US" b="1" dirty="0" smtClean="0"/>
              <a:t>Have dinner</a:t>
            </a:r>
          </a:p>
          <a:p>
            <a:r>
              <a:rPr lang="en-US" b="1" dirty="0" smtClean="0"/>
              <a:t>Play the flute</a:t>
            </a:r>
          </a:p>
          <a:p>
            <a:r>
              <a:rPr lang="en-US" b="1" dirty="0" smtClean="0"/>
              <a:t>Drink tea</a:t>
            </a:r>
          </a:p>
          <a:p>
            <a:r>
              <a:rPr lang="en-US" b="1" dirty="0" smtClean="0"/>
              <a:t>Fly a kite</a:t>
            </a:r>
          </a:p>
          <a:p>
            <a:r>
              <a:rPr lang="en-US" b="1" dirty="0" smtClean="0"/>
              <a:t>Draw a picture</a:t>
            </a:r>
          </a:p>
          <a:p>
            <a:r>
              <a:rPr lang="en-US" b="1" dirty="0" smtClean="0"/>
              <a:t>Ride a bike</a:t>
            </a:r>
          </a:p>
          <a:p>
            <a:r>
              <a:rPr lang="en-US" b="1" dirty="0" smtClean="0"/>
              <a:t>Fish </a:t>
            </a:r>
          </a:p>
          <a:p>
            <a:r>
              <a:rPr lang="en-US" b="1" dirty="0" smtClean="0"/>
              <a:t>Ski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3903" y="0"/>
            <a:ext cx="6234747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Sing a song: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400" b="1" dirty="0" smtClean="0"/>
              <a:t>A song about Sam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Are you eating? Are you eating?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Dear Sam, dear Sam?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</a:p>
          <a:p>
            <a:pPr>
              <a:buNone/>
            </a:pPr>
            <a:r>
              <a:rPr lang="en-US" sz="3400" dirty="0" smtClean="0"/>
              <a:t>-Yes , I am. Yes, I am.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 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Are you reading? Are you reading?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Dear Sam, dear Sam?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-Yes , I am. Yes, I am.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Ask and answer the questions: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he/listen to news? –No.</a:t>
            </a:r>
          </a:p>
          <a:p>
            <a:pPr marL="514350" indent="-514350">
              <a:buNone/>
            </a:pPr>
            <a:r>
              <a:rPr lang="en-US" b="1" i="1" dirty="0" smtClean="0"/>
              <a:t>Is he listening to news? – No, he isn’t</a:t>
            </a:r>
          </a:p>
          <a:p>
            <a:pPr marL="514350" indent="-514350">
              <a:buNone/>
            </a:pPr>
            <a:r>
              <a:rPr lang="en-US" dirty="0" smtClean="0"/>
              <a:t>2. she type a letter? – Yes.</a:t>
            </a:r>
          </a:p>
          <a:p>
            <a:pPr marL="514350" indent="-514350">
              <a:buNone/>
            </a:pPr>
            <a:r>
              <a:rPr lang="en-US" dirty="0" smtClean="0"/>
              <a:t>3. the cat/sleep/in the living room? – No.</a:t>
            </a:r>
          </a:p>
          <a:p>
            <a:pPr marL="514350" indent="-514350">
              <a:buNone/>
            </a:pPr>
            <a:r>
              <a:rPr lang="en-US" dirty="0" smtClean="0"/>
              <a:t>4.they/wash the car? – Yes.</a:t>
            </a:r>
          </a:p>
          <a:p>
            <a:pPr marL="514350" indent="-514350">
              <a:buNone/>
            </a:pPr>
            <a:r>
              <a:rPr lang="en-US" dirty="0" smtClean="0"/>
              <a:t>5.the children/play in the garden? – No.</a:t>
            </a:r>
          </a:p>
          <a:p>
            <a:pPr marL="514350" indent="-514350">
              <a:buNone/>
            </a:pPr>
            <a:r>
              <a:rPr lang="en-US" dirty="0" smtClean="0"/>
              <a:t>6.Jennifer/clean her room? – Yes.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535690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1000"/>
            <a:ext cx="4191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10200" cy="36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868678"/>
            <a:ext cx="5334000" cy="398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335" y="0"/>
            <a:ext cx="90666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am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He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</a:p>
          <a:p>
            <a:pPr>
              <a:buNone/>
            </a:pPr>
            <a:r>
              <a:rPr lang="en-US" sz="3600" b="1" dirty="0" smtClean="0"/>
              <a:t>She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</a:p>
          <a:p>
            <a:pPr>
              <a:buNone/>
            </a:pPr>
            <a:r>
              <a:rPr lang="en-US" sz="3600" b="1" dirty="0" smtClean="0"/>
              <a:t>It </a:t>
            </a:r>
            <a:r>
              <a:rPr lang="en-US" sz="3600" b="1" dirty="0" smtClean="0">
                <a:solidFill>
                  <a:srgbClr val="FF0000"/>
                </a:solidFill>
              </a:rPr>
              <a:t>is </a:t>
            </a:r>
          </a:p>
          <a:p>
            <a:pPr>
              <a:buNone/>
            </a:pPr>
            <a:r>
              <a:rPr lang="en-US" sz="3600" b="1" dirty="0" smtClean="0"/>
              <a:t>We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They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 useBgFill="1">
        <p:nvSpPr>
          <p:cNvPr id="4" name="Правая фигурная скобка 3"/>
          <p:cNvSpPr/>
          <p:nvPr/>
        </p:nvSpPr>
        <p:spPr>
          <a:xfrm>
            <a:off x="2895600" y="762000"/>
            <a:ext cx="1295400" cy="502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2983112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/>
              <a:t>V+</a:t>
            </a:r>
            <a:r>
              <a:rPr lang="en-US" sz="8000" dirty="0" err="1" smtClean="0">
                <a:solidFill>
                  <a:srgbClr val="FF0000"/>
                </a:solidFill>
              </a:rPr>
              <a:t>ing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6200" y="65167"/>
            <a:ext cx="413927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Now, at the moment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0537" y="5006370"/>
            <a:ext cx="5181557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Действие происходит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в настоящий момент! СЕЙЧАС!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199073"/>
            <a:ext cx="4763163" cy="29546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I </a:t>
            </a:r>
            <a:r>
              <a:rPr lang="en-US" sz="2400" b="1" dirty="0" smtClean="0">
                <a:solidFill>
                  <a:srgbClr val="FF0000"/>
                </a:solidFill>
              </a:rPr>
              <a:t>am</a:t>
            </a:r>
            <a:r>
              <a:rPr lang="en-US" sz="2400" dirty="0" smtClean="0"/>
              <a:t> read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book now.</a:t>
            </a:r>
          </a:p>
          <a:p>
            <a:r>
              <a:rPr lang="en-US" sz="2400" dirty="0" smtClean="0"/>
              <a:t>You </a:t>
            </a:r>
            <a:r>
              <a:rPr lang="en-US" sz="2400" b="1" dirty="0" smtClean="0">
                <a:solidFill>
                  <a:srgbClr val="FF0000"/>
                </a:solidFill>
              </a:rPr>
              <a:t>are</a:t>
            </a:r>
            <a:r>
              <a:rPr lang="en-US" sz="2400" dirty="0" smtClean="0"/>
              <a:t> cook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cake now.</a:t>
            </a:r>
          </a:p>
          <a:p>
            <a:r>
              <a:rPr lang="en-US" sz="2400" dirty="0" smtClean="0"/>
              <a:t>He </a:t>
            </a:r>
            <a:r>
              <a:rPr lang="en-US" sz="2400" b="1" dirty="0" smtClean="0">
                <a:solidFill>
                  <a:srgbClr val="FF0000"/>
                </a:solidFill>
              </a:rPr>
              <a:t>is</a:t>
            </a:r>
            <a:r>
              <a:rPr lang="en-US" sz="2400" dirty="0" smtClean="0"/>
              <a:t> go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to school at the moment.</a:t>
            </a:r>
          </a:p>
          <a:p>
            <a:r>
              <a:rPr lang="en-US" sz="2400" dirty="0" smtClean="0"/>
              <a:t>She </a:t>
            </a:r>
            <a:r>
              <a:rPr lang="en-US" sz="2400" b="1" dirty="0" smtClean="0"/>
              <a:t>is</a:t>
            </a:r>
            <a:r>
              <a:rPr lang="en-US" sz="2400" dirty="0" smtClean="0"/>
              <a:t> watch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TV now.</a:t>
            </a:r>
          </a:p>
          <a:p>
            <a:r>
              <a:rPr lang="en-US" sz="2400" dirty="0" smtClean="0"/>
              <a:t>Cat </a:t>
            </a:r>
            <a:r>
              <a:rPr lang="en-US" sz="2400" b="1" dirty="0" smtClean="0">
                <a:solidFill>
                  <a:srgbClr val="FF0000"/>
                </a:solidFill>
              </a:rPr>
              <a:t>is</a:t>
            </a:r>
            <a:r>
              <a:rPr lang="en-US" sz="2400" dirty="0" smtClean="0"/>
              <a:t> drink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milk now.</a:t>
            </a:r>
          </a:p>
          <a:p>
            <a:r>
              <a:rPr lang="en-US" sz="2400" dirty="0" smtClean="0"/>
              <a:t>We </a:t>
            </a:r>
            <a:r>
              <a:rPr lang="en-US" sz="2400" b="1" dirty="0" smtClean="0">
                <a:solidFill>
                  <a:srgbClr val="FF0000"/>
                </a:solidFill>
              </a:rPr>
              <a:t>are</a:t>
            </a:r>
            <a:r>
              <a:rPr lang="en-US" sz="2400" dirty="0" smtClean="0"/>
              <a:t> danc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at the moment.</a:t>
            </a:r>
          </a:p>
          <a:p>
            <a:r>
              <a:rPr lang="en-US" sz="2400" dirty="0" smtClean="0"/>
              <a:t>They </a:t>
            </a:r>
            <a:r>
              <a:rPr lang="en-US" sz="2400" b="1" dirty="0" smtClean="0">
                <a:solidFill>
                  <a:srgbClr val="FF0000"/>
                </a:solidFill>
              </a:rPr>
              <a:t>are</a:t>
            </a:r>
            <a:r>
              <a:rPr lang="en-US" sz="2400" dirty="0" smtClean="0"/>
              <a:t> play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football now.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am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not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aren’t</a:t>
            </a:r>
          </a:p>
          <a:p>
            <a:pPr>
              <a:buNone/>
            </a:pPr>
            <a:r>
              <a:rPr lang="en-US" sz="3600" b="1" dirty="0" smtClean="0"/>
              <a:t>He </a:t>
            </a:r>
            <a:r>
              <a:rPr lang="en-US" sz="3600" b="1" dirty="0" smtClean="0">
                <a:solidFill>
                  <a:srgbClr val="FF0000"/>
                </a:solidFill>
              </a:rPr>
              <a:t>isn’t</a:t>
            </a:r>
          </a:p>
          <a:p>
            <a:pPr>
              <a:buNone/>
            </a:pPr>
            <a:r>
              <a:rPr lang="en-US" sz="3600" b="1" dirty="0" smtClean="0"/>
              <a:t>She </a:t>
            </a:r>
            <a:r>
              <a:rPr lang="en-US" sz="3600" b="1" dirty="0" smtClean="0">
                <a:solidFill>
                  <a:srgbClr val="FF0000"/>
                </a:solidFill>
              </a:rPr>
              <a:t>isn’t</a:t>
            </a:r>
          </a:p>
          <a:p>
            <a:pPr>
              <a:buNone/>
            </a:pPr>
            <a:r>
              <a:rPr lang="en-US" sz="3600" b="1" dirty="0" smtClean="0"/>
              <a:t>It </a:t>
            </a:r>
            <a:r>
              <a:rPr lang="en-US" sz="3600" b="1" dirty="0" smtClean="0">
                <a:solidFill>
                  <a:srgbClr val="FF0000"/>
                </a:solidFill>
              </a:rPr>
              <a:t>isn’t</a:t>
            </a:r>
          </a:p>
          <a:p>
            <a:pPr>
              <a:buNone/>
            </a:pPr>
            <a:r>
              <a:rPr lang="en-US" sz="3600" b="1" dirty="0" smtClean="0"/>
              <a:t>We </a:t>
            </a:r>
            <a:r>
              <a:rPr lang="en-US" sz="3600" b="1" dirty="0" smtClean="0">
                <a:solidFill>
                  <a:srgbClr val="FF0000"/>
                </a:solidFill>
              </a:rPr>
              <a:t>aren’t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aren’t</a:t>
            </a:r>
          </a:p>
          <a:p>
            <a:pPr>
              <a:buNone/>
            </a:pPr>
            <a:r>
              <a:rPr lang="en-US" sz="3600" b="1" dirty="0" smtClean="0"/>
              <a:t>They </a:t>
            </a:r>
            <a:r>
              <a:rPr lang="en-US" sz="3600" b="1" dirty="0" smtClean="0">
                <a:solidFill>
                  <a:srgbClr val="FF0000"/>
                </a:solidFill>
              </a:rPr>
              <a:t>aren’t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 useBgFill="1">
        <p:nvSpPr>
          <p:cNvPr id="4" name="Правая фигурная скобка 3"/>
          <p:cNvSpPr/>
          <p:nvPr/>
        </p:nvSpPr>
        <p:spPr>
          <a:xfrm>
            <a:off x="2895600" y="762000"/>
            <a:ext cx="1295400" cy="502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2820461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/>
              <a:t>V+</a:t>
            </a:r>
            <a:r>
              <a:rPr lang="en-US" sz="8000" dirty="0" err="1" smtClean="0">
                <a:solidFill>
                  <a:srgbClr val="FF0000"/>
                </a:solidFill>
              </a:rPr>
              <a:t>ing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3843" y="76200"/>
            <a:ext cx="5133457" cy="29546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I </a:t>
            </a:r>
            <a:r>
              <a:rPr lang="en-US" sz="2400" b="1" dirty="0" smtClean="0">
                <a:solidFill>
                  <a:srgbClr val="FF0000"/>
                </a:solidFill>
              </a:rPr>
              <a:t>am not</a:t>
            </a:r>
            <a:r>
              <a:rPr lang="en-US" sz="2400" dirty="0" smtClean="0"/>
              <a:t> read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book now.</a:t>
            </a:r>
          </a:p>
          <a:p>
            <a:r>
              <a:rPr lang="en-US" sz="2400" dirty="0" smtClean="0"/>
              <a:t>You </a:t>
            </a:r>
            <a:r>
              <a:rPr lang="en-US" sz="2400" b="1" dirty="0" smtClean="0">
                <a:solidFill>
                  <a:srgbClr val="FF0000"/>
                </a:solidFill>
              </a:rPr>
              <a:t>aren’t</a:t>
            </a:r>
            <a:r>
              <a:rPr lang="en-US" sz="2400" dirty="0" smtClean="0"/>
              <a:t> cook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cake now.</a:t>
            </a:r>
          </a:p>
          <a:p>
            <a:r>
              <a:rPr lang="en-US" sz="2400" dirty="0" smtClean="0"/>
              <a:t>He </a:t>
            </a:r>
            <a:r>
              <a:rPr lang="en-US" sz="2400" b="1" dirty="0" smtClean="0">
                <a:solidFill>
                  <a:srgbClr val="FF0000"/>
                </a:solidFill>
              </a:rPr>
              <a:t>isn’t</a:t>
            </a:r>
            <a:r>
              <a:rPr lang="en-US" sz="2400" dirty="0" smtClean="0"/>
              <a:t> go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to school at the moment.</a:t>
            </a:r>
          </a:p>
          <a:p>
            <a:r>
              <a:rPr lang="en-US" sz="2400" dirty="0" smtClean="0"/>
              <a:t>She </a:t>
            </a:r>
            <a:r>
              <a:rPr lang="en-US" sz="2400" b="1" dirty="0" smtClean="0">
                <a:solidFill>
                  <a:srgbClr val="FF0000"/>
                </a:solidFill>
              </a:rPr>
              <a:t>isn’t</a:t>
            </a:r>
            <a:r>
              <a:rPr lang="en-US" sz="2400" dirty="0" smtClean="0"/>
              <a:t> watch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TV now.</a:t>
            </a:r>
          </a:p>
          <a:p>
            <a:r>
              <a:rPr lang="en-US" sz="2400" dirty="0" smtClean="0"/>
              <a:t>Cat </a:t>
            </a:r>
            <a:r>
              <a:rPr lang="en-US" sz="2400" b="1" dirty="0" smtClean="0">
                <a:solidFill>
                  <a:srgbClr val="FF0000"/>
                </a:solidFill>
              </a:rPr>
              <a:t>isn’t</a:t>
            </a:r>
            <a:r>
              <a:rPr lang="en-US" sz="2400" dirty="0" smtClean="0"/>
              <a:t> drink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milk now.</a:t>
            </a:r>
          </a:p>
          <a:p>
            <a:r>
              <a:rPr lang="en-US" sz="2400" dirty="0" smtClean="0"/>
              <a:t>We </a:t>
            </a:r>
            <a:r>
              <a:rPr lang="en-US" sz="2400" b="1" dirty="0" smtClean="0">
                <a:solidFill>
                  <a:srgbClr val="FF0000"/>
                </a:solidFill>
              </a:rPr>
              <a:t>aren’t</a:t>
            </a:r>
            <a:r>
              <a:rPr lang="en-US" sz="2400" dirty="0" smtClean="0"/>
              <a:t> danc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at the moment.</a:t>
            </a:r>
          </a:p>
          <a:p>
            <a:r>
              <a:rPr lang="en-US" sz="2400" dirty="0" smtClean="0"/>
              <a:t>They </a:t>
            </a:r>
            <a:r>
              <a:rPr lang="en-US" sz="2400" b="1" dirty="0" smtClean="0">
                <a:solidFill>
                  <a:srgbClr val="FF0000"/>
                </a:solidFill>
              </a:rPr>
              <a:t>aren’t</a:t>
            </a:r>
            <a:r>
              <a:rPr lang="en-US" sz="2400" dirty="0" smtClean="0"/>
              <a:t> play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football now.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8065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Am</a:t>
            </a:r>
            <a:r>
              <a:rPr lang="en-US" sz="3600" b="1" dirty="0" smtClean="0"/>
              <a:t> I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you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b="1" dirty="0" smtClean="0"/>
              <a:t> he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b="1" dirty="0" smtClean="0"/>
              <a:t> she 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b="1" dirty="0" smtClean="0"/>
              <a:t> it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we 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you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they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 useBgFill="1">
        <p:nvSpPr>
          <p:cNvPr id="4" name="Правая фигурная скобка 3"/>
          <p:cNvSpPr/>
          <p:nvPr/>
        </p:nvSpPr>
        <p:spPr>
          <a:xfrm>
            <a:off x="2895600" y="762000"/>
            <a:ext cx="1295400" cy="502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2743200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/>
              <a:t>V+</a:t>
            </a:r>
            <a:r>
              <a:rPr lang="en-US" sz="8000" dirty="0" err="1" smtClean="0">
                <a:solidFill>
                  <a:srgbClr val="FF0000"/>
                </a:solidFill>
              </a:rPr>
              <a:t>ing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7554" y="0"/>
            <a:ext cx="4822474" cy="29546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Am </a:t>
            </a:r>
            <a:r>
              <a:rPr lang="en-US" sz="2400" dirty="0" smtClean="0"/>
              <a:t>I read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book now?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Are </a:t>
            </a:r>
            <a:r>
              <a:rPr lang="en-US" sz="2400" dirty="0" smtClean="0">
                <a:solidFill>
                  <a:schemeClr val="tx1"/>
                </a:solidFill>
              </a:rPr>
              <a:t>y</a:t>
            </a:r>
            <a:r>
              <a:rPr lang="en-US" sz="2400" dirty="0" smtClean="0"/>
              <a:t>ou cook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 cake now?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Is </a:t>
            </a:r>
            <a:r>
              <a:rPr lang="en-US" sz="2400" dirty="0" smtClean="0">
                <a:solidFill>
                  <a:schemeClr val="tx1"/>
                </a:solidFill>
              </a:rPr>
              <a:t>h</a:t>
            </a:r>
            <a:r>
              <a:rPr lang="en-US" sz="2400" dirty="0" smtClean="0"/>
              <a:t>e go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to school at the moment?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Is</a:t>
            </a:r>
            <a:r>
              <a:rPr lang="en-US" sz="2400" b="1" dirty="0" smtClean="0"/>
              <a:t> </a:t>
            </a:r>
            <a:r>
              <a:rPr lang="en-US" sz="2400" dirty="0" smtClean="0"/>
              <a:t>she watch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TV now?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Is </a:t>
            </a:r>
            <a:r>
              <a:rPr lang="en-US" sz="2400" dirty="0" smtClean="0"/>
              <a:t>cat drink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milk now?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Are </a:t>
            </a:r>
            <a:r>
              <a:rPr lang="en-US" sz="2400" dirty="0" smtClean="0">
                <a:solidFill>
                  <a:schemeClr val="tx1"/>
                </a:solidFill>
              </a:rPr>
              <a:t>w</a:t>
            </a:r>
            <a:r>
              <a:rPr lang="en-US" sz="2400" dirty="0" smtClean="0"/>
              <a:t>e danc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at the moment?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Are </a:t>
            </a:r>
            <a:r>
              <a:rPr lang="en-US" sz="2400" dirty="0" smtClean="0">
                <a:solidFill>
                  <a:schemeClr val="tx1"/>
                </a:solidFill>
              </a:rPr>
              <a:t>t</a:t>
            </a:r>
            <a:r>
              <a:rPr lang="en-US" sz="2400" dirty="0" smtClean="0"/>
              <a:t>hey play</a:t>
            </a:r>
            <a:r>
              <a:rPr lang="en-US" sz="2400" b="1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football now?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780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Fill in  am/is/are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Mother (…) watching  TV.</a:t>
            </a:r>
          </a:p>
          <a:p>
            <a:r>
              <a:rPr lang="en-US" dirty="0" smtClean="0"/>
              <a:t>2. I (…) having lunch.</a:t>
            </a:r>
          </a:p>
          <a:p>
            <a:r>
              <a:rPr lang="en-US" dirty="0" smtClean="0"/>
              <a:t>3. My friends (…) listening to music now.</a:t>
            </a:r>
          </a:p>
          <a:p>
            <a:r>
              <a:rPr lang="en-US" dirty="0" smtClean="0"/>
              <a:t>4. My cat (…)sleeping at the  moment.</a:t>
            </a:r>
          </a:p>
          <a:p>
            <a:r>
              <a:rPr lang="en-US" dirty="0" smtClean="0"/>
              <a:t>5. He (…) painting a nice picture now.</a:t>
            </a:r>
          </a:p>
          <a:p>
            <a:r>
              <a:rPr lang="en-US" dirty="0" smtClean="0"/>
              <a:t>6. We (…)watching TV.</a:t>
            </a:r>
          </a:p>
          <a:p>
            <a:r>
              <a:rPr lang="en-US" dirty="0" smtClean="0"/>
              <a:t>7.John and Ann (…)going to school.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Fill in  am/is/are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Mother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watching  TV.</a:t>
            </a:r>
          </a:p>
          <a:p>
            <a:r>
              <a:rPr lang="en-US" dirty="0" smtClean="0"/>
              <a:t>2. I </a:t>
            </a:r>
            <a:r>
              <a:rPr lang="en-US" b="1" dirty="0" smtClean="0">
                <a:solidFill>
                  <a:srgbClr val="FF0000"/>
                </a:solidFill>
              </a:rPr>
              <a:t>am</a:t>
            </a:r>
            <a:r>
              <a:rPr lang="en-US" dirty="0" smtClean="0"/>
              <a:t> having lunch.</a:t>
            </a:r>
          </a:p>
          <a:p>
            <a:r>
              <a:rPr lang="en-US" dirty="0" smtClean="0"/>
              <a:t>3. My friends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listening to music now.</a:t>
            </a:r>
          </a:p>
          <a:p>
            <a:r>
              <a:rPr lang="en-US" dirty="0" smtClean="0"/>
              <a:t>4. My cat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sleeping at the  moment.</a:t>
            </a:r>
          </a:p>
          <a:p>
            <a:r>
              <a:rPr lang="en-US" dirty="0" smtClean="0"/>
              <a:t>5. He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painting a nice picture now.</a:t>
            </a:r>
          </a:p>
          <a:p>
            <a:r>
              <a:rPr lang="en-US" dirty="0" smtClean="0"/>
              <a:t>6. We </a:t>
            </a:r>
            <a:r>
              <a:rPr lang="en-US" b="1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watching TV.</a:t>
            </a:r>
          </a:p>
          <a:p>
            <a:r>
              <a:rPr lang="en-US" dirty="0" smtClean="0"/>
              <a:t>7.John and Ann </a:t>
            </a:r>
            <a:r>
              <a:rPr lang="en-US" b="1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going to school.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42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686800" cy="5516563"/>
          </a:xfrm>
        </p:spPr>
        <p:txBody>
          <a:bodyPr>
            <a:normAutofit/>
          </a:bodyPr>
          <a:lstStyle/>
          <a:p>
            <a:r>
              <a:rPr lang="en-US" b="1" dirty="0" smtClean="0"/>
              <a:t>1.I </a:t>
            </a:r>
            <a:r>
              <a:rPr lang="en-US" b="1" i="1" u="sng" dirty="0" smtClean="0">
                <a:solidFill>
                  <a:srgbClr val="FF0000"/>
                </a:solidFill>
              </a:rPr>
              <a:t>am </a:t>
            </a:r>
            <a:r>
              <a:rPr lang="en-US" b="1" i="1" u="sng" dirty="0" smtClean="0"/>
              <a:t>talk</a:t>
            </a:r>
            <a:r>
              <a:rPr lang="en-US" b="1" i="1" u="sng" dirty="0" smtClean="0">
                <a:solidFill>
                  <a:srgbClr val="FF0000"/>
                </a:solidFill>
              </a:rPr>
              <a:t>ing</a:t>
            </a:r>
            <a:r>
              <a:rPr lang="en-US" b="1" dirty="0" smtClean="0"/>
              <a:t> to my friend at the moment</a:t>
            </a:r>
            <a:r>
              <a:rPr lang="en-US" b="1" dirty="0" smtClean="0">
                <a:solidFill>
                  <a:srgbClr val="00B050"/>
                </a:solidFill>
              </a:rPr>
              <a:t>.(talk)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2.They_______letters to their friends. </a:t>
            </a:r>
            <a:r>
              <a:rPr lang="en-US" b="1" dirty="0" smtClean="0">
                <a:solidFill>
                  <a:srgbClr val="00B050"/>
                </a:solidFill>
              </a:rPr>
              <a:t>(write)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3.Mum_______lunch. </a:t>
            </a:r>
            <a:r>
              <a:rPr lang="en-US" b="1" dirty="0" smtClean="0">
                <a:solidFill>
                  <a:srgbClr val="00B050"/>
                </a:solidFill>
              </a:rPr>
              <a:t>(cook)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4.The </a:t>
            </a:r>
            <a:r>
              <a:rPr lang="en-US" b="1" dirty="0" err="1" smtClean="0"/>
              <a:t>boys____their</a:t>
            </a:r>
            <a:r>
              <a:rPr lang="en-US" b="1" dirty="0" smtClean="0"/>
              <a:t> bikes in the street. </a:t>
            </a:r>
            <a:r>
              <a:rPr lang="en-US" b="1" dirty="0" smtClean="0">
                <a:solidFill>
                  <a:srgbClr val="00B050"/>
                </a:solidFill>
              </a:rPr>
              <a:t>(ride)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5.I_______the pictures of the flowers. </a:t>
            </a:r>
            <a:r>
              <a:rPr lang="en-US" b="1" dirty="0" smtClean="0">
                <a:solidFill>
                  <a:srgbClr val="00B050"/>
                </a:solidFill>
              </a:rPr>
              <a:t>(draw)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6.Where’s </a:t>
            </a:r>
            <a:r>
              <a:rPr lang="en-US" b="1" dirty="0" err="1" smtClean="0"/>
              <a:t>dad?He____on</a:t>
            </a:r>
            <a:r>
              <a:rPr lang="en-US" b="1" dirty="0" smtClean="0"/>
              <a:t> the balcony. </a:t>
            </a:r>
            <a:r>
              <a:rPr lang="en-US" b="1" dirty="0" smtClean="0">
                <a:solidFill>
                  <a:srgbClr val="00B050"/>
                </a:solidFill>
              </a:rPr>
              <a:t>(sit)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7.The </a:t>
            </a:r>
            <a:r>
              <a:rPr lang="en-US" b="1" dirty="0" err="1" smtClean="0"/>
              <a:t>children_____hard</a:t>
            </a:r>
            <a:r>
              <a:rPr lang="en-US" b="1" dirty="0" smtClean="0"/>
              <a:t> for the test. </a:t>
            </a:r>
            <a:r>
              <a:rPr lang="en-US" b="1" dirty="0" smtClean="0">
                <a:solidFill>
                  <a:srgbClr val="00B050"/>
                </a:solidFill>
              </a:rPr>
              <a:t>(study)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8.She_____to read. </a:t>
            </a:r>
            <a:r>
              <a:rPr lang="en-US" b="1" dirty="0" smtClean="0">
                <a:solidFill>
                  <a:srgbClr val="00B050"/>
                </a:solidFill>
              </a:rPr>
              <a:t>(learn)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9.We______in France at present. </a:t>
            </a:r>
            <a:r>
              <a:rPr lang="en-US" b="1" dirty="0" smtClean="0">
                <a:solidFill>
                  <a:srgbClr val="00B050"/>
                </a:solidFill>
              </a:rPr>
              <a:t>(live)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5165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1.I </a:t>
            </a:r>
            <a:r>
              <a:rPr lang="en-US" b="1" i="1" u="sng" dirty="0" smtClean="0">
                <a:solidFill>
                  <a:srgbClr val="FF0000"/>
                </a:solidFill>
              </a:rPr>
              <a:t>am </a:t>
            </a:r>
            <a:r>
              <a:rPr lang="en-US" b="1" i="1" u="sng" dirty="0" smtClean="0"/>
              <a:t>talk</a:t>
            </a:r>
            <a:r>
              <a:rPr lang="en-US" b="1" i="1" u="sng" dirty="0" smtClean="0">
                <a:solidFill>
                  <a:srgbClr val="FF0000"/>
                </a:solidFill>
              </a:rPr>
              <a:t>ing</a:t>
            </a:r>
            <a:r>
              <a:rPr lang="en-US" b="1" dirty="0" smtClean="0"/>
              <a:t> to my friend at the moment</a:t>
            </a:r>
            <a:r>
              <a:rPr lang="en-US" b="1" dirty="0" smtClean="0">
                <a:solidFill>
                  <a:srgbClr val="00B050"/>
                </a:solidFill>
              </a:rPr>
              <a:t>.(talk)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2.They </a:t>
            </a:r>
            <a:r>
              <a:rPr lang="en-US" b="1" i="1" u="sng" dirty="0" smtClean="0">
                <a:solidFill>
                  <a:srgbClr val="FF0000"/>
                </a:solidFill>
              </a:rPr>
              <a:t>are writing </a:t>
            </a:r>
            <a:r>
              <a:rPr lang="en-US" b="1" dirty="0" smtClean="0"/>
              <a:t>letters to their friends. </a:t>
            </a:r>
            <a:r>
              <a:rPr lang="en-US" b="1" dirty="0" smtClean="0">
                <a:solidFill>
                  <a:srgbClr val="00B050"/>
                </a:solidFill>
              </a:rPr>
              <a:t>(write)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3.Mum </a:t>
            </a:r>
            <a:r>
              <a:rPr lang="en-US" b="1" i="1" u="sng" dirty="0" smtClean="0">
                <a:solidFill>
                  <a:srgbClr val="FF0000"/>
                </a:solidFill>
              </a:rPr>
              <a:t>is cooking </a:t>
            </a:r>
            <a:r>
              <a:rPr lang="en-US" b="1" dirty="0" smtClean="0"/>
              <a:t>lunch. </a:t>
            </a:r>
            <a:r>
              <a:rPr lang="en-US" b="1" dirty="0" smtClean="0">
                <a:solidFill>
                  <a:srgbClr val="00B050"/>
                </a:solidFill>
              </a:rPr>
              <a:t>(cook)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4.The boys </a:t>
            </a:r>
            <a:r>
              <a:rPr lang="en-US" b="1" u="sng" dirty="0" smtClean="0">
                <a:solidFill>
                  <a:srgbClr val="FF0000"/>
                </a:solidFill>
              </a:rPr>
              <a:t>are riding </a:t>
            </a:r>
            <a:r>
              <a:rPr lang="en-US" b="1" dirty="0" smtClean="0"/>
              <a:t>their bikes in the street. </a:t>
            </a:r>
            <a:r>
              <a:rPr lang="en-US" b="1" dirty="0" smtClean="0">
                <a:solidFill>
                  <a:srgbClr val="00B050"/>
                </a:solidFill>
              </a:rPr>
              <a:t>(ride)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5.I </a:t>
            </a:r>
            <a:r>
              <a:rPr lang="en-US" b="1" u="sng" dirty="0" smtClean="0">
                <a:solidFill>
                  <a:srgbClr val="FF0000"/>
                </a:solidFill>
              </a:rPr>
              <a:t>am drawing</a:t>
            </a:r>
            <a:r>
              <a:rPr lang="en-US" b="1" dirty="0" smtClean="0"/>
              <a:t> the pictures of the flowers. </a:t>
            </a:r>
            <a:r>
              <a:rPr lang="en-US" b="1" dirty="0" smtClean="0">
                <a:solidFill>
                  <a:srgbClr val="00B050"/>
                </a:solidFill>
              </a:rPr>
              <a:t>(draw)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6.Where’s dad? He </a:t>
            </a:r>
            <a:r>
              <a:rPr lang="en-US" b="1" u="sng" dirty="0" smtClean="0">
                <a:solidFill>
                  <a:srgbClr val="FF0000"/>
                </a:solidFill>
              </a:rPr>
              <a:t>is sitting </a:t>
            </a:r>
            <a:r>
              <a:rPr lang="en-US" b="1" dirty="0" smtClean="0"/>
              <a:t>on the balcony. </a:t>
            </a:r>
            <a:r>
              <a:rPr lang="en-US" b="1" dirty="0" smtClean="0">
                <a:solidFill>
                  <a:srgbClr val="00B050"/>
                </a:solidFill>
              </a:rPr>
              <a:t>(sit)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7.The children </a:t>
            </a:r>
            <a:r>
              <a:rPr lang="en-US" b="1" u="sng" dirty="0" smtClean="0">
                <a:solidFill>
                  <a:srgbClr val="FF0000"/>
                </a:solidFill>
              </a:rPr>
              <a:t>are studying </a:t>
            </a:r>
            <a:r>
              <a:rPr lang="en-US" b="1" dirty="0" smtClean="0"/>
              <a:t>hard for the test. </a:t>
            </a:r>
            <a:r>
              <a:rPr lang="en-US" b="1" dirty="0" smtClean="0">
                <a:solidFill>
                  <a:srgbClr val="00B050"/>
                </a:solidFill>
              </a:rPr>
              <a:t>(study)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8.She </a:t>
            </a:r>
            <a:r>
              <a:rPr lang="en-US" b="1" u="sng" dirty="0" smtClean="0">
                <a:solidFill>
                  <a:srgbClr val="FF0000"/>
                </a:solidFill>
              </a:rPr>
              <a:t>is learning</a:t>
            </a:r>
            <a:r>
              <a:rPr lang="en-US" b="1" dirty="0" smtClean="0"/>
              <a:t> to read. </a:t>
            </a:r>
            <a:r>
              <a:rPr lang="en-US" b="1" dirty="0" smtClean="0">
                <a:solidFill>
                  <a:srgbClr val="00B050"/>
                </a:solidFill>
              </a:rPr>
              <a:t>(learn)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9.We </a:t>
            </a:r>
            <a:r>
              <a:rPr lang="en-US" b="1" u="sng" dirty="0" smtClean="0">
                <a:solidFill>
                  <a:srgbClr val="FF0000"/>
                </a:solidFill>
              </a:rPr>
              <a:t>are living</a:t>
            </a:r>
            <a:r>
              <a:rPr lang="en-US" b="1" dirty="0" smtClean="0"/>
              <a:t> in France at present. </a:t>
            </a:r>
            <a:r>
              <a:rPr lang="en-US" b="1" dirty="0" smtClean="0">
                <a:solidFill>
                  <a:srgbClr val="00B050"/>
                </a:solidFill>
              </a:rPr>
              <a:t>(live)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23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Запиши с окончанием </a:t>
            </a:r>
            <a:r>
              <a:rPr lang="en-US" b="1" dirty="0" smtClean="0">
                <a:solidFill>
                  <a:schemeClr val="accent2"/>
                </a:solidFill>
              </a:rPr>
              <a:t>-</a:t>
            </a:r>
            <a:r>
              <a:rPr lang="en-US" b="1" dirty="0" err="1" smtClean="0">
                <a:solidFill>
                  <a:schemeClr val="accent2"/>
                </a:solidFill>
              </a:rPr>
              <a:t>ing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 draw, close, come, carry, drive, get, give, go, leave, open, play, put, ride, run, sit, stop, study, swim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985</Words>
  <Application>Microsoft Office PowerPoint</Application>
  <PresentationFormat>Экран (4:3)</PresentationFormat>
  <Paragraphs>160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Present Continuous Tense</vt:lpstr>
      <vt:lpstr>Презентация PowerPoint</vt:lpstr>
      <vt:lpstr>Презентация PowerPoint</vt:lpstr>
      <vt:lpstr>Презентация PowerPoint</vt:lpstr>
      <vt:lpstr>Fill in  am/is/are</vt:lpstr>
      <vt:lpstr>Fill in  am/is/are</vt:lpstr>
      <vt:lpstr>Презентация PowerPoint</vt:lpstr>
      <vt:lpstr>Презентация PowerPoint</vt:lpstr>
      <vt:lpstr>Запиши с окончанием -ing</vt:lpstr>
      <vt:lpstr>Презентация PowerPoint</vt:lpstr>
      <vt:lpstr>Affirmative:</vt:lpstr>
      <vt:lpstr>Make negative sentences </vt:lpstr>
      <vt:lpstr>Write questions with the words below. </vt:lpstr>
      <vt:lpstr>Презентация PowerPoint</vt:lpstr>
      <vt:lpstr>Sing a song:</vt:lpstr>
      <vt:lpstr>Ask and answer the questions: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СашаЯна</dc:creator>
  <cp:lastModifiedBy>СашаЯна</cp:lastModifiedBy>
  <cp:revision>26</cp:revision>
  <dcterms:modified xsi:type="dcterms:W3CDTF">2019-09-22T18:59:50Z</dcterms:modified>
</cp:coreProperties>
</file>