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4260" r:id="rId1"/>
  </p:sldMasterIdLst>
  <p:notesMasterIdLst>
    <p:notesMasterId r:id="rId2"/>
  </p:notesMasterIdLst>
  <p:sldIdLst>
    <p:sldId id="283" r:id="rId3"/>
    <p:sldId id="280" r:id="rId4"/>
    <p:sldId id="265" r:id="rId5"/>
    <p:sldId id="267" r:id="rId6"/>
    <p:sldId id="281" r:id="rId7"/>
    <p:sldId id="272" r:id="rId8"/>
    <p:sldId id="271" r:id="rId9"/>
    <p:sldId id="274" r:id="rId10"/>
    <p:sldId id="282" r:id="rId11"/>
    <p:sldId id="279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tags" Target="tags/tag1.xml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6027B8EA-BBA1-4910-8A19-66ABA9687560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020685-43A9-4F97-BB68-A4DB0EB2F31F}" type="parTrans" cxnId="{C546D4D2-D6A6-4B85-AE40-2E6739E84F75}">
      <dgm:prSet/>
      <dgm:spPr/>
      <dgm:t>
        <a:bodyPr/>
        <a:lstStyle/>
        <a:p>
          <a:endParaRPr lang="ru-RU"/>
        </a:p>
      </dgm:t>
    </dgm:pt>
    <dgm:pt modelId="{A44AE789-DFED-40D3-9DA5-F225DE0FAE2C}">
      <dgm:prSet phldrT="[Текст]"/>
      <dgm:spPr/>
      <dgm:t>
        <a:bodyPr/>
        <a:lstStyle/>
        <a:p>
          <a:r>
            <a:rPr lang="ru-RU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rPr>
            <a:t>Следовать за ребёнком или использовать его естественные интересы.</a:t>
          </a:r>
          <a:endParaRPr lang="ru-RU"/>
        </a:p>
      </dgm:t>
    </dgm:pt>
    <dgm:pt modelId="{28546C14-D898-47CA-82EA-12F6DB0C047A}" type="sibTrans" cxnId="{C546D4D2-D6A6-4B85-AE40-2E6739E84F75}">
      <dgm:prSet/>
      <dgm:spPr/>
      <dgm:t>
        <a:bodyPr/>
        <a:lstStyle/>
        <a:p>
          <a:endParaRPr lang="ru-RU"/>
        </a:p>
      </dgm:t>
    </dgm:pt>
    <dgm:pt modelId="{A6A46459-4B53-4455-900B-E51D2F86FB6C}" type="parTrans" cxnId="{F4489855-DA49-4148-831C-F21455F65E3A}">
      <dgm:prSet/>
      <dgm:spPr/>
      <dgm:t>
        <a:bodyPr/>
        <a:lstStyle/>
        <a:p>
          <a:endParaRPr lang="ru-RU"/>
        </a:p>
      </dgm:t>
    </dgm:pt>
    <dgm:pt modelId="{BC4DBFDA-ED95-4121-BC75-19CE89383082}">
      <dgm:prSet phldrT="[Текст]"/>
      <dgm:spPr/>
      <dgm:t>
        <a:bodyPr/>
        <a:lstStyle/>
        <a:p>
          <a:r>
            <a:rPr lang="ru-RU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rPr>
            <a:t>Входя в мир ребёнка и разделяя его мир, вовлекать в совместное со взрослым пространство.</a:t>
          </a:r>
          <a:endParaRPr lang="ru-RU"/>
        </a:p>
      </dgm:t>
    </dgm:pt>
    <dgm:pt modelId="{4C76358B-8454-4647-9303-79FD93F4CF86}" type="sibTrans" cxnId="{F4489855-DA49-4148-831C-F21455F65E3A}">
      <dgm:prSet/>
      <dgm:spPr/>
      <dgm:t>
        <a:bodyPr/>
        <a:lstStyle/>
        <a:p>
          <a:endParaRPr lang="ru-RU"/>
        </a:p>
      </dgm:t>
    </dgm:pt>
    <dgm:pt modelId="{910C037D-CA1C-40BF-B3AE-C08E8EF8B4BE}" type="pres">
      <dgm:prSet presAssocID="{6027B8EA-BBA1-4910-8A19-66ABA9687560}" presName="compositeShape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8CC895-A474-40BD-8B0C-09CB4CCCEDDF}" type="pres">
      <dgm:prSet presAssocID="{6027B8EA-BBA1-4910-8A19-66ABA9687560}" presName="ribbon" presStyleLbl="node1" presStyleCnt="2" custScaleY="130341" custLinFactNeighborX="-4337" custLinFactNeighborY="17516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/>
      </dgm:t>
    </dgm:pt>
    <dgm:pt modelId="{5E89853D-3463-4D15-8792-6F9416E02178}" type="pres">
      <dgm:prSet presAssocID="{6027B8EA-BBA1-4910-8A19-66ABA9687560}" presName="leftArrowText" presStyleLbl="node1" presStyleCnt="2" custLinFactNeighborX="-198" custLinFactNeighborY="90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18B84-BB26-40F3-BD22-A0B80183E18A}" type="pres">
      <dgm:prSet presAssocID="{6027B8EA-BBA1-4910-8A19-66ABA9687560}" presName="rightArrowText" presStyleLbl="node1" presStyleIdx="1" presStyleCnt="2" custLinFactNeighborX="2397" custLinFactNeighborY="223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46D4D2-D6A6-4B85-AE40-2E6739E84F75}" srcId="{6027B8EA-BBA1-4910-8A19-66ABA9687560}" destId="{A44AE789-DFED-40D3-9DA5-F225DE0FAE2C}" srcOrd="0" destOrd="0" parTransId="{99020685-43A9-4F97-BB68-A4DB0EB2F31F}" sibTransId="{28546C14-D898-47CA-82EA-12F6DB0C047A}"/>
    <dgm:cxn modelId="{F4489855-DA49-4148-831C-F21455F65E3A}" srcId="{6027B8EA-BBA1-4910-8A19-66ABA9687560}" destId="{BC4DBFDA-ED95-4121-BC75-19CE89383082}" srcOrd="1" destOrd="0" parTransId="{A6A46459-4B53-4455-900B-E51D2F86FB6C}" sibTransId="{4C76358B-8454-4647-9303-79FD93F4CF86}"/>
    <dgm:cxn modelId="{6B3DDB4E-5602-4BBC-8BF2-A91AF7A3E07E}" type="presOf" srcId="{6027B8EA-BBA1-4910-8A19-66ABA9687560}" destId="{910C037D-CA1C-40BF-B3AE-C08E8EF8B4BE}" srcOrd="0" destOrd="0" presId="urn:microsoft.com/office/officeart/2005/8/layout/arrow6"/>
    <dgm:cxn modelId="{83BE72B6-A810-4FF7-A990-15054B6916D9}" type="presParOf" srcId="{910C037D-CA1C-40BF-B3AE-C08E8EF8B4BE}" destId="{838CC895-A474-40BD-8B0C-09CB4CCCEDDF}" srcOrd="0" destOrd="0" presId="urn:microsoft.com/office/officeart/2005/8/layout/arrow6"/>
    <dgm:cxn modelId="{DBD67437-9466-4E02-865B-763737F7CB5C}" type="presParOf" srcId="{910C037D-CA1C-40BF-B3AE-C08E8EF8B4BE}" destId="{5E89853D-3463-4D15-8792-6F9416E02178}" srcOrd="1" destOrd="0" presId="urn:microsoft.com/office/officeart/2005/8/layout/arrow6"/>
    <dgm:cxn modelId="{34870835-5ACA-47C3-9F5E-A8C95FBDC2BC}" type="presOf" srcId="{A44AE789-DFED-40D3-9DA5-F225DE0FAE2C}" destId="{5E89853D-3463-4D15-8792-6F9416E02178}" srcOrd="0" destOrd="0" presId="urn:microsoft.com/office/officeart/2005/8/layout/arrow6"/>
    <dgm:cxn modelId="{F9093628-B29B-4DED-ACF2-AB4AFDEE9748}" type="presParOf" srcId="{910C037D-CA1C-40BF-B3AE-C08E8EF8B4BE}" destId="{F3818B84-BB26-40F3-BD22-A0B80183E18A}" srcOrd="2" destOrd="0" presId="urn:microsoft.com/office/officeart/2005/8/layout/arrow6"/>
    <dgm:cxn modelId="{3B0275E1-7A27-4573-9A2C-7DB247A735B3}" type="presOf" srcId="{BC4DBFDA-ED95-4121-BC75-19CE89383082}" destId="{F3818B84-BB26-40F3-BD22-A0B80183E18A}" srcOrd="0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4" name=""/>
      <dsp:cNvGrpSpPr/>
    </dsp:nvGrpSpPr>
    <dsp:grpSpPr/>
    <dsp:sp modelId="{838CC895-A474-40BD-8B0C-09CB4CCCEDDF}">
      <dsp:nvSpPr>
        <dsp:cNvPr id="5" name=""/>
        <dsp:cNvSpPr/>
      </dsp:nvSpPr>
      <dsp:spPr>
        <a:xfrm>
          <a:off x="0" y="309762"/>
          <a:ext cx="7200800" cy="3754237"/>
        </a:xfrm>
        <a:prstGeom prst="leftRightRibb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</dsp:sp>
    <dsp:sp modelId="{5E89853D-3463-4D15-8792-6F9416E02178}">
      <dsp:nvSpPr>
        <dsp:cNvPr id="6" name=""/>
        <dsp:cNvSpPr/>
      </dsp:nvSpPr>
      <dsp:spPr>
        <a:xfrm>
          <a:off x="859390" y="1224131"/>
          <a:ext cx="2376264" cy="141135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7564" rIns="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rPr>
            <a:t>Следовать за ребёнком или использовать его естественные интересы.</a:t>
          </a:r>
          <a:endParaRPr lang="ru-RU" sz="1900" kern="1200"/>
        </a:p>
      </dsp:txBody>
      <dsp:txXfrm>
        <a:off x="859390" y="1224131"/>
        <a:ext cx="2376264" cy="1411356"/>
      </dsp:txXfrm>
    </dsp:sp>
    <dsp:sp modelId="{F3818B84-BB26-40F3-BD22-A0B80183E18A}">
      <dsp:nvSpPr>
        <dsp:cNvPr id="7" name=""/>
        <dsp:cNvSpPr/>
      </dsp:nvSpPr>
      <dsp:spPr>
        <a:xfrm>
          <a:off x="3667715" y="1872213"/>
          <a:ext cx="2808312" cy="141135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7564" rIns="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rPr>
            <a:t>Входя в мир ребёнка и разделяя его мир, вовлекать в совместное со взрослым пространство.</a:t>
          </a:r>
          <a:endParaRPr lang="ru-RU" sz="1900" kern="1200"/>
        </a:p>
      </dsp:txBody>
      <dsp:txXfrm>
        <a:off x="3667715" y="1872213"/>
        <a:ext cx="2808312" cy="1411356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/>
          </dgm:ruleLst>
        </dgm:layoutNode>
      </dgm:if>
      <dgm:else name="Name8"/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5CBF5-B6F2-4A5F-8B0E-EDBCEB9F27C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9D229-210C-452D-BCD5-1313737E9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4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9D229-210C-452D-BCD5-1313737E92E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4494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B8F5-67A9-4B52-BC2A-370AAF30C6F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E689-D70E-415B-8BA5-FF245014C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B8F5-67A9-4B52-BC2A-370AAF30C6F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E689-D70E-415B-8BA5-FF245014C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B8F5-67A9-4B52-BC2A-370AAF30C6F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E689-D70E-415B-8BA5-FF245014C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9AB8F5-67A9-4B52-BC2A-370AAF30C6F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DCE689-D70E-415B-8BA5-FF245014CA4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6" r:id="rId2"/>
    <p:sldLayoutId id="2147484267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pn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2" descr="C:\Users\ыыпек\Desktop\1619257632_43-phonoteka_org-p-fon-dlya-sportivnoi-prezentatsii-v-detskom-4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9850" y="0"/>
            <a:ext cx="9153850" cy="6858000"/>
          </a:xfrm>
          <a:prstGeom prst="rect">
            <a:avLst/>
          </a:prstGeom>
          <a:noFill/>
        </p:spPr>
      </p:pic>
      <p:pic>
        <p:nvPicPr>
          <p:cNvPr id="8" name="Picture 3" descr="C:\Users\ыыпек\Desktop\img1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2293005" cy="192880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519897" y="372871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 бюджетное образовательное </a:t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учреждение «Детский сад №117»</a:t>
            </a: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Содержимое 2"/>
          <p:cNvSpPr txBox="1"/>
          <p:nvPr/>
        </p:nvSpPr>
        <p:spPr>
          <a:xfrm>
            <a:off x="457200" y="1600200"/>
            <a:ext cx="8229600" cy="49720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pPr algn="ctr">
              <a:buFont typeface="Wingdings 2"/>
              <a:buNone/>
            </a:pPr>
            <a:r>
              <a:rPr lang="ru-RU" sz="4300" err="1" smtClean="0">
                <a:latin typeface="Times New Roman" pitchFamily="18" charset="0"/>
                <a:cs typeface="Times New Roman" pitchFamily="18" charset="0"/>
              </a:rPr>
              <a:t>Здоровьесберегающая методика </a:t>
            </a:r>
          </a:p>
          <a:p>
            <a:pPr algn="ctr">
              <a:buFont typeface="Wingdings 2"/>
              <a:buNone/>
            </a:pPr>
            <a:r>
              <a:rPr lang="ru-RU" sz="4300" smtClean="0">
                <a:latin typeface="Times New Roman" pitchFamily="18" charset="0"/>
                <a:cs typeface="Times New Roman" pitchFamily="18" charset="0"/>
              </a:rPr>
              <a:t>в работе с детьми</a:t>
            </a:r>
            <a:endParaRPr lang="ru-RU" smtClean="0"/>
          </a:p>
          <a:p>
            <a:pPr algn="ctr">
              <a:buFont typeface="Wingdings 2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800" err="1" smtClean="0">
                <a:latin typeface="Times New Roman" pitchFamily="18" charset="0"/>
                <a:cs typeface="Times New Roman" pitchFamily="18" charset="0"/>
              </a:rPr>
              <a:t>Floortime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>
              <a:buFont typeface="Wingdings 2"/>
              <a:buNone/>
            </a:pP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 typeface="Wingdings 2"/>
              <a:buNone/>
            </a:pPr>
            <a:endParaRPr 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 typeface="Wingdings 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Учитель – логопед </a:t>
            </a:r>
          </a:p>
          <a:p>
            <a:pPr algn="r">
              <a:buFont typeface="Wingdings 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Турунтаева Екатерина Михайловна</a:t>
            </a:r>
          </a:p>
          <a:p>
            <a:pPr algn="r">
              <a:buFont typeface="Wingdings 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Новокузнецкий городской округ, 2022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258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305800" cy="11430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2699792" y="692696"/>
            <a:ext cx="6300192" cy="1361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«Речь и мышление, а также эмоциональные и социальные навыки осваиваются в процессе отношений,  которые включают в себя эмоционально значимое взаимодействие».</a:t>
            </a:r>
            <a:endParaRPr lang="ru-RU" sz="140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</a:rPr>
              <a:t>Стенли Гринспен 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97357"/>
            <a:ext cx="2043043" cy="187220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25144"/>
            <a:ext cx="2297038" cy="198119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358" y="2509486"/>
            <a:ext cx="1807418" cy="191532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795" y="4706270"/>
            <a:ext cx="2448272" cy="198119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432702"/>
            <a:ext cx="2309089" cy="206889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9548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6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6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6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6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143116"/>
            <a:ext cx="5072098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Методика Floortime</a:t>
            </a:r>
            <a:endParaRPr kumimoji="0" lang="ru-RU" sz="36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gExDQM0_n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000108"/>
            <a:ext cx="3496278" cy="32242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5072074"/>
            <a:ext cx="8001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DIR/Floortime – концепция системы ранней помощи детям с нарушениями. Аббревиатура DIR составлена из первых букв понятий, означающих построение отношений с учетом уровня функционального эмоционального развития и индивидуальных особенностей (ребенка, семьи, окружения и терапистов).</a:t>
            </a:r>
            <a:endParaRPr lang="ru-RU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 descr="StanleyGreenspa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071546"/>
            <a:ext cx="2286016" cy="307183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00430" y="1071546"/>
            <a:ext cx="5000628" cy="31700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Стенли Гринспен (1941—2010 гг.) — крупнейший в мире специалист в области изучения и коррекции аутизма, признанный авторитет в сфере клинической работы с детьми раннего и дошкольного возраста, имеющими когнитивные и эмоциональные нарушения развития. Методика Floortime (Флортайм) успешно применяется в работе с детьми раннего возраста, с подростками и взрослыми людьми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085184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DIR/Floortime — это распространенная система помощи детям с расстройствами аутистического спектра, разработанная профессором Стенли Гринспеном в 1979 году. </a:t>
            </a:r>
            <a:endParaRPr lang="ru-RU" b="1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53708676"/>
              </p:ext>
            </p:extLst>
          </p:nvPr>
        </p:nvGraphicFramePr>
        <p:xfrm>
          <a:off x="904298" y="1844824"/>
          <a:ext cx="7200800" cy="406400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79712" y="1073834"/>
            <a:ext cx="5049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Принципы методики</a:t>
            </a:r>
            <a:endParaRPr lang="ru-RU" sz="36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92251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42910" y="714356"/>
            <a:ext cx="8001024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Floortime реализуется в работе с обычными детьми и в работе с детьми, имеющими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000100" y="1928802"/>
            <a:ext cx="7429552" cy="1600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РАС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проблемы в развитии, (дефицит внимания, гиперактивность)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трудности адаптации и социализации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поведенческие трудности (агрессию, страхи, тревожность).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2022-05-15_19-48-4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214686"/>
            <a:ext cx="6915150" cy="3643314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500042"/>
            <a:ext cx="8215338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Применение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методики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Floortime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дает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также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возможность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решать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следующие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28596" y="1357298"/>
            <a:ext cx="7929586" cy="53245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Установление и укрепление эмоционального контакта с малышом, достижение взаимного удовольствия от общения, понимание и управление ребенком личными эмоциями.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Установление взаимодействия взрослого и ребенка в диалоге.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Формирование и улучшение у ребенка навыков саморегуляции.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Гармонизация сенсорной сферы ребенка.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Формирование и развитие навыков коммуникации (речевой и альтернативной).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Обучение ребенка умению решать социальные задачи в необычной ситуации.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Обучение ребенка умению идти на компромисс.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Развитие у ребенка разных видов мышления (логического, абстрактного и эмоционального).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Развитие у ребенка самосознания и навыков самооценки.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Формирование мотивов к обучению и общению.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Формирование у ребенка основы системы ценностей.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Построение основ Я-концепции ребенка.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00166" y="571480"/>
            <a:ext cx="600076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1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Основные правила и рекомендации при игре по принципам Floortime</a:t>
            </a:r>
            <a:r>
              <a:rPr kumimoji="0" lang="ru-RU" sz="2400" b="1" i="0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28596" y="1571612"/>
            <a:ext cx="8215338" cy="47089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Начинайте игру с любимых ребенком предметов или действий, даже если это неодушевленные сортеры или кубики, даже если это его самостимуляции.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Будьте артистичными в подстройке к малышу: меняйте тембр голоса, скорость речи и не бойтесь дурачиться и переигрывать. Малышу должно быть интересно и весело, и вы тоже должны получать удовольствие от такого взаимодействия!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Используйте много «ярких» жестов и выразительную мимику, особенно с неговорящими детьми. Делайте игру костюмированной, даже если элементы перевоплощения касаются только вас.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Не забывайте об индивидуальных особенностях ребенка — может быть, ему не нравятся громкие звуки, тогда особенное внимание обратите на использование жестов и мимики, приглушив звук своего голоса. Если он чувствителен к прикосновениям, тогда и игры будут без касаний. В этом случае можно воспользоваться игрушкой, надеваемой на руку. 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6052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Логопедический твистер. </a:t>
            </a:r>
            <a:endParaRPr lang="ru-RU" sz="36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512638"/>
            <a:ext cx="46805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Логопедическое многофункциональное дидактическое пособие,  с помощью которого можно развивать все стороны речи, начиная от автоматизации звука в изолированной позиции и заканчивая сочинением рассказа по серии картинок.</a:t>
            </a: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37273"/>
            <a:ext cx="4968552" cy="267804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9863277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Arial"/>
        <a:cs typeface="Arial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Arial"/>
        <a:cs typeface="Arial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Flow</Template>
  <Company/>
  <PresentationFormat>On-screen Show (4:3)</PresentationFormat>
  <Paragraphs>42</Paragraphs>
  <Slides>10</Slides>
  <Notes>1</Notes>
  <TotalTime>2963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7">
      <vt:lpstr>Arial</vt:lpstr>
      <vt:lpstr>Trebuchet MS</vt:lpstr>
      <vt:lpstr>Wingdings 2</vt:lpstr>
      <vt:lpstr>Calibri Light</vt:lpstr>
      <vt:lpstr>Calibri</vt:lpstr>
      <vt:lpstr>Times New Roman</vt:lpstr>
      <vt:lpstr>Поток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Коля</dc:creator>
  <cp:lastModifiedBy>ванек</cp:lastModifiedBy>
  <cp:revision>240</cp:revision>
  <dcterms:created xsi:type="dcterms:W3CDTF">2022-05-12T12:32:41Z</dcterms:created>
  <dcterms:modified xsi:type="dcterms:W3CDTF">2023-06-29T03:49:40Z</dcterms:modified>
</cp:coreProperties>
</file>