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</p:sldMasterIdLst>
  <p:sldIdLst>
    <p:sldId id="256" r:id="rId4"/>
    <p:sldId id="260" r:id="rId5"/>
    <p:sldId id="270" r:id="rId6"/>
    <p:sldId id="285" r:id="rId7"/>
    <p:sldId id="273" r:id="rId8"/>
    <p:sldId id="295" r:id="rId9"/>
    <p:sldId id="258" r:id="rId10"/>
    <p:sldId id="284" r:id="rId11"/>
    <p:sldId id="274" r:id="rId12"/>
    <p:sldId id="287" r:id="rId13"/>
    <p:sldId id="288" r:id="rId14"/>
    <p:sldId id="289" r:id="rId15"/>
    <p:sldId id="286" r:id="rId16"/>
    <p:sldId id="290" r:id="rId17"/>
    <p:sldId id="291" r:id="rId18"/>
    <p:sldId id="292" r:id="rId19"/>
    <p:sldId id="294" r:id="rId20"/>
    <p:sldId id="293" r:id="rId21"/>
    <p:sldId id="276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8F1-1649-4376-9929-C0E2C93C4384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791323"/>
      </p:ext>
    </p:extLst>
  </p:cSld>
  <p:clrMapOvr>
    <a:masterClrMapping/>
  </p:clrMapOvr>
  <p:transition spd="slow">
    <p:blinds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609D-8705-4A25-8951-67FCA1FFD4E1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998262"/>
      </p:ext>
    </p:extLst>
  </p:cSld>
  <p:clrMapOvr>
    <a:masterClrMapping/>
  </p:clrMapOvr>
  <p:transition spd="slow">
    <p:blinds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A424-1EA8-47F0-A6D0-754CBBEA9B39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994410"/>
      </p:ext>
    </p:extLst>
  </p:cSld>
  <p:clrMapOvr>
    <a:masterClrMapping/>
  </p:clrMapOvr>
  <p:transition spd="slow">
    <p:blinds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09523-D3E5-4C49-B5D4-12AD494A4101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803096"/>
      </p:ext>
    </p:extLst>
  </p:cSld>
  <p:clrMapOvr>
    <a:masterClrMapping/>
  </p:clrMapOvr>
  <p:transition spd="slow">
    <p:blinds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426BC-5FBA-4C15-B048-012452A8DE45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14639"/>
      </p:ext>
    </p:extLst>
  </p:cSld>
  <p:clrMapOvr>
    <a:masterClrMapping/>
  </p:clrMapOvr>
  <p:transition spd="slow">
    <p:blinds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FF928-3DD5-49B1-9782-277CD48B0B86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563741"/>
      </p:ext>
    </p:extLst>
  </p:cSld>
  <p:clrMapOvr>
    <a:masterClrMapping/>
  </p:clrMapOvr>
  <p:transition spd="slow">
    <p:blinds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658F5-3AEC-48A0-8FDB-A547422EC2F6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1446883"/>
      </p:ext>
    </p:extLst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FD2B5-AA69-425A-9FEF-8BBFDB74A3E9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4794710"/>
      </p:ext>
    </p:extLst>
  </p:cSld>
  <p:clrMapOvr>
    <a:masterClrMapping/>
  </p:clrMapOvr>
  <p:transition spd="slow">
    <p:blinds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458AD-D2D5-498F-A828-DA2E0DD1D738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282109"/>
      </p:ext>
    </p:extLst>
  </p:cSld>
  <p:clrMapOvr>
    <a:masterClrMapping/>
  </p:clrMapOvr>
  <p:transition spd="slow">
    <p:blinds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DF3D1-E08A-42A5-880C-539EAC2A2E55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295958"/>
      </p:ext>
    </p:extLst>
  </p:cSld>
  <p:clrMapOvr>
    <a:masterClrMapping/>
  </p:clrMapOvr>
  <p:transition spd="slow">
    <p:blinds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53C90-C3DF-4A6D-813F-8D28FAD02B72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624871"/>
      </p:ext>
    </p:extLst>
  </p:cSld>
  <p:clrMapOvr>
    <a:masterClrMapping/>
  </p:clrMapOvr>
  <p:transition spd="slow">
    <p:blinds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AA1EF-DC90-440B-8FDA-D84838BAF9A7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831933"/>
      </p:ext>
    </p:extLst>
  </p:cSld>
  <p:clrMapOvr>
    <a:masterClrMapping/>
  </p:clrMapOvr>
  <p:transition spd="slow">
    <p:blinds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38978-C135-4B52-AA5C-BB11DB9DB200}" type="slidenum">
              <a:rPr lang="ru-RU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8562443"/>
      </p:ext>
    </p:extLst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5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C23E2A-E0D0-4B0B-A08C-3C51239311FD}" type="slidenum">
              <a:rPr lang="ru-RU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FFFFFF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1337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ransition spd="slow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7555"/>
            <a:ext cx="7344816" cy="395278"/>
          </a:xfrm>
        </p:spPr>
        <p:txBody>
          <a:bodyPr>
            <a:noAutofit/>
          </a:bodyPr>
          <a:lstStyle/>
          <a:p>
            <a:pPr algn="l"/>
            <a:endParaRPr lang="ru-RU" sz="36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3600" b="1" dirty="0" smtClean="0">
                <a:solidFill>
                  <a:srgbClr val="FF0000"/>
                </a:solidFill>
              </a:rPr>
              <a:t>Путь к успеху, </a:t>
            </a:r>
          </a:p>
          <a:p>
            <a:pPr algn="l">
              <a:spcBef>
                <a:spcPts val="0"/>
              </a:spcBef>
            </a:pPr>
            <a:r>
              <a:rPr lang="ru-RU" sz="3600" b="1" dirty="0" smtClean="0">
                <a:solidFill>
                  <a:srgbClr val="FF0000"/>
                </a:solidFill>
              </a:rPr>
              <a:t>или мотивационные ресурсы  урока географии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57324" y="1214422"/>
            <a:ext cx="7286676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6205954"/>
            <a:ext cx="380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Марьина АВ, учитель географии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1892" y="11663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МОУ «</a:t>
            </a:r>
            <a:r>
              <a:rPr lang="ru-RU" sz="2400" b="1" dirty="0" err="1" smtClean="0"/>
              <a:t>Магистральнинская</a:t>
            </a:r>
            <a:r>
              <a:rPr lang="ru-RU" sz="2400" b="1" dirty="0" smtClean="0"/>
              <a:t> СОШ №2»</a:t>
            </a:r>
            <a:endParaRPr lang="ru-RU" sz="2400" b="1" dirty="0"/>
          </a:p>
        </p:txBody>
      </p:sp>
      <p:pic>
        <p:nvPicPr>
          <p:cNvPr id="7" name="Picture 2" descr="Мечтающий школьник (фотография) - Press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358543"/>
            <a:ext cx="4936776" cy="3569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00560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Прием «</a:t>
            </a:r>
            <a:r>
              <a:rPr lang="ru-RU" sz="3200" b="1" dirty="0" err="1" smtClean="0">
                <a:solidFill>
                  <a:srgbClr val="FF0000"/>
                </a:solidFill>
              </a:rPr>
              <a:t>Инсерт</a:t>
            </a:r>
            <a:r>
              <a:rPr lang="ru-RU" sz="3200" b="1" dirty="0" smtClean="0">
                <a:solidFill>
                  <a:srgbClr val="FF0000"/>
                </a:solidFill>
              </a:rPr>
              <a:t>» или  «Осознанное чтение»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2856"/>
            <a:ext cx="7848872" cy="3888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Это маркировка текста значками по мере его освоения.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Учащиеся работают с текстом и делают пометки на полях: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«+» - если считают, что это им известно;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«-» - если считают, что это противоречит тем знаниям которые у них есть;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«v» - если то, что прочитали является новым;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«?» - если то, что прочитали оказалось непонятным и требует разъяснений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571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631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Проблемное задание:</a:t>
            </a:r>
            <a:endParaRPr lang="ru-RU" sz="2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       </a:t>
            </a:r>
            <a:endParaRPr lang="ru-RU" dirty="0" smtClean="0">
              <a:solidFill>
                <a:srgbClr val="333333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Докажите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связь понятия « масштаб» с предметом математики.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endParaRPr lang="ru-RU" dirty="0" smtClean="0">
              <a:solidFill>
                <a:srgbClr val="333333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«Закончите предложение»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Масштаб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– это………..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Ответ: 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Масштаб – это отношение длины отрезка на карте или плане к его действительной длине на местности.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Какие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виды масштабов мы знаем</a:t>
            </a: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?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Ответ: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 Именованный, численный и   линейный.(Фронтальный опрос, работа с </a:t>
            </a: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картой)</a:t>
            </a:r>
            <a:endParaRPr lang="ru-RU" sz="2000" dirty="0" smtClean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теперь применим теоретические знания на практике. Выполним задание.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Измерьте расстояния на карте с помощью масштаба: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Москва – Париж (по карте полушарий)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107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92888" cy="621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Прием «Найди ошибки» </a:t>
            </a:r>
            <a:endParaRPr lang="ru-RU" sz="32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Большая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часть южной Африки находится севернее 30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с.ш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На востоке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Мозамбикский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пролив отделяет от Южной Африки самый крупный на земном шаре о. Мадагаскар.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Юг – самая возвышенная часть Африки, особенно ее юго-восточная оконечность, где расположены относящиеся к новой складчатости Драконовы горы. Здесь распространены разнообразные полезные ископаемые: в предгорных прогибах – осадочные, а на выходах кристаллических пород – магматические.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В Южной Африке представлены следующие типы климата: пустынный тропический, влажный тропический, субэкваториальный, субтропический средиземноморский. Природные условия сменяются не только с севера на юг, но и с запада на восток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009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22726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Пример.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уроке по теме “Планета Земля” загадывается определенная планета, и ребята начинают задавать учителю вопросы: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планета земной группы? - нет;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планета – гигант? – да;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 планета имеет гигантские кольца? – нет;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самая большая планета? – да.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Ребята делают вывод, что это планета Юпитер.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84720"/>
            <a:ext cx="74528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Прием: «Да – нет»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2050" name="Picture 2" descr="C:\Users\H1\Desktop\671b2b41498647f80a3bbfc20dc9c0f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504" y="19049"/>
            <a:ext cx="3083496" cy="227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2827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992888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Самостоятельная работа с самопроверкой по эталону</a:t>
            </a:r>
            <a:endParaRPr lang="ru-RU" sz="2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36068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Прием «Найди лишнее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360680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Низкая Африка, Средняя Африка, Высокая Африка.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2. Капские горы, Драконовы горы, Альпийские горы.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3. Бразильское плоскогорье, Эфиопское нагорье, Нагорье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Тибести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4. Атлас, нагорье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Ахаггар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, Мадагаскар.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5. Везувий, Килиманджаро, Камерун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46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1097"/>
            <a:ext cx="4282261" cy="441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4"/>
            <a:ext cx="331236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809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Памятка для туриста.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Творческое задание.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8805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27924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Рефлексия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2118" y="1325996"/>
            <a:ext cx="1713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>
                <a:latin typeface="Times New Roman"/>
                <a:ea typeface="Calibri"/>
              </a:rPr>
              <a:t>Кла́стер</a:t>
            </a:r>
            <a:endParaRPr lang="ru-RU" sz="3200" b="1" dirty="0"/>
          </a:p>
        </p:txBody>
      </p:sp>
      <p:pic>
        <p:nvPicPr>
          <p:cNvPr id="4098" name="Picture 2" descr="C:\Users\H1\Desktop\de6233359776f56b3ae309975ef5ae64-800x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71" y="2852936"/>
            <a:ext cx="4481406" cy="336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1\Desktop\ee4ba9f33be8c52b400122e9cbaefecc92d357b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1406" y="188640"/>
            <a:ext cx="4278411" cy="320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733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1\Desktop\7a5d4ecf29701384fa839827f3aa7ba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24944"/>
            <a:ext cx="4881028" cy="327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16632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Карта настроения. </a:t>
            </a:r>
          </a:p>
          <a:p>
            <a:r>
              <a:rPr lang="ru-RU" sz="2800" dirty="0" smtClean="0"/>
              <a:t>На каком из островов вы сегодня пребывали?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. Страха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53800" y="2573615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91880" y="198884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о. Познания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779912" y="2605263"/>
            <a:ext cx="1080120" cy="1255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40152" y="2281227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о. Уверенности</a:t>
            </a:r>
            <a:endParaRPr lang="ru-RU" sz="32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6804248" y="2866002"/>
            <a:ext cx="1152128" cy="562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49694" y="3568660"/>
            <a:ext cx="2067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о. Радости</a:t>
            </a:r>
            <a:endParaRPr lang="ru-RU" sz="32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5508104" y="4153435"/>
            <a:ext cx="2304256" cy="10757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9512" y="2983885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о. Скуки</a:t>
            </a:r>
            <a:endParaRPr lang="ru-RU" sz="32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853800" y="3276272"/>
            <a:ext cx="1451305" cy="1415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9512" y="6174833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о. Будущего</a:t>
            </a:r>
            <a:endParaRPr lang="ru-RU" sz="3200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411760" y="6309320"/>
            <a:ext cx="576064" cy="450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5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060848"/>
            <a:ext cx="7848872" cy="290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Использование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на уроках географии и во внеурочной работе системы разнообразных способов и приемов, направленных на повышение мотивации, развитие познавательных возможностей и способностей,   расширяет географический кругозор школьников, повышает качество  географической подготовки, позволяет учащимся более уверенно ориентироваться в закономерностях окружающей их действительности и активнее использовать географические знания на практике в повседневной жизни.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62068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Выводы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3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ru-RU" altLang="ru-RU" smtClean="0">
                <a:solidFill>
                  <a:schemeClr val="bg1"/>
                </a:solidFill>
              </a:rPr>
              <a:t>Могут дети – сможем и мы!</a:t>
            </a:r>
          </a:p>
        </p:txBody>
      </p:sp>
      <p:pic>
        <p:nvPicPr>
          <p:cNvPr id="45059" name="Picture 4" descr="C:\Users\WWW\Desktop\анимашки\239685387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836613"/>
            <a:ext cx="78486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395006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60848"/>
            <a:ext cx="7706816" cy="406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3600" dirty="0">
                <a:latin typeface="Corbel"/>
              </a:rPr>
              <a:t>…… Высокий уровень мотивации при обучении детей, является источником активности и успешности в обучении, поэтому его достижение является одной из важнейших проблем современного образования…..</a:t>
            </a:r>
          </a:p>
        </p:txBody>
      </p:sp>
    </p:spTree>
    <p:extLst>
      <p:ext uri="{BB962C8B-B14F-4D97-AF65-F5344CB8AC3E}">
        <p14:creationId xmlns:p14="http://schemas.microsoft.com/office/powerpoint/2010/main" xmlns="" val="2057863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263" y="476672"/>
            <a:ext cx="8136904" cy="656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Мотивация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один из факторов успешного обучения учащихся на уроках.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положительной мотивации учащихся ведет к снижению успешности и эффективности обучения.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мотивов, связанных с содержанием и процессом учения, позволяет повысить результативность обучения по всем общеобразовательным предметам.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Использование в учебной деятельности методов и приемов современных педагогических технологий формирует положительную мотивацию детей, способствует развитию основных мыслительных операций, коммуникативной компетенции, творческой активной личности.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05401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848872" cy="675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800" b="1" dirty="0">
                <a:solidFill>
                  <a:srgbClr val="FF0000"/>
                </a:solidFill>
                <a:latin typeface="Corbel"/>
              </a:rPr>
              <a:t>Мотивацией может служить даже необычное название урока, как бы его девиз.</a:t>
            </a:r>
          </a:p>
          <a:p>
            <a:pPr lvl="0" algn="just">
              <a:lnSpc>
                <a:spcPct val="115000"/>
              </a:lnSpc>
            </a:pPr>
            <a:r>
              <a:rPr lang="ru-RU" sz="2800" dirty="0">
                <a:latin typeface="Corbel"/>
              </a:rPr>
              <a:t> </a:t>
            </a:r>
            <a:endParaRPr lang="ru-RU" sz="2800" dirty="0" smtClean="0">
              <a:latin typeface="Corbel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Отец географии: кто он?»,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«Вода, кругом вода»,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«Без географии мы нигде…».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«Приглашаем на полюс холода южного полушария!»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«В мир ледяного безмолвия»,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«В гости к пингвинам»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Океан, открывает свои тайны»</a:t>
            </a: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Всё ещё удивительная Африка»</a:t>
            </a: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 гуляет по всей планете»</a:t>
            </a: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Капелька-путешественница»</a:t>
            </a: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Знакомьтесь, Австралия!»</a:t>
            </a:r>
          </a:p>
          <a:p>
            <a:pPr marL="54864" lvl="0">
              <a:spcBef>
                <a:spcPts val="700"/>
              </a:spcBef>
              <a:buClr>
                <a:srgbClr val="D6ECFF"/>
              </a:buClr>
              <a:buSzPct val="95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«Слушаем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прогноз погоды»</a:t>
            </a:r>
          </a:p>
        </p:txBody>
      </p:sp>
    </p:spTree>
    <p:extLst>
      <p:ext uri="{BB962C8B-B14F-4D97-AF65-F5344CB8AC3E}">
        <p14:creationId xmlns:p14="http://schemas.microsoft.com/office/powerpoint/2010/main" xmlns="" val="59499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08911" cy="499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02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Отсроченная </a:t>
            </a:r>
            <a:r>
              <a:rPr lang="ru-RU" dirty="0" smtClean="0"/>
              <a:t>отгадка  8 </a:t>
            </a:r>
            <a:r>
              <a:rPr lang="ru-RU" dirty="0"/>
              <a:t>класс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Тема </a:t>
            </a:r>
            <a:r>
              <a:rPr lang="ru-RU" b="1" dirty="0">
                <a:solidFill>
                  <a:srgbClr val="FF0000"/>
                </a:solidFill>
              </a:rPr>
              <a:t>« </a:t>
            </a:r>
            <a:r>
              <a:rPr lang="ru-RU" b="1" dirty="0" smtClean="0">
                <a:solidFill>
                  <a:srgbClr val="FF0000"/>
                </a:solidFill>
              </a:rPr>
              <a:t>Восточно- Европейская </a:t>
            </a:r>
            <a:r>
              <a:rPr lang="ru-RU" b="1" dirty="0">
                <a:solidFill>
                  <a:srgbClr val="FF0000"/>
                </a:solidFill>
              </a:rPr>
              <a:t>равнина».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Поспорили как-то Кавказ и  Восточно-Европейская   равнина, кто из них</a:t>
            </a:r>
          </a:p>
          <a:p>
            <a:r>
              <a:rPr lang="ru-RU" dirty="0"/>
              <a:t>старше, Кавказ говорит:  «Посмотри, я весь белый,  а ты вся зелёная, молодая,</a:t>
            </a:r>
          </a:p>
          <a:p>
            <a:r>
              <a:rPr lang="ru-RU" dirty="0"/>
              <a:t>значит я старше и  мудрее», а равнина с ним  не соглашается,</a:t>
            </a:r>
          </a:p>
          <a:p>
            <a:r>
              <a:rPr lang="ru-RU" dirty="0"/>
              <a:t>утверждает, что она  старше. </a:t>
            </a:r>
            <a:r>
              <a:rPr lang="ru-RU" b="1" dirty="0">
                <a:solidFill>
                  <a:srgbClr val="FF0000"/>
                </a:solidFill>
              </a:rPr>
              <a:t>Кто из них прав?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H1\Desktop\img_user_file_55827750cd52f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2651511"/>
            <a:ext cx="4248472" cy="264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1\Desktop\1650940058_32-vsegda-pomnim-com-p-kavkazskie-gori-foto-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52849"/>
            <a:ext cx="4655840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152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178"/>
          <a:stretch/>
        </p:blipFill>
        <p:spPr bwMode="auto">
          <a:xfrm>
            <a:off x="17052" y="2492896"/>
            <a:ext cx="9105957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29302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Почему бывают цветные дожди?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3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6438" y="116632"/>
            <a:ext cx="7099722" cy="661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12852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001"/>
            <a:ext cx="8316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Приём «Ассоциативный ряд»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46268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Составить ассоциативный ряд к географическим объектам. (Работа может выполняться в группе, в парах; на листах А4, в тетради).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73E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Австралия</a:t>
            </a:r>
            <a:r>
              <a:rPr lang="ru-RU" sz="2000" dirty="0">
                <a:solidFill>
                  <a:srgbClr val="073E87"/>
                </a:solidFill>
                <a:latin typeface="Candara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42373" y="3244334"/>
            <a:ext cx="2731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23439" y="2204864"/>
            <a:ext cx="1897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99095" y="5373216"/>
            <a:ext cx="2938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Площадь= 7,6 млн. км. в кв.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24944" y="4509120"/>
            <a:ext cx="2137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засушливый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08920"/>
            <a:ext cx="2632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барьерный риф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8486" y="4427829"/>
            <a:ext cx="2289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Материк-государство</a:t>
            </a:r>
            <a:endParaRPr lang="ru-RU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95616" y="2893586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эндемики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5373216"/>
            <a:ext cx="111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сумчатые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337720" y="2574196"/>
            <a:ext cx="0" cy="688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>
            <a:off x="5901513" y="3868436"/>
            <a:ext cx="792089" cy="640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72000" y="3952220"/>
            <a:ext cx="1548172" cy="1605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987824" y="4044553"/>
            <a:ext cx="1543820" cy="1328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411760" y="3952220"/>
            <a:ext cx="830613" cy="464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2411760" y="3078252"/>
            <a:ext cx="830613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0" idx="1"/>
          </p:cNvCxnSpPr>
          <p:nvPr/>
        </p:nvCxnSpPr>
        <p:spPr>
          <a:xfrm flipV="1">
            <a:off x="5973634" y="3078252"/>
            <a:ext cx="721982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656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Привлекательная цель</a:t>
            </a:r>
            <a:r>
              <a:rPr lang="ru-RU" dirty="0"/>
              <a:t>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Перед </a:t>
            </a:r>
            <a:r>
              <a:rPr lang="ru-RU" dirty="0"/>
              <a:t>учениками ставится простая и</a:t>
            </a:r>
          </a:p>
          <a:p>
            <a:r>
              <a:rPr lang="ru-RU" dirty="0"/>
              <a:t>привлекательная цель, выполняя которую, он волей- неволей выполняет и</a:t>
            </a:r>
          </a:p>
          <a:p>
            <a:r>
              <a:rPr lang="ru-RU" dirty="0"/>
              <a:t>то учебное действие, которое планирует педагог.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Сегодня мы  отправляемся в  воображаемое  путешествие в  экваториальные</a:t>
            </a:r>
            <a:endParaRPr lang="ru-RU" dirty="0"/>
          </a:p>
          <a:p>
            <a:r>
              <a:rPr lang="ru-RU" dirty="0"/>
              <a:t>леса Африки. </a:t>
            </a:r>
            <a:r>
              <a:rPr lang="ru-RU" dirty="0" smtClean="0"/>
              <a:t>Вам  необходимо  собрать </a:t>
            </a:r>
            <a:r>
              <a:rPr lang="ru-RU" dirty="0"/>
              <a:t>чемодан</a:t>
            </a:r>
            <a:r>
              <a:rPr lang="ru-RU" dirty="0" smtClean="0"/>
              <a:t>. Почему именно  эти </a:t>
            </a:r>
            <a:r>
              <a:rPr lang="ru-RU" dirty="0"/>
              <a:t>вещи вы</a:t>
            </a:r>
          </a:p>
          <a:p>
            <a:r>
              <a:rPr lang="ru-RU" dirty="0"/>
              <a:t>возьмёте с собой?</a:t>
            </a:r>
          </a:p>
        </p:txBody>
      </p:sp>
      <p:pic>
        <p:nvPicPr>
          <p:cNvPr id="3074" name="Picture 2" descr="C:\Users\H1\Desktop\4dfc293a44b538230e83c76f971ed6ad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5776" y="2855366"/>
            <a:ext cx="5861650" cy="388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0509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666</Words>
  <Application>Microsoft Office PowerPoint</Application>
  <PresentationFormat>Экран (4:3)</PresentationFormat>
  <Paragraphs>117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Тема Office</vt:lpstr>
      <vt:lpstr>Специальное оформление</vt:lpstr>
      <vt:lpstr>Край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Могут дети – сможем и мы!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H1</dc:creator>
  <cp:lastModifiedBy>User</cp:lastModifiedBy>
  <cp:revision>22</cp:revision>
  <dcterms:created xsi:type="dcterms:W3CDTF">2011-12-13T19:04:59Z</dcterms:created>
  <dcterms:modified xsi:type="dcterms:W3CDTF">2023-06-29T02:00:07Z</dcterms:modified>
</cp:coreProperties>
</file>