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27"/>
  </p:notesMasterIdLst>
  <p:handoutMasterIdLst>
    <p:handoutMasterId r:id="rId28"/>
  </p:handoutMasterIdLst>
  <p:sldIdLst>
    <p:sldId id="265" r:id="rId3"/>
    <p:sldId id="283" r:id="rId4"/>
    <p:sldId id="284" r:id="rId5"/>
    <p:sldId id="285" r:id="rId6"/>
    <p:sldId id="286" r:id="rId7"/>
    <p:sldId id="287" r:id="rId8"/>
    <p:sldId id="288" r:id="rId9"/>
    <p:sldId id="290" r:id="rId10"/>
    <p:sldId id="291" r:id="rId11"/>
    <p:sldId id="292" r:id="rId12"/>
    <p:sldId id="293" r:id="rId13"/>
    <p:sldId id="298" r:id="rId14"/>
    <p:sldId id="301" r:id="rId15"/>
    <p:sldId id="256" r:id="rId16"/>
    <p:sldId id="295" r:id="rId17"/>
    <p:sldId id="300" r:id="rId18"/>
    <p:sldId id="309" r:id="rId19"/>
    <p:sldId id="302" r:id="rId20"/>
    <p:sldId id="303" r:id="rId21"/>
    <p:sldId id="304" r:id="rId22"/>
    <p:sldId id="305" r:id="rId23"/>
    <p:sldId id="306" r:id="rId24"/>
    <p:sldId id="307" r:id="rId25"/>
    <p:sldId id="308" r:id="rId26"/>
  </p:sldIdLst>
  <p:sldSz cx="12188825" cy="6858000"/>
  <p:notesSz cx="9309100" cy="7023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2912EAC1-7E8C-401B-A66B-3B4E486022B7}">
          <p14:sldIdLst>
            <p14:sldId id="265"/>
            <p14:sldId id="283"/>
            <p14:sldId id="284"/>
            <p14:sldId id="285"/>
            <p14:sldId id="286"/>
            <p14:sldId id="287"/>
            <p14:sldId id="288"/>
            <p14:sldId id="290"/>
            <p14:sldId id="291"/>
            <p14:sldId id="292"/>
            <p14:sldId id="293"/>
            <p14:sldId id="298"/>
            <p14:sldId id="301"/>
          </p14:sldIdLst>
        </p14:section>
        <p14:section name="Раздел без заголовка" id="{EFDDF50C-AD5A-4B1F-98F3-724910AB5C93}">
          <p14:sldIdLst>
            <p14:sldId id="256"/>
            <p14:sldId id="295"/>
            <p14:sldId id="300"/>
            <p14:sldId id="309"/>
            <p14:sldId id="302"/>
            <p14:sldId id="303"/>
            <p14:sldId id="304"/>
            <p14:sldId id="305"/>
            <p14:sldId id="306"/>
            <p14:sldId id="307"/>
            <p14:sldId id="308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orient="horz" pos="3936">
          <p15:clr>
            <a:srgbClr val="A4A3A4"/>
          </p15:clr>
        </p15:guide>
        <p15:guide id="3" orient="horz" pos="1152">
          <p15:clr>
            <a:srgbClr val="A4A3A4"/>
          </p15:clr>
        </p15:guide>
        <p15:guide id="4" orient="horz" pos="2544">
          <p15:clr>
            <a:srgbClr val="A4A3A4"/>
          </p15:clr>
        </p15:guide>
        <p15:guide id="5" orient="horz" pos="1008">
          <p15:clr>
            <a:srgbClr val="A4A3A4"/>
          </p15:clr>
        </p15:guide>
        <p15:guide id="6" orient="horz" pos="384">
          <p15:clr>
            <a:srgbClr val="A4A3A4"/>
          </p15:clr>
        </p15:guide>
        <p15:guide id="7" orient="horz" pos="3312">
          <p15:clr>
            <a:srgbClr val="A4A3A4"/>
          </p15:clr>
        </p15:guide>
        <p15:guide id="8" pos="3839">
          <p15:clr>
            <a:srgbClr val="A4A3A4"/>
          </p15:clr>
        </p15:guide>
        <p15:guide id="9" pos="959">
          <p15:clr>
            <a:srgbClr val="A4A3A4"/>
          </p15:clr>
        </p15:guide>
        <p15:guide id="10" pos="6719">
          <p15:clr>
            <a:srgbClr val="A4A3A4"/>
          </p15:clr>
        </p15:guide>
        <p15:guide id="11" pos="527">
          <p15:clr>
            <a:srgbClr val="A4A3A4"/>
          </p15:clr>
        </p15:guide>
        <p15:guide id="12" pos="7151">
          <p15:clr>
            <a:srgbClr val="A4A3A4"/>
          </p15:clr>
        </p15:guide>
        <p15:guide id="13" pos="4127">
          <p15:clr>
            <a:srgbClr val="A4A3A4"/>
          </p15:clr>
        </p15:guide>
        <p15:guide id="14" pos="4415">
          <p15:clr>
            <a:srgbClr val="A4A3A4"/>
          </p15:clr>
        </p15:guide>
        <p15:guide id="15" pos="2687">
          <p15:clr>
            <a:srgbClr val="A4A3A4"/>
          </p15:clr>
        </p15:guide>
        <p15:guide id="16" pos="383">
          <p15:clr>
            <a:srgbClr val="A4A3A4"/>
          </p15:clr>
        </p15:guide>
        <p15:guide id="17" pos="7295">
          <p15:clr>
            <a:srgbClr val="A4A3A4"/>
          </p15:clr>
        </p15:guide>
        <p15:guide id="18" pos="5327">
          <p15:clr>
            <a:srgbClr val="A4A3A4"/>
          </p15:clr>
        </p15:guide>
        <p15:guide id="19" pos="381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212">
          <p15:clr>
            <a:srgbClr val="A4A3A4"/>
          </p15:clr>
        </p15:guide>
        <p15:guide id="2" pos="293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1E4AEA4-8DFA-4A89-87EB-49C32662AFE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6" autoAdjust="0"/>
    <p:restoredTop sz="94629" autoAdjust="0"/>
  </p:normalViewPr>
  <p:slideViewPr>
    <p:cSldViewPr showGuides="1">
      <p:cViewPr>
        <p:scale>
          <a:sx n="81" d="100"/>
          <a:sy n="81" d="100"/>
        </p:scale>
        <p:origin x="-258" y="72"/>
      </p:cViewPr>
      <p:guideLst>
        <p:guide orient="horz" pos="2160"/>
        <p:guide orient="horz" pos="3936"/>
        <p:guide orient="horz" pos="1152"/>
        <p:guide orient="horz" pos="2544"/>
        <p:guide orient="horz" pos="1008"/>
        <p:guide orient="horz" pos="384"/>
        <p:guide orient="horz" pos="3312"/>
        <p:guide pos="3839"/>
        <p:guide pos="959"/>
        <p:guide pos="6719"/>
        <p:guide pos="527"/>
        <p:guide pos="7151"/>
        <p:guide pos="4127"/>
        <p:guide pos="4415"/>
        <p:guide pos="2687"/>
        <p:guide pos="383"/>
        <p:guide pos="7295"/>
        <p:guide pos="5327"/>
        <p:guide pos="381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1734" y="72"/>
      </p:cViewPr>
      <p:guideLst>
        <p:guide orient="horz" pos="2212"/>
        <p:guide pos="293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273003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739FF845-BB4A-479D-8C06-522C1DBAB2F9}" type="datetimeFigureOut">
              <a:rPr lang="ru-RU"/>
              <a:pPr/>
              <a:t>26.06.2023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273003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C4FD142E-5B44-489E-8F73-9E67242E680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9612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273003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3ABD2D7A-D230-4F91-BD59-0A39C2703BA8}" type="datetimeFigureOut">
              <a:rPr lang="ru-RU"/>
              <a:pPr/>
              <a:t>26.06.2023</a:t>
            </a:fld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314575" y="527050"/>
            <a:ext cx="4679950" cy="26336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30910" y="3335972"/>
            <a:ext cx="7447280" cy="31603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273003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F93199CD-3E1B-4AE6-990F-76F925F5EA9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F93199CD-3E1B-4AE6-990F-76F925F5EA9F}" type="slidenum">
              <a:rPr lang="en-US" sz="1200" b="0" i="0">
                <a:latin typeface="Cambria"/>
                <a:ea typeface="+mn-ea"/>
                <a:cs typeface="+mn-cs"/>
              </a:rPr>
              <a:pPr algn="r" defTabSz="914400">
                <a:buNone/>
              </a:pPr>
              <a:t>1</a:t>
            </a:fld>
            <a:endParaRPr lang="en-US" sz="1200" b="0" i="0"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7581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3150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7503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1912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4786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F93199CD-3E1B-4AE6-990F-76F925F5EA9F}" type="slidenum">
              <a:rPr lang="en-US" sz="1200" b="0" i="0">
                <a:latin typeface="Cambria"/>
                <a:ea typeface="+mn-ea"/>
                <a:cs typeface="+mn-cs"/>
              </a:rPr>
              <a:pPr algn="r" defTabSz="914400">
                <a:buNone/>
              </a:pPr>
              <a:t>14</a:t>
            </a:fld>
            <a:endParaRPr lang="en-US" sz="1200" b="0" i="0"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74977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8481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2185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2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5896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8743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7267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9202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7953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2345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892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414" y="1600201"/>
            <a:ext cx="9144000" cy="2971799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2412" y="4724400"/>
            <a:ext cx="9144001" cy="990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400" cap="none" baseline="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/>
              <a:t>Образец подзаголовка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9499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ра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6153785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67066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вертикаль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09354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ле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63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352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4352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4109756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71415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пра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76885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2" y="609600"/>
            <a:ext cx="80756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0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9211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альтернати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80756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218208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" y="609600"/>
            <a:ext cx="8075611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900842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альтернати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4" y="609600"/>
            <a:ext cx="8075611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0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348559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ять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9" name="Рисунок 2"/>
          <p:cNvSpPr>
            <a:spLocks noGrp="1"/>
          </p:cNvSpPr>
          <p:nvPr>
            <p:ph type="pic" idx="14"/>
          </p:nvPr>
        </p:nvSpPr>
        <p:spPr>
          <a:xfrm>
            <a:off x="0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916662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дно изобра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64" y="609600"/>
            <a:ext cx="1218895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3578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Вертикальное изображение титульного слайд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8"/>
          <p:cNvSpPr>
            <a:spLocks noGrp="1"/>
          </p:cNvSpPr>
          <p:nvPr>
            <p:ph type="pic" sz="quarter" idx="10"/>
          </p:nvPr>
        </p:nvSpPr>
        <p:spPr>
          <a:xfrm>
            <a:off x="0" y="609600"/>
            <a:ext cx="70088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7237411" y="1600200"/>
            <a:ext cx="4343402" cy="3733800"/>
          </a:xfrm>
        </p:spPr>
        <p:txBody>
          <a:bodyPr anchor="t">
            <a:normAutofit/>
          </a:bodyPr>
          <a:lstStyle>
            <a:lvl1pPr>
              <a:lnSpc>
                <a:spcPct val="8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noProof="0" dirty="0"/>
              <a:t>Щелкните, чтобы ввести имя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37411" y="5562600"/>
            <a:ext cx="4343401" cy="762000"/>
          </a:xfrm>
        </p:spPr>
        <p:txBody>
          <a:bodyPr anchor="b">
            <a:norm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None/>
              <a:defRPr sz="1800" cap="none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/>
              <a:t>Образец подзаголовка</a:t>
            </a:r>
            <a:endParaRPr lang="ru-RU" noProof="0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1" hasCustomPrompt="1"/>
          </p:nvPr>
        </p:nvSpPr>
        <p:spPr>
          <a:xfrm>
            <a:off x="7237411" y="533400"/>
            <a:ext cx="4343402" cy="838200"/>
          </a:xfrm>
        </p:spPr>
        <p:txBody>
          <a:bodyPr anchor="ctr">
            <a:no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4800" b="0" baseline="0">
                <a:solidFill>
                  <a:schemeClr val="accent2"/>
                </a:solidFill>
              </a:defRPr>
            </a:lvl1pPr>
            <a:lvl2pPr marL="0" indent="0" algn="r">
              <a:buNone/>
              <a:defRPr sz="5400" b="0" baseline="0">
                <a:solidFill>
                  <a:schemeClr val="bg1"/>
                </a:solidFill>
              </a:defRPr>
            </a:lvl2pPr>
            <a:lvl3pPr marL="0" indent="0" algn="r">
              <a:buNone/>
              <a:defRPr sz="5400" b="0" baseline="0">
                <a:solidFill>
                  <a:schemeClr val="bg1"/>
                </a:solidFill>
              </a:defRPr>
            </a:lvl3pPr>
            <a:lvl4pPr marL="0" indent="0" algn="r">
              <a:buNone/>
              <a:defRPr sz="5400" b="0" baseline="0">
                <a:solidFill>
                  <a:schemeClr val="bg1"/>
                </a:solidFill>
              </a:defRPr>
            </a:lvl4pPr>
            <a:lvl5pPr marL="0" indent="0" algn="r">
              <a:buNone/>
              <a:defRPr sz="5400" b="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ru-RU" noProof="0" dirty="0"/>
              <a:t>Год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287267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7382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514600"/>
            <a:ext cx="9144000" cy="2895600"/>
          </a:xfrm>
        </p:spPr>
        <p:txBody>
          <a:bodyPr anchor="b">
            <a:normAutofit/>
          </a:bodyPr>
          <a:lstStyle>
            <a:lvl1pPr algn="l">
              <a:defRPr sz="4800" b="0" cap="none" baseline="0"/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1257300"/>
            <a:ext cx="9144000" cy="1143000"/>
          </a:xfrm>
        </p:spPr>
        <p:txBody>
          <a:bodyPr anchor="t">
            <a:norm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76181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2" cy="1219200"/>
          </a:xfrm>
        </p:spPr>
        <p:txBody>
          <a:bodyPr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2412" y="1828800"/>
            <a:ext cx="4419599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46814" y="1828800"/>
            <a:ext cx="4419600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82534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2" cy="12192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2" y="1828800"/>
            <a:ext cx="4416552" cy="838200"/>
          </a:xfrm>
        </p:spPr>
        <p:txBody>
          <a:bodyPr anchor="ctr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b="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2412" y="2743200"/>
            <a:ext cx="4416552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49862" y="1828800"/>
            <a:ext cx="4416552" cy="838200"/>
          </a:xfrm>
        </p:spPr>
        <p:txBody>
          <a:bodyPr anchor="ctr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b="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49862" y="2743200"/>
            <a:ext cx="4416552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20841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62663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60754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1613" y="762000"/>
            <a:ext cx="5029200" cy="2667000"/>
          </a:xfrm>
        </p:spPr>
        <p:txBody>
          <a:bodyPr anchor="b">
            <a:noAutofit/>
          </a:bodyPr>
          <a:lstStyle>
            <a:lvl1pPr algn="l">
              <a:lnSpc>
                <a:spcPct val="85000"/>
              </a:lnSpc>
              <a:defRPr sz="3200" b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4795" y="609600"/>
            <a:ext cx="5473580" cy="5638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 baseline="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3" y="3581400"/>
            <a:ext cx="5029200" cy="24384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54498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64" y="609600"/>
            <a:ext cx="604653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1614" y="762000"/>
            <a:ext cx="5029200" cy="26670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4" y="3581400"/>
            <a:ext cx="5029200" cy="24384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24917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6009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2412" y="609600"/>
            <a:ext cx="1524001" cy="5638800"/>
          </a:xfrm>
        </p:spPr>
        <p:txBody>
          <a:bodyPr vert="eaVert"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2412" y="609600"/>
            <a:ext cx="7391399" cy="56388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07903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Левое изображение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807561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5661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5661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32594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ое изображение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3" y="609600"/>
            <a:ext cx="807561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3820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Четыре ле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63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352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4352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4109756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63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4109756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071646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Четыре пра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05592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399376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Шесть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9" name="Рисунок 2"/>
          <p:cNvSpPr>
            <a:spLocks noGrp="1"/>
          </p:cNvSpPr>
          <p:nvPr>
            <p:ph type="pic" idx="14"/>
          </p:nvPr>
        </p:nvSpPr>
        <p:spPr>
          <a:xfrm>
            <a:off x="0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05592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15873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Левое изображение с цита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1" y="608076"/>
            <a:ext cx="6035040" cy="5641848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3" y="1828800"/>
            <a:ext cx="5029200" cy="4038600"/>
          </a:xfrm>
        </p:spPr>
        <p:txBody>
          <a:bodyPr anchor="ctr">
            <a:normAutofit/>
          </a:bodyPr>
          <a:lstStyle>
            <a:lvl1pPr marL="128016" indent="-128016">
              <a:lnSpc>
                <a:spcPct val="110000"/>
              </a:lnSpc>
              <a:spcBef>
                <a:spcPts val="1800"/>
              </a:spcBef>
              <a:buNone/>
              <a:defRPr sz="2800" i="1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1387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ое изображение с цита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153785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013" y="1828800"/>
            <a:ext cx="5029200" cy="4038600"/>
          </a:xfrm>
        </p:spPr>
        <p:txBody>
          <a:bodyPr anchor="ctr">
            <a:normAutofit/>
          </a:bodyPr>
          <a:lstStyle>
            <a:lvl1pPr marL="128016" indent="-128016">
              <a:lnSpc>
                <a:spcPct val="110000"/>
              </a:lnSpc>
              <a:spcBef>
                <a:spcPts val="1800"/>
              </a:spcBef>
              <a:buNone/>
              <a:defRPr sz="2800" i="1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62099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2" y="381000"/>
            <a:ext cx="91440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noProof="0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2" y="1828800"/>
            <a:ext cx="9144002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dirty="0"/>
              <a:t>Образец текста</a:t>
            </a:r>
          </a:p>
          <a:p>
            <a:pPr lvl="1"/>
            <a:r>
              <a:rPr lang="ru-RU" noProof="0" dirty="0"/>
              <a:t>Второй уровень</a:t>
            </a:r>
          </a:p>
          <a:p>
            <a:pPr lvl="2"/>
            <a:r>
              <a:rPr lang="ru-RU" noProof="0" dirty="0"/>
              <a:t>Третий уровень</a:t>
            </a:r>
          </a:p>
          <a:p>
            <a:pPr lvl="3"/>
            <a:r>
              <a:rPr lang="ru-RU" noProof="0" dirty="0"/>
              <a:t>Четвертый уровень</a:t>
            </a:r>
          </a:p>
          <a:p>
            <a:pPr lvl="4"/>
            <a:r>
              <a:rPr lang="ru-RU" noProof="0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770812" y="6400800"/>
            <a:ext cx="154865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41C87-7AD9-4845-A077-840E4A0F3F06}" type="datetimeFigureOut">
              <a:rPr lang="ru-RU" noProof="0" smtClean="0"/>
              <a:pPr/>
              <a:t>26.06.2023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2412" y="6400800"/>
            <a:ext cx="5954834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599612" y="6400800"/>
            <a:ext cx="10668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403059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8" r:id="rId3"/>
    <p:sldLayoutId id="2147483669" r:id="rId4"/>
    <p:sldLayoutId id="2147483670" r:id="rId5"/>
    <p:sldLayoutId id="2147483663" r:id="rId6"/>
    <p:sldLayoutId id="2147483667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65" r:id="rId14"/>
    <p:sldLayoutId id="2147483677" r:id="rId15"/>
    <p:sldLayoutId id="2147483664" r:id="rId16"/>
    <p:sldLayoutId id="2147483678" r:id="rId17"/>
    <p:sldLayoutId id="2147483679" r:id="rId18"/>
    <p:sldLayoutId id="2147483662" r:id="rId19"/>
    <p:sldLayoutId id="2147483650" r:id="rId20"/>
    <p:sldLayoutId id="2147483651" r:id="rId21"/>
    <p:sldLayoutId id="2147483652" r:id="rId22"/>
    <p:sldLayoutId id="2147483653" r:id="rId23"/>
    <p:sldLayoutId id="2147483654" r:id="rId24"/>
    <p:sldLayoutId id="2147483655" r:id="rId25"/>
    <p:sldLayoutId id="2147483656" r:id="rId26"/>
    <p:sldLayoutId id="2147483657" r:id="rId27"/>
    <p:sldLayoutId id="2147483658" r:id="rId28"/>
    <p:sldLayoutId id="2147483659" r:id="rId2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75488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04088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50976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79576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26464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55064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01952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422004" y="2276872"/>
            <a:ext cx="7344816" cy="1324744"/>
          </a:xfrm>
        </p:spPr>
        <p:txBody>
          <a:bodyPr>
            <a:normAutofit fontScale="90000"/>
          </a:bodyPr>
          <a:lstStyle/>
          <a:p>
            <a:pPr algn="ctr" defTabSz="914400">
              <a:lnSpc>
                <a:spcPct val="85000"/>
              </a:lnSpc>
              <a:spcBef>
                <a:spcPts val="0"/>
              </a:spcBef>
              <a:buNone/>
            </a:pPr>
            <a:r>
              <a:rPr lang="ru-RU" sz="3600" dirty="0">
                <a:latin typeface="Cambria"/>
              </a:rPr>
              <a:t>Старшая</a:t>
            </a:r>
            <a:r>
              <a:rPr lang="ru-RU" sz="3600" b="0" i="0" dirty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 группа</a:t>
            </a:r>
            <a:r>
              <a:rPr lang="ru-RU" sz="3600" dirty="0">
                <a:latin typeface="Cambria"/>
              </a:rPr>
              <a:t>.</a:t>
            </a:r>
            <a:r>
              <a:rPr lang="ru-RU" sz="3600" b="0" i="0" dirty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/>
            </a:r>
            <a:br>
              <a:rPr lang="ru-RU" sz="3600" b="0" i="0" dirty="0">
                <a:solidFill>
                  <a:schemeClr val="tx1"/>
                </a:solidFill>
                <a:latin typeface="Cambria"/>
                <a:ea typeface="+mj-ea"/>
                <a:cs typeface="+mj-cs"/>
              </a:rPr>
            </a:br>
            <a:r>
              <a:rPr lang="ru-RU" sz="3600" b="0" i="0" dirty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 Тема: «</a:t>
            </a:r>
            <a:r>
              <a:rPr lang="ru-RU" sz="3600" dirty="0">
                <a:latin typeface="Cambria"/>
              </a:rPr>
              <a:t>Весна</a:t>
            </a:r>
            <a:r>
              <a:rPr lang="ru-RU" sz="3600" b="0" i="0" dirty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», «Детский сад»</a:t>
            </a:r>
            <a:r>
              <a:rPr lang="ru-RU" sz="1800" dirty="0">
                <a:latin typeface="Cambria"/>
              </a:rPr>
              <a:t/>
            </a:r>
            <a:br>
              <a:rPr lang="ru-RU" sz="1800" dirty="0">
                <a:latin typeface="Cambria"/>
              </a:rPr>
            </a:br>
            <a:endParaRPr lang="ru-RU" sz="3600" b="0" i="0" dirty="0">
              <a:solidFill>
                <a:schemeClr val="tx1"/>
              </a:solidFill>
              <a:latin typeface="Cambria"/>
              <a:ea typeface="+mj-ea"/>
              <a:cs typeface="+mj-cs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7462564" y="4869160"/>
            <a:ext cx="4343401" cy="1440160"/>
          </a:xfrm>
        </p:spPr>
        <p:txBody>
          <a:bodyPr>
            <a:normAutofit fontScale="77500" lnSpcReduction="20000"/>
          </a:bodyPr>
          <a:lstStyle/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endParaRPr lang="ru-RU" sz="2100" b="1" dirty="0"/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100" b="1" dirty="0" smtClean="0"/>
              <a:t>Якименко Оксана Александровна</a:t>
            </a:r>
            <a:endParaRPr lang="ru-RU" sz="2100" b="1" dirty="0"/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100" b="1" dirty="0"/>
              <a:t>воспитатель</a:t>
            </a: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100" b="1" i="0" baseline="0" dirty="0">
                <a:solidFill>
                  <a:schemeClr val="tx1">
                    <a:tint val="75000"/>
                  </a:schemeClr>
                </a:solidFill>
              </a:rPr>
              <a:t>МБОУ</a:t>
            </a:r>
            <a:r>
              <a:rPr lang="ru-RU" sz="2100" b="1" i="0" dirty="0">
                <a:solidFill>
                  <a:schemeClr val="tx1">
                    <a:tint val="75000"/>
                  </a:schemeClr>
                </a:solidFill>
              </a:rPr>
              <a:t> «Лицей №9» структурное подразделение  - детский сад</a:t>
            </a: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100" b="1" dirty="0" err="1"/>
              <a:t>г.Воронеж</a:t>
            </a:r>
            <a:r>
              <a:rPr lang="ru-RU" sz="2100" b="1" dirty="0"/>
              <a:t>, Железнодорожный район</a:t>
            </a:r>
            <a:endParaRPr lang="ru-RU" sz="1800" b="0" i="0" baseline="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1"/>
          </p:nvPr>
        </p:nvSpPr>
        <p:spPr>
          <a:xfrm>
            <a:off x="3022263" y="478001"/>
            <a:ext cx="6336704" cy="838200"/>
          </a:xfrm>
        </p:spPr>
        <p:txBody>
          <a:bodyPr/>
          <a:lstStyle/>
          <a:p>
            <a:pPr marL="0" indent="0" algn="ctr" defTabSz="914400">
              <a:lnSpc>
                <a:spcPct val="85000"/>
              </a:lnSpc>
              <a:spcBef>
                <a:spcPts val="1800"/>
              </a:spcBef>
              <a:buNone/>
            </a:pPr>
            <a:r>
              <a:rPr lang="ru-RU" sz="3600" dirty="0" smtClean="0">
                <a:solidFill>
                  <a:srgbClr val="1E83DE"/>
                </a:solidFill>
                <a:latin typeface="Cambria"/>
              </a:rPr>
              <a:t>2022 </a:t>
            </a:r>
            <a:r>
              <a:rPr lang="ru-RU" sz="3600" dirty="0">
                <a:solidFill>
                  <a:srgbClr val="1E83DE"/>
                </a:solidFill>
                <a:latin typeface="Cambria"/>
              </a:rPr>
              <a:t>- </a:t>
            </a:r>
            <a:r>
              <a:rPr lang="ru-RU" sz="3600" dirty="0" smtClean="0">
                <a:solidFill>
                  <a:srgbClr val="1E83DE"/>
                </a:solidFill>
                <a:latin typeface="Cambria"/>
              </a:rPr>
              <a:t>2023</a:t>
            </a:r>
            <a:r>
              <a:rPr lang="ru-RU" sz="3600" b="0" i="0" baseline="0" dirty="0" smtClean="0">
                <a:solidFill>
                  <a:srgbClr val="1E83DE"/>
                </a:solidFill>
                <a:latin typeface="Cambria"/>
                <a:ea typeface="+mn-ea"/>
                <a:cs typeface="+mn-cs"/>
              </a:rPr>
              <a:t> </a:t>
            </a:r>
            <a:r>
              <a:rPr lang="ru-RU" sz="3600" b="0" i="0" baseline="0" dirty="0">
                <a:solidFill>
                  <a:srgbClr val="1E83DE"/>
                </a:solidFill>
                <a:latin typeface="Cambria"/>
                <a:ea typeface="+mn-ea"/>
                <a:cs typeface="+mn-cs"/>
              </a:rPr>
              <a:t>учебный год</a:t>
            </a:r>
          </a:p>
        </p:txBody>
      </p:sp>
    </p:spTree>
    <p:extLst>
      <p:ext uri="{BB962C8B-B14F-4D97-AF65-F5344CB8AC3E}">
        <p14:creationId xmlns:p14="http://schemas.microsoft.com/office/powerpoint/2010/main" val="280892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94615" y="5933020"/>
            <a:ext cx="4671920" cy="827144"/>
          </a:xfrm>
        </p:spPr>
        <p:txBody>
          <a:bodyPr>
            <a:normAutofit/>
          </a:bodyPr>
          <a:lstStyle/>
          <a:p>
            <a:pPr algn="ctr"/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2.7«Мир звуков и  музыки»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09660" y="6148388"/>
            <a:ext cx="3124200" cy="612441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2.8 «Театр»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3934172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АКТИВНЫЙ СЕКТОР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69876" y="431280"/>
            <a:ext cx="3977640" cy="5638800"/>
          </a:xfrm>
        </p:spPr>
      </p:pic>
      <p:pic>
        <p:nvPicPr>
          <p:cNvPr id="8" name="Рисунок 7"/>
          <p:cNvPicPr>
            <a:picLocks noGrp="1" noChangeAspect="1"/>
          </p:cNvPicPr>
          <p:nvPr>
            <p:ph type="pic" idx="1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14492" y="620688"/>
            <a:ext cx="3977640" cy="5544616"/>
          </a:xfrm>
        </p:spPr>
      </p:pic>
    </p:spTree>
    <p:extLst>
      <p:ext uri="{BB962C8B-B14F-4D97-AF65-F5344CB8AC3E}">
        <p14:creationId xmlns:p14="http://schemas.microsoft.com/office/powerpoint/2010/main" val="4025718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"/>
          <p:cNvSpPr txBox="1">
            <a:spLocks/>
          </p:cNvSpPr>
          <p:nvPr/>
        </p:nvSpPr>
        <p:spPr>
          <a:xfrm>
            <a:off x="3934172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АКТИВНЫЙ СЕКТОР</a:t>
            </a: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6211361" y="5930708"/>
            <a:ext cx="5476644" cy="77508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Активный сектор: Сюжетно ролевая игра: «Город»  </a:t>
            </a:r>
          </a:p>
          <a:p>
            <a:pPr algn="ctr"/>
            <a:r>
              <a:rPr lang="ru-RU" sz="16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537383" y="5941089"/>
            <a:ext cx="5040560" cy="76470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2.9Активный сектор  </a:t>
            </a:r>
            <a:r>
              <a:rPr lang="ru-RU" sz="1600" dirty="0"/>
              <a:t>«Мастерская», «Стройка»</a:t>
            </a:r>
            <a:endParaRPr lang="ru-RU" sz="1600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16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5" name="Рисунок 9">
            <a:extLst>
              <a:ext uri="{FF2B5EF4-FFF2-40B4-BE49-F238E27FC236}">
                <a16:creationId xmlns="" xmlns:a16="http://schemas.microsoft.com/office/drawing/2014/main" id="{F03CA8E9-938C-859C-4F08-5A2B247EAADA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7383" y="609600"/>
            <a:ext cx="5222042" cy="4879181"/>
          </a:xfrm>
        </p:spPr>
      </p:pic>
    </p:spTree>
    <p:extLst>
      <p:ext uri="{BB962C8B-B14F-4D97-AF65-F5344CB8AC3E}">
        <p14:creationId xmlns:p14="http://schemas.microsoft.com/office/powerpoint/2010/main" val="104246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2"/>
          <p:cNvSpPr txBox="1">
            <a:spLocks/>
          </p:cNvSpPr>
          <p:nvPr/>
        </p:nvSpPr>
        <p:spPr>
          <a:xfrm>
            <a:off x="3934172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СПОКОЙНЫЙ СЕКТОР</a:t>
            </a:r>
          </a:p>
        </p:txBody>
      </p:sp>
      <p:sp>
        <p:nvSpPr>
          <p:cNvPr id="11" name="Заголовок 2"/>
          <p:cNvSpPr txBox="1">
            <a:spLocks/>
          </p:cNvSpPr>
          <p:nvPr/>
        </p:nvSpPr>
        <p:spPr>
          <a:xfrm>
            <a:off x="-344502" y="6149069"/>
            <a:ext cx="4671920" cy="82714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3.1 Спокойный сектор: «Место для </a:t>
            </a:r>
          </a:p>
          <a:p>
            <a:pPr algn="ctr"/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отдыха и уединения »</a:t>
            </a:r>
            <a:b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2" name="Текст 3"/>
          <p:cNvSpPr txBox="1">
            <a:spLocks/>
          </p:cNvSpPr>
          <p:nvPr/>
        </p:nvSpPr>
        <p:spPr>
          <a:xfrm>
            <a:off x="4090578" y="6097506"/>
            <a:ext cx="4095360" cy="702264"/>
          </a:xfrm>
          <a:prstGeom prst="rect">
            <a:avLst/>
          </a:prstGeom>
        </p:spPr>
        <p:txBody>
          <a:bodyPr>
            <a:noAutofit/>
          </a:bodyPr>
          <a:lstStyle>
            <a:lvl1pPr marL="223838" indent="-223838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54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40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509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795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264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550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019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3.2 Спокойный сектор: </a:t>
            </a:r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«Центр литературы»</a:t>
            </a:r>
            <a:b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495179" y="6156250"/>
            <a:ext cx="33123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3.3 Спокойный сектор:</a:t>
            </a:r>
          </a:p>
          <a:p>
            <a:pPr lvl="0" algn="ctr"/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«Центр творчества»</a:t>
            </a:r>
            <a:b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  <a:p>
            <a:pPr lvl="0" algn="ctr"/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014499" y="424602"/>
            <a:ext cx="3868229" cy="5483696"/>
          </a:xfrm>
        </p:spPr>
      </p:pic>
      <p:pic>
        <p:nvPicPr>
          <p:cNvPr id="7" name="Рисунок 7">
            <a:extLst>
              <a:ext uri="{FF2B5EF4-FFF2-40B4-BE49-F238E27FC236}">
                <a16:creationId xmlns="" xmlns:a16="http://schemas.microsoft.com/office/drawing/2014/main" id="{C6CF12B6-EE71-41C7-FC40-BCBDFB0024A7}"/>
              </a:ext>
            </a:extLst>
          </p:cNvPr>
          <p:cNvPicPr>
            <a:picLocks noGrp="1" noChangeAspect="1"/>
          </p:cNvPicPr>
          <p:nvPr>
            <p:ph type="pic" idx="13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938" y="784582"/>
            <a:ext cx="3821234" cy="4847459"/>
          </a:xfrm>
        </p:spPr>
      </p:pic>
      <p:pic>
        <p:nvPicPr>
          <p:cNvPr id="13" name="Рисунок 14">
            <a:extLst>
              <a:ext uri="{FF2B5EF4-FFF2-40B4-BE49-F238E27FC236}">
                <a16:creationId xmlns="" xmlns:a16="http://schemas.microsoft.com/office/drawing/2014/main" id="{3E38678C-A43D-26D4-5ECC-2AB328B366BC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</p:spTree>
    <p:extLst>
      <p:ext uri="{BB962C8B-B14F-4D97-AF65-F5344CB8AC3E}">
        <p14:creationId xmlns:p14="http://schemas.microsoft.com/office/powerpoint/2010/main" val="903871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-89043" y="6031258"/>
            <a:ext cx="4060501" cy="64012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solidFill>
                  <a:srgbClr val="FF9933"/>
                </a:solidFill>
              </a:rPr>
              <a:t> Среда для диалога с родителями</a:t>
            </a:r>
          </a:p>
          <a:p>
            <a:pPr algn="ctr"/>
            <a:r>
              <a:rPr lang="ru-RU" sz="1800" dirty="0">
                <a:solidFill>
                  <a:srgbClr val="FF9933"/>
                </a:solidFill>
              </a:rPr>
              <a:t> </a:t>
            </a: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8086776" y="5969123"/>
            <a:ext cx="4105826" cy="7022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200" dirty="0">
                <a:solidFill>
                  <a:srgbClr val="FF9933"/>
                </a:solidFill>
              </a:rPr>
              <a:t> </a:t>
            </a:r>
            <a:r>
              <a:rPr lang="ru-RU" sz="1800" dirty="0">
                <a:solidFill>
                  <a:srgbClr val="FF9933"/>
                </a:solidFill>
              </a:rPr>
              <a:t>Среда для диалога с родителями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200" dirty="0">
                <a:solidFill>
                  <a:srgbClr val="FF9933"/>
                </a:solidFill>
              </a:rPr>
              <a:t> </a:t>
            </a:r>
          </a:p>
        </p:txBody>
      </p:sp>
      <p:sp>
        <p:nvSpPr>
          <p:cNvPr id="14" name="Заголовок 2"/>
          <p:cNvSpPr txBox="1">
            <a:spLocks/>
          </p:cNvSpPr>
          <p:nvPr/>
        </p:nvSpPr>
        <p:spPr>
          <a:xfrm>
            <a:off x="4164745" y="5867302"/>
            <a:ext cx="4164899" cy="80408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solidFill>
                  <a:srgbClr val="FF9933"/>
                </a:solidFill>
              </a:rPr>
              <a:t>Среда для диалога с родителями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solidFill>
                  <a:srgbClr val="FF9933"/>
                </a:solidFill>
              </a:rPr>
              <a:t>  </a:t>
            </a:r>
          </a:p>
        </p:txBody>
      </p:sp>
      <p:sp>
        <p:nvSpPr>
          <p:cNvPr id="15" name="Заголовок 2"/>
          <p:cNvSpPr txBox="1">
            <a:spLocks/>
          </p:cNvSpPr>
          <p:nvPr/>
        </p:nvSpPr>
        <p:spPr>
          <a:xfrm>
            <a:off x="3502124" y="44059"/>
            <a:ext cx="5832648" cy="3529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FF9933"/>
                </a:solidFill>
              </a:rPr>
              <a:t>4. </a:t>
            </a:r>
            <a:r>
              <a:rPr lang="ru-RU" sz="1800" b="1" dirty="0">
                <a:solidFill>
                  <a:srgbClr val="FF99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Организация среды для диалога с родителями</a:t>
            </a:r>
            <a:endParaRPr lang="ru-RU" sz="1800" b="1" dirty="0">
              <a:solidFill>
                <a:srgbClr val="FF9933"/>
              </a:solidFill>
            </a:endParaRPr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51338" y="396875"/>
            <a:ext cx="3978275" cy="5638800"/>
          </a:xfrm>
        </p:spPr>
      </p:pic>
      <p:pic>
        <p:nvPicPr>
          <p:cNvPr id="7" name="Рисунок 6"/>
          <p:cNvPicPr>
            <a:picLocks noGrp="1" noChangeAspect="1"/>
          </p:cNvPicPr>
          <p:nvPr>
            <p:ph type="pic" idx="1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425963" y="396964"/>
            <a:ext cx="3766639" cy="5339680"/>
          </a:xfrm>
        </p:spPr>
      </p:pic>
      <p:pic>
        <p:nvPicPr>
          <p:cNvPr id="11" name="Рисунок 10"/>
          <p:cNvPicPr>
            <a:picLocks noGrp="1" noChangeAspect="1"/>
          </p:cNvPicPr>
          <p:nvPr>
            <p:ph type="pic"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7105" y="397853"/>
            <a:ext cx="3977640" cy="5638800"/>
          </a:xfrm>
        </p:spPr>
      </p:pic>
    </p:spTree>
    <p:extLst>
      <p:ext uri="{BB962C8B-B14F-4D97-AF65-F5344CB8AC3E}">
        <p14:creationId xmlns:p14="http://schemas.microsoft.com/office/powerpoint/2010/main" val="2213216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err="1"/>
              <a:t>Трансформируемость</a:t>
            </a:r>
            <a:r>
              <a:rPr lang="ru-RU" dirty="0"/>
              <a:t> пространства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dirty="0"/>
              <a:t>Активный сектор.                                                                                                                Наличие  следов продуктивности  деятельности                                        данной группы детей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2876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3550" y="476672"/>
            <a:ext cx="6570982" cy="2304256"/>
          </a:xfrm>
        </p:spPr>
        <p:txBody>
          <a:bodyPr/>
          <a:lstStyle/>
          <a:p>
            <a:pPr algn="ctr"/>
            <a:r>
              <a:rPr lang="ru-RU" dirty="0" err="1"/>
              <a:t>Трансформируемость</a:t>
            </a:r>
            <a:r>
              <a:rPr lang="ru-RU" dirty="0"/>
              <a:t> пространства педагогом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53852" y="3573016"/>
            <a:ext cx="3977640" cy="2743200"/>
          </a:xfrm>
        </p:spPr>
      </p:pic>
      <p:pic>
        <p:nvPicPr>
          <p:cNvPr id="7" name="Рисунок 6"/>
          <p:cNvPicPr>
            <a:picLocks noGrp="1" noChangeAspect="1"/>
          </p:cNvPicPr>
          <p:nvPr>
            <p:ph type="pic" idx="1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82444" y="3861048"/>
            <a:ext cx="3977640" cy="2743200"/>
          </a:xfrm>
        </p:spPr>
      </p:pic>
      <p:pic>
        <p:nvPicPr>
          <p:cNvPr id="11" name="Рисунок 11">
            <a:extLst>
              <a:ext uri="{FF2B5EF4-FFF2-40B4-BE49-F238E27FC236}">
                <a16:creationId xmlns="" xmlns:a16="http://schemas.microsoft.com/office/drawing/2014/main" id="{9CE0DFF0-A8E6-F886-584F-19AA26F97C0C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46062" y="577788"/>
            <a:ext cx="3977640" cy="2743200"/>
          </a:xfrm>
        </p:spPr>
      </p:pic>
    </p:spTree>
    <p:extLst>
      <p:ext uri="{BB962C8B-B14F-4D97-AF65-F5344CB8AC3E}">
        <p14:creationId xmlns:p14="http://schemas.microsoft.com/office/powerpoint/2010/main" val="2689538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2"/>
          <p:cNvSpPr txBox="1">
            <a:spLocks/>
          </p:cNvSpPr>
          <p:nvPr/>
        </p:nvSpPr>
        <p:spPr>
          <a:xfrm>
            <a:off x="-344502" y="6149069"/>
            <a:ext cx="4671920" cy="82714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11">
            <a:extLst>
              <a:ext uri="{FF2B5EF4-FFF2-40B4-BE49-F238E27FC236}">
                <a16:creationId xmlns="" xmlns:a16="http://schemas.microsoft.com/office/drawing/2014/main" id="{083DF87E-6766-A401-D9BA-9C962BDD3CD4}"/>
              </a:ext>
            </a:extLst>
          </p:cNvPr>
          <p:cNvPicPr>
            <a:picLocks noGrp="1" noChangeAspect="1"/>
          </p:cNvPicPr>
          <p:nvPr>
            <p:ph type="pic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70476" y="541319"/>
            <a:ext cx="3976688" cy="5638800"/>
          </a:xfrm>
        </p:spPr>
      </p:pic>
    </p:spTree>
    <p:extLst>
      <p:ext uri="{BB962C8B-B14F-4D97-AF65-F5344CB8AC3E}">
        <p14:creationId xmlns:p14="http://schemas.microsoft.com/office/powerpoint/2010/main" val="3872531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="" xmlns:a16="http://schemas.microsoft.com/office/drawing/2014/main" id="{5DF7201A-1A16-817D-3BAE-4EB99F55A7E5}"/>
              </a:ext>
            </a:extLst>
          </p:cNvPr>
          <p:cNvPicPr>
            <a:picLocks noGrp="1" noChangeAspect="1"/>
          </p:cNvPicPr>
          <p:nvPr>
            <p:ph type="pic" idx="1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70592" y="3875088"/>
            <a:ext cx="3977640" cy="2743200"/>
          </a:xfrm>
        </p:spPr>
      </p:pic>
      <p:pic>
        <p:nvPicPr>
          <p:cNvPr id="2" name="Рисунок 1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46340" y="404664"/>
            <a:ext cx="3977640" cy="2743200"/>
          </a:xfrm>
        </p:spPr>
      </p:pic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57908" y="3789040"/>
            <a:ext cx="3977640" cy="2743200"/>
          </a:xfrm>
        </p:spPr>
      </p:pic>
    </p:spTree>
    <p:extLst>
      <p:ext uri="{BB962C8B-B14F-4D97-AF65-F5344CB8AC3E}">
        <p14:creationId xmlns:p14="http://schemas.microsoft.com/office/powerpoint/2010/main" val="728688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53852" y="764705"/>
            <a:ext cx="9612562" cy="3807296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среда детского сада.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sz="2400" dirty="0">
                <a:solidFill>
                  <a:prstClr val="white"/>
                </a:solidFill>
              </a:rPr>
              <a:t>педагогического процесса детского сада предполагает свободу передвижения ребенка по всему зданию. Детям доступны все функциональные пространства детского сада, включая те, которые предназначены для взрослых. Доступ в помещения для взрослых, например в методический кабинет, медицинский кабинет, кухню или прачечную – ограничен, но не закрыт, так как труд взрослых всегда интересен детям.</a:t>
            </a:r>
            <a:r>
              <a:rPr lang="ru-RU" sz="4800" dirty="0">
                <a:solidFill>
                  <a:prstClr val="white"/>
                </a:solidFill>
              </a:rPr>
              <a:t/>
            </a:r>
            <a:br>
              <a:rPr lang="ru-RU" sz="4800" dirty="0">
                <a:solidFill>
                  <a:prstClr val="white"/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81844" y="4724400"/>
            <a:ext cx="9684569" cy="990600"/>
          </a:xfrm>
        </p:spPr>
        <p:txBody>
          <a:bodyPr/>
          <a:lstStyle/>
          <a:p>
            <a:r>
              <a:rPr lang="ru-RU" dirty="0"/>
              <a:t>Музыкальный зал, спортивный зал, кабинет психолога, холлы.</a:t>
            </a:r>
          </a:p>
        </p:txBody>
      </p:sp>
    </p:spTree>
    <p:extLst>
      <p:ext uri="{BB962C8B-B14F-4D97-AF65-F5344CB8AC3E}">
        <p14:creationId xmlns:p14="http://schemas.microsoft.com/office/powerpoint/2010/main" val="2202119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Кабинет психолога</a:t>
            </a: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94212" y="620688"/>
            <a:ext cx="4392488" cy="3029302"/>
          </a:xfrm>
        </p:spPr>
      </p:pic>
      <p:pic>
        <p:nvPicPr>
          <p:cNvPr id="12" name="Рисунок 11"/>
          <p:cNvPicPr>
            <a:picLocks noGrp="1" noChangeAspect="1"/>
          </p:cNvPicPr>
          <p:nvPr>
            <p:ph type="pic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31634" y="3717032"/>
            <a:ext cx="4072702" cy="2808312"/>
          </a:xfrm>
        </p:spPr>
      </p:pic>
      <p:pic>
        <p:nvPicPr>
          <p:cNvPr id="13" name="Рисунок 12"/>
          <p:cNvPicPr>
            <a:picLocks noGrp="1" noChangeAspect="1"/>
          </p:cNvPicPr>
          <p:nvPr>
            <p:ph type="pic" idx="1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62564" y="3789039"/>
            <a:ext cx="4248472" cy="2929981"/>
          </a:xfrm>
        </p:spPr>
      </p:pic>
    </p:spTree>
    <p:extLst>
      <p:ext uri="{BB962C8B-B14F-4D97-AF65-F5344CB8AC3E}">
        <p14:creationId xmlns:p14="http://schemas.microsoft.com/office/powerpoint/2010/main" val="389475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3713" y="6237288"/>
            <a:ext cx="3961450" cy="393576"/>
          </a:xfrm>
        </p:spPr>
        <p:txBody>
          <a:bodyPr>
            <a:noAutofit/>
          </a:bodyPr>
          <a:lstStyle/>
          <a:p>
            <a:pPr algn="ctr"/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Вход в группу, нижняя левая точка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92602" y="6312744"/>
            <a:ext cx="4010122" cy="318120"/>
          </a:xfrm>
        </p:spPr>
        <p:txBody>
          <a:bodyPr>
            <a:noAutofit/>
          </a:bodyPr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Нижняя правая точка</a:t>
            </a:r>
          </a:p>
        </p:txBody>
      </p:sp>
      <p:sp>
        <p:nvSpPr>
          <p:cNvPr id="16" name="Заголовок 2"/>
          <p:cNvSpPr txBox="1">
            <a:spLocks/>
          </p:cNvSpPr>
          <p:nvPr/>
        </p:nvSpPr>
        <p:spPr>
          <a:xfrm>
            <a:off x="121772" y="2980952"/>
            <a:ext cx="3550920" cy="39357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Верхняя левая точка</a:t>
            </a:r>
          </a:p>
        </p:txBody>
      </p:sp>
      <p:sp>
        <p:nvSpPr>
          <p:cNvPr id="17" name="Текст 3"/>
          <p:cNvSpPr txBox="1">
            <a:spLocks/>
          </p:cNvSpPr>
          <p:nvPr/>
        </p:nvSpPr>
        <p:spPr>
          <a:xfrm>
            <a:off x="4654252" y="2980952"/>
            <a:ext cx="3124200" cy="318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Верхняя правая точка</a:t>
            </a:r>
          </a:p>
        </p:txBody>
      </p:sp>
      <p:sp>
        <p:nvSpPr>
          <p:cNvPr id="18" name="Текст 3"/>
          <p:cNvSpPr txBox="1">
            <a:spLocks/>
          </p:cNvSpPr>
          <p:nvPr/>
        </p:nvSpPr>
        <p:spPr>
          <a:xfrm>
            <a:off x="8714243" y="1700808"/>
            <a:ext cx="3124200" cy="39604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 </a:t>
            </a:r>
          </a:p>
          <a:p>
            <a:pPr algn="ctr"/>
            <a:r>
              <a:rPr lang="ru-RU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ранний возраст, младший, средний, </a:t>
            </a:r>
            <a:r>
              <a:rPr lang="ru-RU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старший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подготовительный </a:t>
            </a:r>
            <a:r>
              <a:rPr lang="ru-RU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нужное подчеркнуть) </a:t>
            </a:r>
            <a:r>
              <a:rPr lang="ru-RU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группы с четырех точек по периметру</a:t>
            </a:r>
          </a:p>
        </p:txBody>
      </p:sp>
      <p:pic>
        <p:nvPicPr>
          <p:cNvPr id="10" name="Рисунок 9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9796" y="577523"/>
            <a:ext cx="3384376" cy="2334052"/>
          </a:xfrm>
        </p:spPr>
      </p:pic>
      <p:pic>
        <p:nvPicPr>
          <p:cNvPr id="15" name="Рисунок 14"/>
          <p:cNvPicPr>
            <a:picLocks noGrp="1" noChangeAspect="1"/>
          </p:cNvPicPr>
          <p:nvPr>
            <p:ph type="pic" idx="1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37555" y="631329"/>
            <a:ext cx="3373081" cy="2326820"/>
          </a:xfrm>
        </p:spPr>
      </p:pic>
      <p:pic>
        <p:nvPicPr>
          <p:cNvPr id="20" name="Рисунок 19"/>
          <p:cNvPicPr>
            <a:picLocks noGrp="1" noChangeAspect="1"/>
          </p:cNvPicPr>
          <p:nvPr>
            <p:ph type="pic" idx="1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54252" y="3501008"/>
            <a:ext cx="3744118" cy="2650986"/>
          </a:xfrm>
        </p:spPr>
      </p:pic>
      <p:pic>
        <p:nvPicPr>
          <p:cNvPr id="24" name="Рисунок 23"/>
          <p:cNvPicPr>
            <a:picLocks noGrp="1" noChangeAspect="1"/>
          </p:cNvPicPr>
          <p:nvPr>
            <p:ph type="pic" idx="10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5780" y="3573016"/>
            <a:ext cx="3977640" cy="2743200"/>
          </a:xfrm>
        </p:spPr>
      </p:pic>
    </p:spTree>
    <p:extLst>
      <p:ext uri="{BB962C8B-B14F-4D97-AF65-F5344CB8AC3E}">
        <p14:creationId xmlns:p14="http://schemas.microsoft.com/office/powerpoint/2010/main" val="2705085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Спортивный зал.</a:t>
            </a:r>
          </a:p>
        </p:txBody>
      </p:sp>
      <p:pic>
        <p:nvPicPr>
          <p:cNvPr id="11" name="Рисунок 10"/>
          <p:cNvPicPr>
            <a:picLocks noGrp="1" noChangeAspect="1"/>
          </p:cNvPicPr>
          <p:nvPr>
            <p:ph type="pic" idx="1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6" name="Рисунок 5"/>
          <p:cNvPicPr>
            <a:picLocks noGrp="1" noChangeAspect="1"/>
          </p:cNvPicPr>
          <p:nvPr>
            <p:ph type="pic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50175" y="476250"/>
            <a:ext cx="3978275" cy="2743200"/>
          </a:xfrm>
        </p:spPr>
      </p:pic>
    </p:spTree>
    <p:extLst>
      <p:ext uri="{BB962C8B-B14F-4D97-AF65-F5344CB8AC3E}">
        <p14:creationId xmlns:p14="http://schemas.microsoft.com/office/powerpoint/2010/main" val="746379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Музыкальный зал.</a:t>
            </a:r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0" name="Рисунок 9"/>
          <p:cNvPicPr>
            <a:picLocks noGrp="1" noChangeAspect="1"/>
          </p:cNvPicPr>
          <p:nvPr>
            <p:ph type="pic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17176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Лестничные пролеты.</a:t>
            </a:r>
          </a:p>
        </p:txBody>
      </p:sp>
      <p:pic>
        <p:nvPicPr>
          <p:cNvPr id="12" name="Рисунок 11"/>
          <p:cNvPicPr>
            <a:picLocks noGrp="1" noChangeAspect="1"/>
          </p:cNvPicPr>
          <p:nvPr>
            <p:ph type="pic" idx="1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66420" y="3501008"/>
            <a:ext cx="3977640" cy="2743200"/>
          </a:xfrm>
        </p:spPr>
      </p:pic>
      <p:pic>
        <p:nvPicPr>
          <p:cNvPr id="10" name="Рисунок 9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5" name="Рисунок 4"/>
          <p:cNvPicPr>
            <a:picLocks noGrp="1" noChangeAspect="1"/>
          </p:cNvPicPr>
          <p:nvPr>
            <p:ph type="pic" idx="1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77213" y="620713"/>
            <a:ext cx="3978275" cy="2743200"/>
          </a:xfrm>
        </p:spPr>
      </p:pic>
    </p:spTree>
    <p:extLst>
      <p:ext uri="{BB962C8B-B14F-4D97-AF65-F5344CB8AC3E}">
        <p14:creationId xmlns:p14="http://schemas.microsoft.com/office/powerpoint/2010/main" val="3180886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Холлы.</a:t>
            </a:r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idx="1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11185" y="3429000"/>
            <a:ext cx="3977640" cy="3096344"/>
          </a:xfrm>
        </p:spPr>
      </p:pic>
    </p:spTree>
    <p:extLst>
      <p:ext uri="{BB962C8B-B14F-4D97-AF65-F5344CB8AC3E}">
        <p14:creationId xmlns:p14="http://schemas.microsoft.com/office/powerpoint/2010/main" val="2198926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Коридоры.</a:t>
            </a:r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0" name="Рисунок 9"/>
          <p:cNvPicPr>
            <a:picLocks noGrp="1" noChangeAspect="1"/>
          </p:cNvPicPr>
          <p:nvPr>
            <p:ph type="pic" idx="1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Рисунок 12"/>
          <p:cNvPicPr>
            <a:picLocks noGrp="1" noChangeAspect="1"/>
          </p:cNvPicPr>
          <p:nvPr>
            <p:ph type="pic" idx="12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23156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590356" y="1124744"/>
            <a:ext cx="6408712" cy="1185664"/>
          </a:xfrm>
        </p:spPr>
        <p:txBody>
          <a:bodyPr>
            <a:normAutofit/>
          </a:bodyPr>
          <a:lstStyle/>
          <a:p>
            <a:pPr algn="ctr"/>
            <a:r>
              <a:rPr lang="ru-RU" sz="2400" dirty="0"/>
              <a:t>1. Рабочий сектор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26460" y="3068960"/>
            <a:ext cx="4969255" cy="1828800"/>
          </a:xfrm>
        </p:spPr>
        <p:txBody>
          <a:bodyPr>
            <a:normAutofit/>
          </a:bodyPr>
          <a:lstStyle/>
          <a:p>
            <a:pPr marL="342900" indent="-342900">
              <a:buFontTx/>
              <a:buChar char="-"/>
            </a:pPr>
            <a:r>
              <a:rPr lang="ru-RU" dirty="0">
                <a:solidFill>
                  <a:srgbClr val="FFFF00"/>
                </a:solidFill>
              </a:rPr>
              <a:t>В  группе представлены  вариативные модули (центры), обеспечивающих познавательную, исследовательскую и творческую активность воспитанников.</a:t>
            </a:r>
          </a:p>
          <a:p>
            <a:pPr marL="342900" indent="-342900">
              <a:buFontTx/>
              <a:buChar char="-"/>
            </a:pP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25860" y="548680"/>
            <a:ext cx="3977640" cy="5638800"/>
          </a:xfrm>
        </p:spPr>
      </p:pic>
    </p:spTree>
    <p:extLst>
      <p:ext uri="{BB962C8B-B14F-4D97-AF65-F5344CB8AC3E}">
        <p14:creationId xmlns:p14="http://schemas.microsoft.com/office/powerpoint/2010/main" val="1389676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331152" y="6187064"/>
            <a:ext cx="3550920" cy="53648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5000" lnSpcReduction="2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1.1 .Рабочий сектор «Живая, неживая природа»</a:t>
            </a:r>
          </a:p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9" name="Заголовок 2"/>
          <p:cNvSpPr txBox="1">
            <a:spLocks/>
          </p:cNvSpPr>
          <p:nvPr/>
        </p:nvSpPr>
        <p:spPr>
          <a:xfrm>
            <a:off x="4184974" y="5949280"/>
            <a:ext cx="3925662" cy="90228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1.2.Рабочий сектор «Экспериментирование – исследовательская деятельность» </a:t>
            </a:r>
          </a:p>
          <a:p>
            <a:pPr algn="ctr"/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8593534" y="6097506"/>
            <a:ext cx="3550920" cy="7022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1.3. Рабочий сектор </a:t>
            </a:r>
          </a:p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 воды и песка.</a:t>
            </a:r>
          </a:p>
        </p:txBody>
      </p:sp>
      <p:sp>
        <p:nvSpPr>
          <p:cNvPr id="11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41478" y="764704"/>
            <a:ext cx="3718234" cy="5040560"/>
          </a:xfrm>
        </p:spPr>
      </p:pic>
      <p:pic>
        <p:nvPicPr>
          <p:cNvPr id="14" name="Рисунок 13"/>
          <p:cNvPicPr>
            <a:picLocks noGrp="1" noChangeAspect="1"/>
          </p:cNvPicPr>
          <p:nvPr>
            <p:ph type="pic" idx="1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2" name="Рисунок 11"/>
          <p:cNvPicPr>
            <a:picLocks noGrp="1" noChangeAspect="1"/>
          </p:cNvPicPr>
          <p:nvPr>
            <p:ph type="pic"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6924" y="620688"/>
            <a:ext cx="3575148" cy="5068218"/>
          </a:xfrm>
        </p:spPr>
      </p:pic>
    </p:spTree>
    <p:extLst>
      <p:ext uri="{BB962C8B-B14F-4D97-AF65-F5344CB8AC3E}">
        <p14:creationId xmlns:p14="http://schemas.microsoft.com/office/powerpoint/2010/main" val="3694646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-89043" y="6031258"/>
            <a:ext cx="4060501" cy="76851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1.4.Рабочий сектор: «</a:t>
            </a:r>
            <a:r>
              <a:rPr lang="ru-RU" sz="1600" dirty="0" err="1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Сенсорика</a:t>
            </a:r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конструирование»,</a:t>
            </a:r>
          </a:p>
          <a:p>
            <a:pPr algn="ctr"/>
            <a:endParaRPr lang="ru-RU" sz="16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8593534" y="6097506"/>
            <a:ext cx="3550920" cy="7022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2500" lnSpcReduction="2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1.6  Рабочий сектор: «Наследие культуры и социокультурные  ценности».</a:t>
            </a:r>
          </a:p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4" name="Заголовок 2"/>
          <p:cNvSpPr txBox="1">
            <a:spLocks/>
          </p:cNvSpPr>
          <p:nvPr/>
        </p:nvSpPr>
        <p:spPr>
          <a:xfrm>
            <a:off x="4327418" y="5995685"/>
            <a:ext cx="4247760" cy="80408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1.5 Рабочий сектор: «Развитие речи» </a:t>
            </a:r>
          </a:p>
          <a:p>
            <a:pPr algn="ctr"/>
            <a:endParaRPr lang="ru-RU" sz="18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5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7748" y="334292"/>
            <a:ext cx="3977640" cy="5638800"/>
          </a:xfrm>
        </p:spPr>
      </p:pic>
      <p:pic>
        <p:nvPicPr>
          <p:cNvPr id="12" name="Рисунок 11"/>
          <p:cNvPicPr>
            <a:picLocks noGrp="1" noChangeAspect="1"/>
          </p:cNvPicPr>
          <p:nvPr>
            <p:ph type="pic" idx="1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71391" y="401301"/>
            <a:ext cx="3627677" cy="5411688"/>
          </a:xfrm>
        </p:spPr>
      </p:pic>
      <p:pic>
        <p:nvPicPr>
          <p:cNvPr id="17" name="Рисунок 16"/>
          <p:cNvPicPr>
            <a:picLocks noGrp="1" noChangeAspect="1"/>
          </p:cNvPicPr>
          <p:nvPr>
            <p:ph type="pic"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15740" y="477996"/>
            <a:ext cx="3977640" cy="5638800"/>
          </a:xfrm>
        </p:spPr>
      </p:pic>
    </p:spTree>
    <p:extLst>
      <p:ext uri="{BB962C8B-B14F-4D97-AF65-F5344CB8AC3E}">
        <p14:creationId xmlns:p14="http://schemas.microsoft.com/office/powerpoint/2010/main" val="7473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33772" y="6189039"/>
            <a:ext cx="4392487" cy="612441"/>
          </a:xfrm>
        </p:spPr>
        <p:txBody>
          <a:bodyPr>
            <a:normAutofit/>
          </a:bodyPr>
          <a:lstStyle/>
          <a:p>
            <a:pPr algn="ctr"/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1.6. Рабочий сектор </a:t>
            </a:r>
            <a:b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(методическая литература педагога)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318548" y="6189040"/>
            <a:ext cx="3124200" cy="612441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1.7. Рабочий сектор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(ИКТ для педагога)</a:t>
            </a: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BA1010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9836" y="548680"/>
            <a:ext cx="3977640" cy="5638800"/>
          </a:xfrm>
        </p:spPr>
      </p:pic>
      <p:pic>
        <p:nvPicPr>
          <p:cNvPr id="8" name="Рисунок 7"/>
          <p:cNvPicPr>
            <a:picLocks noGrp="1" noChangeAspect="1"/>
          </p:cNvPicPr>
          <p:nvPr>
            <p:ph type="pic" idx="1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54775" y="620713"/>
            <a:ext cx="3976688" cy="5638800"/>
          </a:xfrm>
        </p:spPr>
      </p:pic>
    </p:spTree>
    <p:extLst>
      <p:ext uri="{BB962C8B-B14F-4D97-AF65-F5344CB8AC3E}">
        <p14:creationId xmlns:p14="http://schemas.microsoft.com/office/powerpoint/2010/main" val="2664464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02124" y="6094420"/>
            <a:ext cx="4537207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2.  Активный сектор </a:t>
            </a:r>
            <a:b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2.1 «Физкультура и спорт»</a:t>
            </a:r>
            <a:b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АКТИВНЫЙ СЕКТОР</a:t>
            </a:r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4052" y="609600"/>
            <a:ext cx="5233344" cy="5638800"/>
          </a:xfrm>
        </p:spPr>
      </p:pic>
    </p:spTree>
    <p:extLst>
      <p:ext uri="{BB962C8B-B14F-4D97-AF65-F5344CB8AC3E}">
        <p14:creationId xmlns:p14="http://schemas.microsoft.com/office/powerpoint/2010/main" val="49567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 txBox="1">
            <a:spLocks/>
          </p:cNvSpPr>
          <p:nvPr/>
        </p:nvSpPr>
        <p:spPr>
          <a:xfrm>
            <a:off x="3934172" y="260648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АКТИВНЫЙ СЕКТОР</a:t>
            </a: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304552" y="5908560"/>
            <a:ext cx="5099785" cy="7608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2.2 Активный сектор: Сюжетно-ролевые игры: «Семья»</a:t>
            </a:r>
            <a:r>
              <a:rPr lang="ru-RU" sz="1600" dirty="0">
                <a:solidFill>
                  <a:srgbClr val="407F21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6568429" y="5908560"/>
            <a:ext cx="4537207" cy="6096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2.3 Активный сектор : Сюжетно-ролевые игры: «Семья </a:t>
            </a:r>
          </a:p>
          <a:p>
            <a:pPr algn="ctr"/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4552" y="692696"/>
            <a:ext cx="5404337" cy="5049507"/>
          </a:xfrm>
        </p:spPr>
      </p:pic>
      <p:pic>
        <p:nvPicPr>
          <p:cNvPr id="9" name="Рисунок 8"/>
          <p:cNvPicPr>
            <a:picLocks noGrp="1" noChangeAspect="1"/>
          </p:cNvPicPr>
          <p:nvPr>
            <p:ph type="pic" idx="1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53785" y="609600"/>
            <a:ext cx="5252493" cy="4907632"/>
          </a:xfrm>
        </p:spPr>
      </p:pic>
    </p:spTree>
    <p:extLst>
      <p:ext uri="{BB962C8B-B14F-4D97-AF65-F5344CB8AC3E}">
        <p14:creationId xmlns:p14="http://schemas.microsoft.com/office/powerpoint/2010/main" val="3801777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34460" y="5949281"/>
            <a:ext cx="4671920" cy="827144"/>
          </a:xfrm>
        </p:spPr>
        <p:txBody>
          <a:bodyPr>
            <a:normAutofit/>
          </a:bodyPr>
          <a:lstStyle/>
          <a:p>
            <a:pPr algn="ctr"/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2.34Активный сектор . Сюжетно-ролевые игры: «Семья» </a:t>
            </a:r>
            <a:b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958508" y="6147723"/>
            <a:ext cx="4392488" cy="612441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2.5 Активный сектор: Сюжетно-ролевые игры: «Семья»</a:t>
            </a: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3934172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АКТИВНЫЙ СЕКТОР</a:t>
            </a:r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82444" y="396964"/>
            <a:ext cx="3978275" cy="5638800"/>
          </a:xfrm>
        </p:spPr>
      </p:pic>
      <p:pic>
        <p:nvPicPr>
          <p:cNvPr id="8" name="Рисунок 9">
            <a:extLst>
              <a:ext uri="{FF2B5EF4-FFF2-40B4-BE49-F238E27FC236}">
                <a16:creationId xmlns="" xmlns:a16="http://schemas.microsoft.com/office/drawing/2014/main" id="{7913E16A-CEB1-4C11-AD14-A24EC008F5B4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4460" y="353723"/>
            <a:ext cx="3977640" cy="5638800"/>
          </a:xfrm>
        </p:spPr>
      </p:pic>
    </p:spTree>
    <p:extLst>
      <p:ext uri="{BB962C8B-B14F-4D97-AF65-F5344CB8AC3E}">
        <p14:creationId xmlns:p14="http://schemas.microsoft.com/office/powerpoint/2010/main" val="1196110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GraduationAlbum_16x9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a:style>
    </a:spDef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110000"/>
          </a:lnSpc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6313D3F-4C96-479C-A8EF-55F4C044825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Альбом для фотографий с выпускного вечера с черным фоном (широкоэкранный формат)</Template>
  <TotalTime>0</TotalTime>
  <Words>394</Words>
  <Application>Microsoft Office PowerPoint</Application>
  <PresentationFormat>Произвольный</PresentationFormat>
  <Paragraphs>95</Paragraphs>
  <Slides>24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GraduationAlbum_16x9</vt:lpstr>
      <vt:lpstr>Старшая группа.  Тема: «Весна», «Детский сад» </vt:lpstr>
      <vt:lpstr>Вход в группу, нижняя левая точка</vt:lpstr>
      <vt:lpstr>1. Рабочий сектор </vt:lpstr>
      <vt:lpstr>Презентация PowerPoint</vt:lpstr>
      <vt:lpstr>Презентация PowerPoint</vt:lpstr>
      <vt:lpstr>1.6. Рабочий сектор  (методическая литература педагога)</vt:lpstr>
      <vt:lpstr>  2.  Активный сектор  2.1 «Физкультура и спорт»   </vt:lpstr>
      <vt:lpstr>Презентация PowerPoint</vt:lpstr>
      <vt:lpstr> 2.34Активный сектор . Сюжетно-ролевые игры: «Семья»   </vt:lpstr>
      <vt:lpstr>2.7«Мир звуков и  музыки» </vt:lpstr>
      <vt:lpstr>Презентация PowerPoint</vt:lpstr>
      <vt:lpstr>Презентация PowerPoint</vt:lpstr>
      <vt:lpstr>Презентация PowerPoint</vt:lpstr>
      <vt:lpstr>Трансформируемость пространства</vt:lpstr>
      <vt:lpstr>Трансформируемость пространства педагогом</vt:lpstr>
      <vt:lpstr>Презентация PowerPoint</vt:lpstr>
      <vt:lpstr>Презентация PowerPoint</vt:lpstr>
      <vt:lpstr>Развивающая среда детского сада.  Организация педагогического процесса детского сада предполагает свободу передвижения ребенка по всему зданию. Детям доступны все функциональные пространства детского сада, включая те, которые предназначены для взрослых. Доступ в помещения для взрослых, например в методический кабинет, медицинский кабинет, кухню или прачечную – ограничен, но не закрыт, так как труд взрослых всегда интересен детям. </vt:lpstr>
      <vt:lpstr>Кабинет психолога</vt:lpstr>
      <vt:lpstr>Спортивный зал.</vt:lpstr>
      <vt:lpstr>Музыкальный зал.</vt:lpstr>
      <vt:lpstr>Лестничные пролеты.</vt:lpstr>
      <vt:lpstr>Холлы.</vt:lpstr>
      <vt:lpstr>Коридоры.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Старшая группа.  Тема: «Весна», «Детский сад»</dc:title>
  <dc:creator/>
  <cp:lastModifiedBy/>
  <cp:revision>3</cp:revision>
  <dcterms:created xsi:type="dcterms:W3CDTF">2018-04-22T15:15:56Z</dcterms:created>
  <dcterms:modified xsi:type="dcterms:W3CDTF">2023-06-26T13:30:45Z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TC028133329991</vt:lpwstr>
  </property>
</Properties>
</file>