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7" r:id="rId2"/>
    <p:sldId id="259" r:id="rId3"/>
    <p:sldId id="262" r:id="rId4"/>
    <p:sldId id="270" r:id="rId5"/>
    <p:sldId id="271" r:id="rId6"/>
    <p:sldId id="274" r:id="rId7"/>
    <p:sldId id="273" r:id="rId8"/>
    <p:sldId id="261" r:id="rId9"/>
    <p:sldId id="264" r:id="rId10"/>
    <p:sldId id="263" r:id="rId11"/>
    <p:sldId id="265" r:id="rId12"/>
    <p:sldId id="266" r:id="rId13"/>
    <p:sldId id="267" r:id="rId14"/>
    <p:sldId id="268" r:id="rId15"/>
    <p:sldId id="276" r:id="rId16"/>
    <p:sldId id="277" r:id="rId17"/>
    <p:sldId id="258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192" autoAdjust="0"/>
    <p:restoredTop sz="93796" autoAdjust="0"/>
  </p:normalViewPr>
  <p:slideViewPr>
    <p:cSldViewPr snapToGrid="0">
      <p:cViewPr varScale="1">
        <p:scale>
          <a:sx n="69" d="100"/>
          <a:sy n="69" d="100"/>
        </p:scale>
        <p:origin x="56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DFB7BF-6BEE-479C-9E28-E786EFAA6F3A}" type="datetimeFigureOut">
              <a:rPr lang="ru-RU" smtClean="0"/>
              <a:t>30.06.2023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38C866-D0BD-426E-927B-BF7B99F3CD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40922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38C866-D0BD-426E-927B-BF7B99F3CD7D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49464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6902D-B02F-48AE-91A3-F8CC031C4BBC}" type="datetimeFigureOut">
              <a:rPr lang="ru-RU" smtClean="0"/>
              <a:t>30.06.2023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E04D4-CF64-4202-9D04-D7D54D7055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7488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6902D-B02F-48AE-91A3-F8CC031C4BBC}" type="datetimeFigureOut">
              <a:rPr lang="ru-RU" smtClean="0"/>
              <a:t>30.06.2023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E04D4-CF64-4202-9D04-D7D54D7055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7862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6902D-B02F-48AE-91A3-F8CC031C4BBC}" type="datetimeFigureOut">
              <a:rPr lang="ru-RU" smtClean="0"/>
              <a:t>30.06.2023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E04D4-CF64-4202-9D04-D7D54D7055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8674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6902D-B02F-48AE-91A3-F8CC031C4BBC}" type="datetimeFigureOut">
              <a:rPr lang="ru-RU" smtClean="0"/>
              <a:t>30.06.2023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E04D4-CF64-4202-9D04-D7D54D7055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43508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6902D-B02F-48AE-91A3-F8CC031C4BBC}" type="datetimeFigureOut">
              <a:rPr lang="ru-RU" smtClean="0"/>
              <a:t>30.06.2023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E04D4-CF64-4202-9D04-D7D54D7055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1751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6902D-B02F-48AE-91A3-F8CC031C4BBC}" type="datetimeFigureOut">
              <a:rPr lang="ru-RU" smtClean="0"/>
              <a:t>30.06.2023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E04D4-CF64-4202-9D04-D7D54D7055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9267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6902D-B02F-48AE-91A3-F8CC031C4BBC}" type="datetimeFigureOut">
              <a:rPr lang="ru-RU" smtClean="0"/>
              <a:t>30.06.2023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E04D4-CF64-4202-9D04-D7D54D7055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22012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6902D-B02F-48AE-91A3-F8CC031C4BBC}" type="datetimeFigureOut">
              <a:rPr lang="ru-RU" smtClean="0"/>
              <a:t>30.06.2023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E04D4-CF64-4202-9D04-D7D54D7055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6504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6902D-B02F-48AE-91A3-F8CC031C4BBC}" type="datetimeFigureOut">
              <a:rPr lang="ru-RU" smtClean="0"/>
              <a:t>30.06.2023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E04D4-CF64-4202-9D04-D7D54D7055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2637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6902D-B02F-48AE-91A3-F8CC031C4BBC}" type="datetimeFigureOut">
              <a:rPr lang="ru-RU" smtClean="0"/>
              <a:t>30.06.2023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E04D4-CF64-4202-9D04-D7D54D7055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1983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6902D-B02F-48AE-91A3-F8CC031C4BBC}" type="datetimeFigureOut">
              <a:rPr lang="ru-RU" smtClean="0"/>
              <a:t>30.06.2023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E04D4-CF64-4202-9D04-D7D54D7055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1670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E6902D-B02F-48AE-91A3-F8CC031C4BBC}" type="datetimeFigureOut">
              <a:rPr lang="ru-RU" smtClean="0"/>
              <a:t>30.06.2023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0E04D4-CF64-4202-9D04-D7D54D7055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0890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7" Type="http://schemas.openxmlformats.org/officeDocument/2006/relationships/image" Target="../media/image42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4272677"/>
            <a:ext cx="9388981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Нестандартное оборудование </a:t>
            </a:r>
          </a:p>
          <a:p>
            <a:r>
              <a:rPr lang="ru-RU" sz="5400" b="1" dirty="0" smtClean="0">
                <a:solidFill>
                  <a:srgbClr val="FF0000"/>
                </a:solidFill>
              </a:rPr>
              <a:t>по физкультуре </a:t>
            </a:r>
          </a:p>
          <a:p>
            <a:r>
              <a:rPr lang="ru-RU" sz="5400" b="1" dirty="0" smtClean="0">
                <a:solidFill>
                  <a:srgbClr val="FF0000"/>
                </a:solidFill>
              </a:rPr>
              <a:t>дома и в детском саду</a:t>
            </a:r>
            <a:endParaRPr lang="ru-RU" sz="5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74932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557818" y="1629499"/>
            <a:ext cx="5948218" cy="446116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689273" y="277091"/>
            <a:ext cx="4267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ru-RU" sz="3200" b="1" dirty="0" smtClean="0">
                <a:solidFill>
                  <a:srgbClr val="FF0000"/>
                </a:solidFill>
                <a:latin typeface="+mj-lt"/>
              </a:rPr>
              <a:t>Игра «Горячий блин»</a:t>
            </a:r>
            <a:endParaRPr lang="ru-RU" sz="32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7817" y="277091"/>
            <a:ext cx="610985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Игра «Кто быстрее собьёт                 стаканчик»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58" y="1831787"/>
            <a:ext cx="6625004" cy="3945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896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2048"/>
            <a:ext cx="6206836" cy="345375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3491" y="1918927"/>
            <a:ext cx="5985164" cy="4488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84981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629189" y="842500"/>
            <a:ext cx="6737630" cy="505322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465594" y="947305"/>
            <a:ext cx="6617853" cy="4963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32374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2062" y="224057"/>
            <a:ext cx="3949938" cy="526502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5368" y="224057"/>
            <a:ext cx="4053879" cy="540357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0819" y="3642969"/>
            <a:ext cx="4349672" cy="3262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51013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944" y="315992"/>
            <a:ext cx="4669511" cy="622601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602720" y="950479"/>
            <a:ext cx="6162964" cy="4622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92467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152400"/>
            <a:ext cx="4969164" cy="372687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191250" y="1009650"/>
            <a:ext cx="6858000" cy="51435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942647" y="3169515"/>
            <a:ext cx="4389583" cy="3292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08253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452583" y="452582"/>
            <a:ext cx="3620655" cy="271549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507835" y="3253806"/>
            <a:ext cx="4119419" cy="308956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3854" y="0"/>
            <a:ext cx="4156364" cy="311727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991637" y="607166"/>
            <a:ext cx="4531240" cy="339843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876486" y="3211080"/>
            <a:ext cx="4167909" cy="3125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57327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92684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6421" y="0"/>
            <a:ext cx="12218421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136073" y="706582"/>
            <a:ext cx="9074727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0" dirty="0" smtClean="0">
                <a:solidFill>
                  <a:srgbClr val="FF0000"/>
                </a:solidFill>
                <a:effectLst/>
                <a:latin typeface="var(--bs-font-sans-serif)"/>
              </a:rPr>
              <a:t>Цель:</a:t>
            </a:r>
            <a:r>
              <a:rPr lang="ru-RU" sz="2800" b="0" i="0" dirty="0" smtClean="0">
                <a:solidFill>
                  <a:srgbClr val="212529"/>
                </a:solidFill>
                <a:effectLst/>
                <a:latin typeface="Arial" panose="020B0604020202020204" pitchFamily="34" charset="0"/>
              </a:rPr>
              <a:t> изготовление нестандартного оборудования из бросового материала своими руками для физкультуры и использование его на занятиях и в играх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i="0" dirty="0" smtClean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Задачи</a:t>
            </a:r>
            <a:r>
              <a:rPr lang="ru-RU" sz="2800" b="0" i="0" dirty="0" smtClean="0">
                <a:solidFill>
                  <a:srgbClr val="212529"/>
                </a:solidFill>
                <a:effectLst/>
                <a:latin typeface="Arial" panose="020B0604020202020204" pitchFamily="34" charset="0"/>
              </a:rPr>
              <a:t>: формировать интерес к нестандартному оборудованию, приобщать педагогов и родителей к его изготовлению; развивать творчество, фантазию при использовании нестандартного оборудования; мотивировать детей на двигательную активность, через использование нестандартного оборудования в самостоятельных видах деятельности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9178935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722" y="-297"/>
            <a:ext cx="12217443" cy="6858594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74074" y="401782"/>
            <a:ext cx="1105592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800" dirty="0" smtClean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 применение</a:t>
            </a:r>
            <a:r>
              <a:rPr lang="ru-RU" sz="28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нестандартного спортивного оборудования </a:t>
            </a:r>
          </a:p>
          <a:p>
            <a:r>
              <a:rPr lang="ru-RU" sz="2800" dirty="0" smtClean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совершенствуется физическое </a:t>
            </a:r>
            <a:r>
              <a:rPr lang="ru-RU" sz="28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развития детей. </a:t>
            </a:r>
          </a:p>
          <a:p>
            <a:r>
              <a:rPr lang="ru-RU" sz="2800" dirty="0" smtClean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Задачи </a:t>
            </a:r>
            <a:r>
              <a:rPr lang="ru-RU" sz="28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физического развития можно решать с применением нетрадиционного оборудования, которое позволяет</a:t>
            </a:r>
            <a:r>
              <a:rPr lang="ru-RU" sz="2800" dirty="0" smtClean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r>
              <a:rPr lang="ru-RU" sz="2800" dirty="0" smtClean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ru-RU" sz="28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повышать интерес детей к выполнению основных движений </a:t>
            </a:r>
            <a:r>
              <a:rPr lang="ru-RU" sz="2800" dirty="0" smtClean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и</a:t>
            </a:r>
            <a:r>
              <a:rPr lang="ru-RU" sz="28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игр</a:t>
            </a:r>
            <a:r>
              <a:rPr lang="ru-RU" sz="2800" dirty="0" smtClean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457200" indent="-457200">
              <a:buFontTx/>
              <a:buChar char="-"/>
            </a:pPr>
            <a:r>
              <a:rPr lang="ru-RU" sz="2800" dirty="0" smtClean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способствовать </a:t>
            </a:r>
            <a:r>
              <a:rPr lang="ru-RU" sz="28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формированию физических качеств и двигательных умений детей</a:t>
            </a:r>
            <a:r>
              <a:rPr lang="ru-RU" sz="2800" dirty="0" smtClean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457200" indent="-457200">
              <a:buFontTx/>
              <a:buChar char="-"/>
            </a:pPr>
            <a:r>
              <a:rPr lang="ru-RU" sz="2800" dirty="0" smtClean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ru-RU" sz="28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чередовать различные виды активности детей, направляя их интересы, стимулируя желания детей заниматься двигательной </a:t>
            </a:r>
            <a:r>
              <a:rPr lang="ru-RU" sz="2800" dirty="0" smtClean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деятельностью.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526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722" y="-297"/>
            <a:ext cx="12217443" cy="68585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       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Нейроскакалка</a:t>
            </a:r>
            <a:r>
              <a:rPr lang="ru-RU" b="1" dirty="0">
                <a:solidFill>
                  <a:srgbClr val="FF0000"/>
                </a:solidFill>
              </a:rPr>
              <a:t> — простой и необычный тренажер для детей и взрослых</a:t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dirty="0" smtClean="0"/>
              <a:t>   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629891" y="1690688"/>
            <a:ext cx="8368145" cy="5167311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Главное преимущество «умной» скакалки заключается в том, что она развивает вестибулярный аппарат и межполушарное взаимодействие, тренирует мозжечок. Происходит это за счет того, что для прыжка задействованы обе ноги. Руки при этом остаются свободными. В этом отличие от </a:t>
            </a:r>
            <a:r>
              <a:rPr lang="ru-RU" dirty="0" smtClean="0"/>
              <a:t>обычной.</a:t>
            </a:r>
          </a:p>
          <a:p>
            <a:r>
              <a:rPr lang="ru-RU" dirty="0"/>
              <a:t>Чтобы увеличить эффект и развивать одновременно оба полушария мозга, можно кидать ребенку мяч, просить рассказать стих, перечислить названия месяцев и дней недели, повторить алфавит или таблицу умножения и т. п. Таким образом, повышается ловкость, развивается внимательность </a:t>
            </a:r>
            <a:r>
              <a:rPr lang="ru-RU" dirty="0" smtClean="0"/>
              <a:t>и координация.</a:t>
            </a:r>
          </a:p>
          <a:p>
            <a:endParaRPr lang="ru-RU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650" y="2103906"/>
            <a:ext cx="3352800" cy="3877326"/>
          </a:xfrm>
        </p:spPr>
      </p:pic>
    </p:spTree>
    <p:extLst>
      <p:ext uri="{BB962C8B-B14F-4D97-AF65-F5344CB8AC3E}">
        <p14:creationId xmlns:p14="http://schemas.microsoft.com/office/powerpoint/2010/main" val="2149274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722" y="-297"/>
            <a:ext cx="12217443" cy="6858594"/>
          </a:xfrm>
          <a:prstGeom prst="rect">
            <a:avLst/>
          </a:prstGeom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  Достоинства                            Недостатки</a:t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637309" y="1825625"/>
            <a:ext cx="5382491" cy="4351338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универсальный снаряд, подходит для детей от 4-х лет и взрослых;</a:t>
            </a:r>
          </a:p>
          <a:p>
            <a:r>
              <a:rPr lang="ru-RU" dirty="0"/>
              <a:t>кольцо тренажера обтянуто поролоном, чтобы не оставлять синяков на ногах;</a:t>
            </a:r>
          </a:p>
          <a:p>
            <a:r>
              <a:rPr lang="ru-RU" dirty="0"/>
              <a:t>пригодна для тренировок как на улице, так и дома;</a:t>
            </a:r>
          </a:p>
          <a:p>
            <a:r>
              <a:rPr lang="ru-RU" dirty="0"/>
              <a:t>стоит недорого;</a:t>
            </a:r>
          </a:p>
          <a:p>
            <a:r>
              <a:rPr lang="ru-RU" dirty="0"/>
              <a:t>помогает тренировать координацию;</a:t>
            </a:r>
          </a:p>
          <a:p>
            <a:r>
              <a:rPr lang="ru-RU" dirty="0"/>
              <a:t>развивает внимание;</a:t>
            </a:r>
          </a:p>
          <a:p>
            <a:r>
              <a:rPr lang="ru-RU" dirty="0"/>
              <a:t>необычная форма.</a:t>
            </a:r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сильная нагрузка может вызвать осложнения или обострения хронических заболеваний;</a:t>
            </a:r>
          </a:p>
          <a:p>
            <a:r>
              <a:rPr lang="ru-RU" dirty="0"/>
              <a:t>активные тренировки могут навредить при лишнем весе и наличии проблем с сердцем;</a:t>
            </a:r>
          </a:p>
          <a:p>
            <a:r>
              <a:rPr lang="ru-RU" dirty="0"/>
              <a:t>при использовании </a:t>
            </a:r>
            <a:r>
              <a:rPr lang="ru-RU" dirty="0" err="1" smtClean="0"/>
              <a:t>нейроскакалки</a:t>
            </a:r>
            <a:r>
              <a:rPr lang="ru-RU" dirty="0" smtClean="0"/>
              <a:t> </a:t>
            </a:r>
            <a:r>
              <a:rPr lang="ru-RU" dirty="0"/>
              <a:t>в небольшом помещении есть риск повредить мебель или хрупкие предметы.</a:t>
            </a:r>
          </a:p>
        </p:txBody>
      </p:sp>
    </p:spTree>
    <p:extLst>
      <p:ext uri="{BB962C8B-B14F-4D97-AF65-F5344CB8AC3E}">
        <p14:creationId xmlns:p14="http://schemas.microsoft.com/office/powerpoint/2010/main" val="7882807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722" y="-297"/>
            <a:ext cx="12217443" cy="6858594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92334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Балансир «Черепаха»</a:t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>(балансирование и координация) 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0" y="1681162"/>
            <a:ext cx="5997575" cy="1587617"/>
          </a:xfrm>
        </p:spPr>
        <p:txBody>
          <a:bodyPr>
            <a:normAutofit/>
          </a:bodyPr>
          <a:lstStyle/>
          <a:p>
            <a:r>
              <a:rPr lang="ru-RU" b="0" dirty="0"/>
              <a:t>Для снятия мышечного напряжения и развития координации движений приобретение балансира под названием "Черепаха" станет идеальным вариантом.</a:t>
            </a:r>
          </a:p>
        </p:txBody>
      </p:sp>
      <p:pic>
        <p:nvPicPr>
          <p:cNvPr id="12" name="Объект 11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0" y="3429000"/>
            <a:ext cx="4483078" cy="3365557"/>
          </a:xfrm>
          <a:prstGeom prst="rect">
            <a:avLst/>
          </a:prstGeom>
        </p:spPr>
      </p:pic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6172200" y="1184563"/>
            <a:ext cx="5873383" cy="2244437"/>
          </a:xfrm>
        </p:spPr>
        <p:txBody>
          <a:bodyPr>
            <a:normAutofit fontScale="47500" lnSpcReduction="20000"/>
          </a:bodyPr>
          <a:lstStyle/>
          <a:p>
            <a:endParaRPr lang="ru-RU" dirty="0" smtClean="0">
              <a:solidFill>
                <a:srgbClr val="000000"/>
              </a:solidFill>
              <a:cs typeface="Arial" panose="020B0604020202020204" pitchFamily="34" charset="0"/>
            </a:endParaRPr>
          </a:p>
          <a:p>
            <a:endParaRPr lang="ru-RU" dirty="0">
              <a:solidFill>
                <a:srgbClr val="000000"/>
              </a:solidFill>
              <a:cs typeface="Arial" panose="020B0604020202020204" pitchFamily="34" charset="0"/>
            </a:endParaRPr>
          </a:p>
          <a:p>
            <a:r>
              <a:rPr lang="ru-RU" sz="3400" dirty="0" smtClean="0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</a:p>
          <a:p>
            <a:endParaRPr lang="ru-RU" sz="3400" dirty="0">
              <a:solidFill>
                <a:srgbClr val="000000"/>
              </a:solidFill>
              <a:cs typeface="Arial" panose="020B0604020202020204" pitchFamily="34" charset="0"/>
            </a:endParaRPr>
          </a:p>
          <a:p>
            <a:r>
              <a:rPr lang="ru-RU" sz="5100" b="0" dirty="0" smtClean="0">
                <a:solidFill>
                  <a:srgbClr val="000000"/>
                </a:solidFill>
                <a:cs typeface="Arial" panose="020B0604020202020204" pitchFamily="34" charset="0"/>
              </a:rPr>
              <a:t>Важным </a:t>
            </a:r>
            <a:r>
              <a:rPr lang="ru-RU" sz="5100" b="0" dirty="0">
                <a:solidFill>
                  <a:srgbClr val="000000"/>
                </a:solidFill>
                <a:cs typeface="Arial" panose="020B0604020202020204" pitchFamily="34" charset="0"/>
              </a:rPr>
              <a:t>моментом для ребёнка является снятие мышечного напряжения и, как следствие, предупреждение агрессивности.</a:t>
            </a:r>
            <a:endParaRPr lang="ru-RU" sz="5100" b="0" dirty="0">
              <a:cs typeface="Arial" panose="020B0604020202020204" pitchFamily="34" charset="0"/>
            </a:endParaRPr>
          </a:p>
          <a:p>
            <a:endParaRPr lang="ru-RU" sz="5100" dirty="0"/>
          </a:p>
          <a:p>
            <a:endParaRPr lang="ru-RU" sz="3400" dirty="0"/>
          </a:p>
        </p:txBody>
      </p:sp>
      <p:pic>
        <p:nvPicPr>
          <p:cNvPr id="11" name="Объект 10"/>
          <p:cNvPicPr>
            <a:picLocks noGrp="1" noChangeAspect="1"/>
          </p:cNvPicPr>
          <p:nvPr>
            <p:ph sz="quarter" idx="4"/>
          </p:nvPr>
        </p:nvPicPr>
        <p:blipFill>
          <a:blip r:embed="rId4"/>
          <a:stretch>
            <a:fillRect/>
          </a:stretch>
        </p:blipFill>
        <p:spPr>
          <a:xfrm>
            <a:off x="7393932" y="3371083"/>
            <a:ext cx="4651651" cy="3487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57861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2722" y="-297"/>
            <a:ext cx="12217443" cy="68585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Координационная дорожка лестница "Соты"</a:t>
            </a:r>
            <a:br>
              <a:rPr lang="ru-RU" b="1" dirty="0">
                <a:solidFill>
                  <a:srgbClr val="FF0000"/>
                </a:solidFill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" y="1094509"/>
            <a:ext cx="5888181" cy="5638800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Высокоэффективный спортивный инвентарь для развития маневренности, скорости, выносливости - координационная лестница. Универсальный тренажер комплексного типа для функциональных тренировок для футбола, для бокса, для хоккея, баскетбола, для фитнеса, </a:t>
            </a:r>
            <a:r>
              <a:rPr lang="ru-RU" dirty="0" smtClean="0"/>
              <a:t> </a:t>
            </a:r>
            <a:r>
              <a:rPr lang="ru-RU" dirty="0"/>
              <a:t>и других видов спорта, в которых важна ловкость, реакция и баланс. Упражнения на координационной лестнице подходят </a:t>
            </a:r>
            <a:r>
              <a:rPr lang="ru-RU" dirty="0" smtClean="0"/>
              <a:t>для </a:t>
            </a:r>
            <a:r>
              <a:rPr lang="ru-RU" dirty="0"/>
              <a:t>любого уровня подготовки, для разминки и тренировки работы быстроты ног, с возможностью изменения сложности упражнений и регулировкой нагрузок. Шестиугольная спортивная лестница - компактна, секции крепятся прочными быстросъемными фиксаторами, легко и комфортно тренироваться в спортзале, на улице или на природе</a:t>
            </a:r>
            <a:r>
              <a:rPr lang="ru-RU" dirty="0" smtClean="0"/>
              <a:t>..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190490" y="1638625"/>
            <a:ext cx="4352925" cy="3264693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367217" y="3122478"/>
            <a:ext cx="4269508" cy="3202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14501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937" y="1012985"/>
            <a:ext cx="4279852" cy="570647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40471" y="1005564"/>
            <a:ext cx="4286785" cy="5713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17642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394975" y="1194696"/>
            <a:ext cx="5755712" cy="431678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12967" y="2396836"/>
            <a:ext cx="2933524" cy="391002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673683" y="793173"/>
            <a:ext cx="4350330" cy="3262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676866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2031</TotalTime>
  <Words>508</Words>
  <Application>Microsoft Office PowerPoint</Application>
  <PresentationFormat>Широкоэкранный</PresentationFormat>
  <Paragraphs>36</Paragraphs>
  <Slides>17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var(--bs-font-sans-serif)</vt:lpstr>
      <vt:lpstr>Тема Office</vt:lpstr>
      <vt:lpstr>Презентация PowerPoint</vt:lpstr>
      <vt:lpstr>Презентация PowerPoint</vt:lpstr>
      <vt:lpstr>Презентация PowerPoint</vt:lpstr>
      <vt:lpstr>          Нейроскакалка — простой и необычный тренажер для детей и взрослых    </vt:lpstr>
      <vt:lpstr>  Достоинства                            Недостатки </vt:lpstr>
      <vt:lpstr>Балансир «Черепаха» (балансирование и координация) </vt:lpstr>
      <vt:lpstr>Координационная дорожка лестница "Соты"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43</cp:revision>
  <dcterms:created xsi:type="dcterms:W3CDTF">2022-12-29T11:13:08Z</dcterms:created>
  <dcterms:modified xsi:type="dcterms:W3CDTF">2023-06-30T08:10:18Z</dcterms:modified>
</cp:coreProperties>
</file>