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80" r:id="rId11"/>
    <p:sldId id="281" r:id="rId12"/>
    <p:sldId id="282" r:id="rId13"/>
    <p:sldId id="283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6" r:id="rId25"/>
    <p:sldId id="278" r:id="rId26"/>
    <p:sldId id="27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78" y="12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000" b="1" cap="all" dirty="0" smtClean="0">
                <a:effectLst/>
              </a:rPr>
              <a:t>Муниципальное  автономное  дошкольное образовательное  учреждение                                                                                                                                                                «Детский сад  комбинированного вида № 18»                                                                                                                                                             </a:t>
            </a:r>
            <a:r>
              <a:rPr lang="ru-RU" sz="1000" b="1" cap="all" dirty="0" err="1" smtClean="0">
                <a:effectLst/>
              </a:rPr>
              <a:t>Энгельсского</a:t>
            </a:r>
            <a:r>
              <a:rPr lang="ru-RU" sz="1000" b="1" cap="all" dirty="0" smtClean="0">
                <a:effectLst/>
              </a:rPr>
              <a:t> муниципального  района  Саратовской области                                                                                                                                             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2071678"/>
            <a:ext cx="7406640" cy="2143140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1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Организация развивающей предметно-пространственной </a:t>
            </a:r>
            <a:r>
              <a:rPr lang="ru-RU" sz="128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среды </a:t>
            </a:r>
          </a:p>
          <a:p>
            <a:pPr algn="ctr"/>
            <a:r>
              <a:rPr lang="ru-RU" sz="128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</a:t>
            </a:r>
            <a:r>
              <a:rPr lang="ru-RU" sz="1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детей раннего </a:t>
            </a:r>
            <a:r>
              <a:rPr lang="ru-RU" sz="128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возраста </a:t>
            </a:r>
          </a:p>
          <a:p>
            <a:pPr algn="ctr"/>
            <a:r>
              <a:rPr lang="ru-RU" sz="1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современных условиях</a:t>
            </a:r>
          </a:p>
          <a:p>
            <a:pPr algn="ctr"/>
            <a:endParaRPr lang="ru-RU" sz="1400" dirty="0" smtClean="0">
              <a:solidFill>
                <a:schemeClr val="tx1"/>
              </a:solidFill>
            </a:endParaRPr>
          </a:p>
          <a:p>
            <a:pPr algn="ctr"/>
            <a:endParaRPr lang="ru-RU" sz="1400" dirty="0" smtClean="0">
              <a:solidFill>
                <a:schemeClr val="tx1"/>
              </a:solidFill>
            </a:endParaRPr>
          </a:p>
          <a:p>
            <a:pPr algn="ctr"/>
            <a:endParaRPr lang="ru-RU" sz="1400" dirty="0" smtClean="0">
              <a:solidFill>
                <a:schemeClr val="tx1"/>
              </a:solidFill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                     				</a:t>
            </a:r>
            <a:endParaRPr lang="ru-RU" sz="5600" b="1" dirty="0" smtClean="0">
              <a:solidFill>
                <a:schemeClr val="tx1"/>
              </a:solidFill>
            </a:endParaRPr>
          </a:p>
          <a:p>
            <a:pPr algn="ctr"/>
            <a:endParaRPr lang="ru-RU" sz="5600" b="1" dirty="0" smtClean="0">
              <a:solidFill>
                <a:schemeClr val="tx1"/>
              </a:solidFill>
            </a:endParaRPr>
          </a:p>
          <a:p>
            <a:pPr algn="ctr"/>
            <a:endParaRPr lang="ru-RU" sz="5600" b="1" dirty="0" smtClean="0">
              <a:solidFill>
                <a:schemeClr val="tx1"/>
              </a:solidFill>
            </a:endParaRPr>
          </a:p>
          <a:p>
            <a:pPr algn="ctr"/>
            <a:endParaRPr lang="ru-RU" sz="5600" b="1" dirty="0" smtClean="0">
              <a:solidFill>
                <a:schemeClr val="tx1"/>
              </a:solidFill>
            </a:endParaRPr>
          </a:p>
          <a:p>
            <a:pPr algn="ctr"/>
            <a:endParaRPr lang="ru-RU" sz="2800" b="1" dirty="0">
              <a:solidFill>
                <a:srgbClr val="00B0F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14876" y="5572140"/>
            <a:ext cx="442912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Подготовила: учитель-логопед</a:t>
            </a:r>
          </a:p>
          <a:p>
            <a:pPr algn="ctr"/>
            <a:r>
              <a:rPr lang="ru-RU" sz="1400" dirty="0" smtClean="0"/>
              <a:t>				    </a:t>
            </a:r>
            <a:r>
              <a:rPr lang="ru-RU" sz="1400" smtClean="0"/>
              <a:t>М.В.Шашкова</a:t>
            </a:r>
            <a:r>
              <a:rPr lang="ru-RU" sz="1400" dirty="0" smtClean="0"/>
              <a:t> </a:t>
            </a:r>
            <a:endParaRPr lang="ru-RU" sz="1400" dirty="0" smtClean="0"/>
          </a:p>
        </p:txBody>
      </p:sp>
      <p:pic>
        <p:nvPicPr>
          <p:cNvPr id="1027" name="Picture 3" descr="G:\ДОКУМЕНТЫ 2022-2023\ФОТО для раннего возраста\images (1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4143380"/>
            <a:ext cx="3000396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3. Центр для организации предметных и предметно-манипуляторных игр, совместных игр со сверстниками под руководством взрослого.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4099" name="Picture 3" descr="G:\ДОКУМЕНТЫ 2022-2023\ФОТО для раннего возраста\images (6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3" y="1928802"/>
            <a:ext cx="4071965" cy="4214842"/>
          </a:xfrm>
          <a:prstGeom prst="rect">
            <a:avLst/>
          </a:prstGeom>
          <a:noFill/>
        </p:spPr>
      </p:pic>
      <p:pic>
        <p:nvPicPr>
          <p:cNvPr id="4100" name="Picture 4" descr="G:\ДОКУМЕНТЫ 2022-2023\ФОТО для раннего возраста\03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4750595" y="1893083"/>
            <a:ext cx="4143404" cy="4214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571480"/>
            <a:ext cx="7498080" cy="846158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4. Центр творчества и продуктивной деятельности для развития восприятия смысла музыки, поддержки интереса к рисованию и лепке, становлению первых навыков продуктивной деятельности, освоения возможностей разнообразных изобразительных средств.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5123" name="Picture 3" descr="G:\ДОКУМЕНТЫ 2022-2023\ФОТО для раннего возраста\images (10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71612"/>
            <a:ext cx="4143404" cy="4643470"/>
          </a:xfrm>
          <a:prstGeom prst="rect">
            <a:avLst/>
          </a:prstGeom>
          <a:noFill/>
        </p:spPr>
      </p:pic>
      <p:pic>
        <p:nvPicPr>
          <p:cNvPr id="5124" name="Picture 4" descr="G:\ДОКУМЕНТЫ 2022-2023\ФОТО для раннего возраста\загруженное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785926"/>
            <a:ext cx="4143404" cy="2286017"/>
          </a:xfrm>
          <a:prstGeom prst="rect">
            <a:avLst/>
          </a:prstGeom>
          <a:noFill/>
        </p:spPr>
      </p:pic>
      <p:pic>
        <p:nvPicPr>
          <p:cNvPr id="5125" name="Picture 5" descr="G:\ДОКУМЕНТЫ 2022-2023\ФОТО для раннего возраста\загруженное (3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4286256"/>
            <a:ext cx="4143404" cy="206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5. Центр познания и коммуникации (книжный уголок), восприятия смысла сказок, стихов, рассматривания картинок.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6146" name="Picture 2" descr="G:\ДОКУМЕНТЫ 2022-2023\ФОТО для раннего возраста\загруженное (8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14942" y="1857364"/>
            <a:ext cx="3571900" cy="4071966"/>
          </a:xfrm>
          <a:prstGeom prst="rect">
            <a:avLst/>
          </a:prstGeom>
          <a:noFill/>
        </p:spPr>
      </p:pic>
      <p:pic>
        <p:nvPicPr>
          <p:cNvPr id="6148" name="Picture 4" descr="G:\ДОКУМЕНТЫ 2022-2023\ФОТО для раннего возраста\загруженное (5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857364"/>
            <a:ext cx="3429024" cy="4071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857232"/>
            <a:ext cx="7498080" cy="560406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6. Центр экспериментирования и труда для организации экспериментальной деятельности с материалами и веществами (песок, вода, тесто и др.), развития навыков самообслуживания и становления действий с бытовыми предметами-орудиями.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7170" name="Picture 2" descr="G:\ДОКУМЕНТЫ 2022-2023\ФОТО для раннего возраста\images (17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572264" y="2071678"/>
            <a:ext cx="2214578" cy="4214842"/>
          </a:xfrm>
          <a:prstGeom prst="rect">
            <a:avLst/>
          </a:prstGeom>
          <a:noFill/>
        </p:spPr>
      </p:pic>
      <p:pic>
        <p:nvPicPr>
          <p:cNvPr id="7171" name="Picture 3" descr="G:\ДОКУМЕНТЫ 2022-2023\ФОТО для раннего возраста\images (15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2071678"/>
            <a:ext cx="2500330" cy="2095500"/>
          </a:xfrm>
          <a:prstGeom prst="rect">
            <a:avLst/>
          </a:prstGeom>
          <a:noFill/>
        </p:spPr>
      </p:pic>
      <p:pic>
        <p:nvPicPr>
          <p:cNvPr id="7172" name="Picture 4" descr="G:\ДОКУМЕНТЫ 2022-2023\ФОТО для раннего возраста\загруженное (10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291" y="2071678"/>
            <a:ext cx="2143140" cy="2062164"/>
          </a:xfrm>
          <a:prstGeom prst="rect">
            <a:avLst/>
          </a:prstGeom>
          <a:noFill/>
        </p:spPr>
      </p:pic>
      <p:pic>
        <p:nvPicPr>
          <p:cNvPr id="7173" name="Picture 5" descr="G:\ДОКУМЕНТЫ 2022-2023\ФОТО для раннего возраста\images (16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57290" y="4572008"/>
            <a:ext cx="4857784" cy="1785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14290"/>
            <a:ext cx="749808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Примерные перечни оборудования и средств обучения</a:t>
            </a:r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357166"/>
            <a:ext cx="7498080" cy="5891234"/>
          </a:xfrm>
        </p:spPr>
        <p:txBody>
          <a:bodyPr>
            <a:normAutofit fontScale="77500" lnSpcReduction="20000"/>
          </a:bodyPr>
          <a:lstStyle/>
          <a:p>
            <a:endParaRPr lang="ru-RU" sz="2000" dirty="0" smtClean="0"/>
          </a:p>
          <a:p>
            <a:pPr>
              <a:buNone/>
            </a:pPr>
            <a:r>
              <a:rPr lang="ru-RU" sz="2000" b="1" i="1" dirty="0" smtClean="0">
                <a:solidFill>
                  <a:srgbClr val="0070C0"/>
                </a:solidFill>
              </a:rPr>
              <a:t>			</a:t>
            </a:r>
            <a:r>
              <a:rPr lang="ru-RU" sz="2300" b="1" i="1" dirty="0" smtClean="0">
                <a:solidFill>
                  <a:srgbClr val="0070C0"/>
                </a:solidFill>
              </a:rPr>
              <a:t>1 младшая группа  (от 2 до 3-х лет) </a:t>
            </a:r>
            <a:r>
              <a:rPr lang="ru-RU" sz="1800" b="1" i="1" dirty="0" smtClean="0">
                <a:solidFill>
                  <a:srgbClr val="0070C0"/>
                </a:solidFill>
              </a:rPr>
              <a:t>	</a:t>
            </a:r>
          </a:p>
          <a:p>
            <a:pPr algn="ctr">
              <a:buNone/>
            </a:pPr>
            <a:r>
              <a:rPr lang="ru-RU" sz="1800" i="1" dirty="0" smtClean="0"/>
              <a:t>		</a:t>
            </a:r>
            <a:r>
              <a:rPr lang="ru-RU" sz="1800" b="1" i="1" u="sng" dirty="0" smtClean="0"/>
              <a:t>Раздевальная </a:t>
            </a:r>
            <a:r>
              <a:rPr lang="ru-RU" sz="1800" b="1" i="1" dirty="0" smtClean="0"/>
              <a:t>	</a:t>
            </a:r>
          </a:p>
          <a:p>
            <a:r>
              <a:rPr lang="ru-RU" sz="1800" b="1" dirty="0" smtClean="0"/>
              <a:t>2.2.1.1. 	Зеркало </a:t>
            </a:r>
            <a:r>
              <a:rPr lang="ru-RU" sz="1800" b="1" dirty="0" err="1" smtClean="0"/>
              <a:t>травмобезопасное</a:t>
            </a:r>
            <a:r>
              <a:rPr lang="ru-RU" sz="1800" b="1" dirty="0" smtClean="0"/>
              <a:t> 	1  шт. 			</a:t>
            </a:r>
          </a:p>
          <a:p>
            <a:r>
              <a:rPr lang="ru-RU" sz="1800" b="1" dirty="0" smtClean="0"/>
              <a:t>2.2.1.2. 	Комплект для проведения спортивных мероприятий 	1 шт. 	</a:t>
            </a:r>
          </a:p>
          <a:p>
            <a:r>
              <a:rPr lang="ru-RU" sz="1800" b="1" dirty="0" smtClean="0"/>
              <a:t>2.2.1.3. 	Наборы выносного материала для подвижных игр и игр с песком - 			комплект 	1 шт. 	</a:t>
            </a:r>
          </a:p>
          <a:p>
            <a:r>
              <a:rPr lang="ru-RU" sz="1800" b="1" dirty="0" smtClean="0"/>
              <a:t>2.2.1.4. 	Оснащение для «утреннего фильтра» (одноразовые шпатели, 			термометры и др.), комплект 	</a:t>
            </a:r>
          </a:p>
          <a:p>
            <a:r>
              <a:rPr lang="ru-RU" sz="1800" b="1" dirty="0" smtClean="0"/>
              <a:t>2.2.1.5. 	Система хранения вещей обучающихся со скамьей в комплекте 			4 шт. 		</a:t>
            </a:r>
          </a:p>
          <a:p>
            <a:r>
              <a:rPr lang="ru-RU" sz="1800" b="1" dirty="0" smtClean="0"/>
              <a:t>2.2.1.6. 	Система хранения и сушки вещей обучающихся 	1 шт. 	</a:t>
            </a:r>
          </a:p>
          <a:p>
            <a:r>
              <a:rPr lang="ru-RU" sz="1800" b="1" dirty="0" smtClean="0"/>
              <a:t>2.2.1.7. 	Стеллаж для хранения игр и оборудования 	1 шт. 	 	</a:t>
            </a:r>
          </a:p>
          <a:p>
            <a:r>
              <a:rPr lang="ru-RU" sz="1800" b="1" dirty="0" smtClean="0"/>
              <a:t>2.2.1.8. 	Стенд информационный 	1 шт. 		</a:t>
            </a:r>
          </a:p>
          <a:p>
            <a:pPr algn="ctr">
              <a:buNone/>
            </a:pPr>
            <a:r>
              <a:rPr lang="ru-RU" sz="1800" b="1" i="1" dirty="0" smtClean="0"/>
              <a:t>	2.2.2. 	</a:t>
            </a:r>
            <a:r>
              <a:rPr lang="ru-RU" sz="1800" b="1" i="1" u="sng" dirty="0" smtClean="0"/>
              <a:t>Игровая для группы раннего возраста </a:t>
            </a:r>
            <a:r>
              <a:rPr lang="ru-RU" sz="1800" b="1" i="1" dirty="0" smtClean="0"/>
              <a:t>	</a:t>
            </a:r>
          </a:p>
          <a:p>
            <a:r>
              <a:rPr lang="ru-RU" sz="1800" b="1" i="1" dirty="0" smtClean="0"/>
              <a:t>2.2.2.1. 	Специализированная мебель и системы хранения 	</a:t>
            </a:r>
          </a:p>
          <a:p>
            <a:r>
              <a:rPr lang="ru-RU" sz="1800" b="1" dirty="0" smtClean="0"/>
              <a:t>2.2.2.1.1. 	Доска магнитно-маркерная 	шт. 	1 		</a:t>
            </a:r>
          </a:p>
          <a:p>
            <a:r>
              <a:rPr lang="ru-RU" sz="1800" b="1" dirty="0" smtClean="0"/>
              <a:t>2.2.2.1.2. 	</a:t>
            </a:r>
            <a:r>
              <a:rPr lang="ru-RU" sz="1800" b="1" dirty="0" err="1" smtClean="0"/>
              <a:t>Мягконабивные</a:t>
            </a:r>
            <a:r>
              <a:rPr lang="ru-RU" sz="1800" b="1" dirty="0" smtClean="0"/>
              <a:t> модули, комплект 	шт. 	1 	 	</a:t>
            </a:r>
          </a:p>
          <a:p>
            <a:r>
              <a:rPr lang="ru-RU" sz="1800" b="1" dirty="0" smtClean="0"/>
              <a:t>2.2.2.1.3. 	Система хранения конструкторов 	шт. 	2 	 	</a:t>
            </a:r>
          </a:p>
          <a:p>
            <a:r>
              <a:rPr lang="ru-RU" sz="1800" b="1" dirty="0" smtClean="0"/>
              <a:t>2.2.2.1.4. 	Стеллажи для хранения игр 	шт. 	6 		</a:t>
            </a:r>
          </a:p>
          <a:p>
            <a:r>
              <a:rPr lang="ru-RU" sz="1800" b="1" dirty="0" smtClean="0"/>
              <a:t>2.2.2.1.5. 	Стол модульный, регулируемый по высоте 	шт. 	5	</a:t>
            </a:r>
          </a:p>
          <a:p>
            <a:r>
              <a:rPr lang="ru-RU" sz="1800" b="1" dirty="0" smtClean="0"/>
              <a:t>2.2.2.1.6. 	Стул, регулируемый по высоте 	по кол-ву детей в группе</a:t>
            </a:r>
          </a:p>
          <a:p>
            <a:pPr>
              <a:buNone/>
            </a:pPr>
            <a:endParaRPr lang="ru-RU" sz="1800" b="1" i="1" u="sng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85728"/>
            <a:ext cx="7498080" cy="5962672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pPr algn="ctr">
              <a:buNone/>
            </a:pPr>
            <a:r>
              <a:rPr lang="ru-RU" sz="56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sz="6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Игры и игрушки </a:t>
            </a:r>
            <a:r>
              <a:rPr lang="ru-RU" sz="6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  <a:p>
            <a:pPr algn="ctr">
              <a:buNone/>
            </a:pPr>
            <a:endParaRPr lang="ru-RU" sz="5600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5600" b="1" dirty="0" smtClean="0"/>
              <a:t>2.3.2.2.1. 	Автомобили (крупного размера) 	шт. 	4 		</a:t>
            </a:r>
          </a:p>
          <a:p>
            <a:r>
              <a:rPr lang="ru-RU" sz="5600" b="1" dirty="0" smtClean="0"/>
              <a:t>2.3.2.2.2. 	Автомобили (среднего размера) 	шт. 	8 	 	</a:t>
            </a:r>
          </a:p>
          <a:p>
            <a:r>
              <a:rPr lang="ru-RU" sz="5600" b="1" dirty="0" smtClean="0"/>
              <a:t>2.3.2.2.3. 	Адаптационный набор 	шт. 	20 		</a:t>
            </a:r>
          </a:p>
          <a:p>
            <a:r>
              <a:rPr lang="ru-RU" sz="5600" b="1" dirty="0" smtClean="0"/>
              <a:t>2.3.2.2.4. 	Альбом с наглядными заданиями для пальчиковой гимнастики 	1 шт. 	</a:t>
            </a:r>
          </a:p>
          <a:p>
            <a:r>
              <a:rPr lang="ru-RU" sz="5600" b="1" dirty="0" smtClean="0"/>
              <a:t>2.3.2.2.5. 	Большой настольный конструктор деревянный с неокрашенными и цветными 			элементами 	1 шт. 	</a:t>
            </a:r>
          </a:p>
          <a:p>
            <a:r>
              <a:rPr lang="ru-RU" sz="5600" b="1" dirty="0" smtClean="0"/>
              <a:t>2.3.2.2.6. 	Браслет на руку с 4-мя бубенчиками 	10 шт. 		</a:t>
            </a:r>
          </a:p>
          <a:p>
            <a:r>
              <a:rPr lang="ru-RU" sz="5600" b="1" dirty="0" smtClean="0"/>
              <a:t>2.3.2.2.7. 	Бубен маленький 	1 шт. 		</a:t>
            </a:r>
          </a:p>
          <a:p>
            <a:r>
              <a:rPr lang="ru-RU" sz="5600" b="1" dirty="0" smtClean="0"/>
              <a:t>2.3.2.2.8. 	Бубен средний 	1 шт. 		</a:t>
            </a:r>
          </a:p>
          <a:p>
            <a:r>
              <a:rPr lang="ru-RU" sz="5600" b="1" dirty="0" smtClean="0"/>
              <a:t>2.3.2.2.9. 	Витрина /Лестница для работ по лепке 	1 шт. 		</a:t>
            </a:r>
          </a:p>
          <a:p>
            <a:r>
              <a:rPr lang="ru-RU" sz="5600" b="1" dirty="0" smtClean="0"/>
              <a:t>2.3.2.2.10. 	Горки (наклонные плоскости) для шариков (комплект) 	1 шт. 		</a:t>
            </a:r>
          </a:p>
          <a:p>
            <a:r>
              <a:rPr lang="ru-RU" sz="5600" b="1" dirty="0" smtClean="0"/>
              <a:t>2.3.2.2.11. 	Деревянная двухсторонняя игрушка с втулками и молоточком для забивания 			1 шт. 	</a:t>
            </a:r>
          </a:p>
          <a:p>
            <a:r>
              <a:rPr lang="ru-RU" sz="5600" b="1" dirty="0" smtClean="0"/>
              <a:t>2.3.2.2.12. 	Деревянная игрушка с желобами для прокатывания шарика 	1 шт. 		</a:t>
            </a:r>
          </a:p>
          <a:p>
            <a:r>
              <a:rPr lang="ru-RU" sz="5600" b="1" dirty="0" smtClean="0"/>
              <a:t>2.3.2.2.13. 	Деревянная игрушка с отверстиями и желобом для забивания молоточком и 			прокатывания шариков 	1  шт. 		</a:t>
            </a:r>
          </a:p>
          <a:p>
            <a:r>
              <a:rPr lang="ru-RU" sz="5600" b="1" dirty="0" smtClean="0"/>
              <a:t>2.3.2.2.14. 	Деревянная основа с повторяющимися образцами с различным количеством отверстий 		1 шт. 		</a:t>
            </a:r>
          </a:p>
          <a:p>
            <a:r>
              <a:rPr lang="ru-RU" sz="5600" b="1" dirty="0" smtClean="0"/>
              <a:t>2.3.2.2.15. 	Деревянная основа с размещенными на ней неподвижными изогнутыми направляющими со скользящими по ним фигурными элементами и подвижными фигурками персонажей (различной тематики)  	 	3 шт. 	</a:t>
            </a:r>
          </a:p>
          <a:p>
            <a:r>
              <a:rPr lang="ru-RU" sz="5600" b="1" dirty="0" smtClean="0"/>
              <a:t>2.3.2.2.16. 	Домино с тематическими изображениями, включая тактильное - комплект 			1 шт. 	</a:t>
            </a:r>
          </a:p>
          <a:p>
            <a:endParaRPr lang="ru-RU" sz="43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85728"/>
            <a:ext cx="7498080" cy="5962672"/>
          </a:xfrm>
        </p:spPr>
        <p:txBody>
          <a:bodyPr>
            <a:normAutofit fontScale="92500" lnSpcReduction="20000"/>
          </a:bodyPr>
          <a:lstStyle/>
          <a:p>
            <a:endParaRPr lang="ru-RU" sz="1400" dirty="0" smtClean="0"/>
          </a:p>
          <a:p>
            <a:r>
              <a:rPr lang="ru-RU" sz="1400" b="1" dirty="0" smtClean="0"/>
              <a:t>2.3.2.2.17. 	Доска с прорезями для перемещения подвижных элементов к 			установленной в задании цели 	1 шт. 		</a:t>
            </a:r>
          </a:p>
          <a:p>
            <a:r>
              <a:rPr lang="ru-RU" sz="1400" b="1" dirty="0" smtClean="0"/>
              <a:t>2.3.2.2.18. 	Доска с ребристой поверхностью 1 шт. 		</a:t>
            </a:r>
          </a:p>
          <a:p>
            <a:r>
              <a:rPr lang="ru-RU" sz="1400" b="1" dirty="0" smtClean="0"/>
              <a:t>2.3.2.2.19. 	Доска-балансир с рельефной поверхностью 	2 шт. 		</a:t>
            </a:r>
          </a:p>
          <a:p>
            <a:r>
              <a:rPr lang="ru-RU" sz="1400" b="1" dirty="0" smtClean="0"/>
              <a:t>2.3.2.2.20. 	Доска-основа с вкладышами и с изображением в виде </a:t>
            </a:r>
            <a:r>
              <a:rPr lang="ru-RU" sz="1400" b="1" dirty="0" err="1" smtClean="0"/>
              <a:t>пазла</a:t>
            </a:r>
            <a:r>
              <a:rPr lang="ru-RU" sz="1400" b="1" dirty="0" smtClean="0"/>
              <a:t> –комплект 			1 шт. 		</a:t>
            </a:r>
          </a:p>
          <a:p>
            <a:r>
              <a:rPr lang="ru-RU" sz="1400" b="1" dirty="0" smtClean="0"/>
              <a:t>2.3.2.2.21. 	Звери и птицы объемные и плоскостные (из разного материала, крупного 			размера) –комплект 	1 шт. 		</a:t>
            </a:r>
          </a:p>
          <a:p>
            <a:r>
              <a:rPr lang="ru-RU" sz="1400" b="1" dirty="0" smtClean="0"/>
              <a:t>2.3.2.2.22. 	Звуковой молоток (ударный музыкальный инструмент) 	10 шт. 	</a:t>
            </a:r>
          </a:p>
          <a:p>
            <a:r>
              <a:rPr lang="ru-RU" sz="1400" b="1" dirty="0" smtClean="0"/>
              <a:t>2.3.2.2.23. 	Игра на выстраивание логических цепочек из трех частей «до и после» 			1 шт. 		</a:t>
            </a:r>
          </a:p>
          <a:p>
            <a:r>
              <a:rPr lang="ru-RU" sz="1400" b="1" dirty="0" smtClean="0"/>
              <a:t>2.3.2.2.24. 	Игровая панель с тематическими изображениями, сенсорными 			элементами 			и соответствующим 			звучанием 	1 шт. 			</a:t>
            </a:r>
          </a:p>
          <a:p>
            <a:r>
              <a:rPr lang="ru-RU" sz="1400" b="1" dirty="0" smtClean="0"/>
              <a:t>2.3.2.2.25. 	Игровой модуль в виде мастерской с подвижными элементами, 			звуковыми и 		световыми эффектами 	1 шт. 	</a:t>
            </a:r>
          </a:p>
          <a:p>
            <a:r>
              <a:rPr lang="ru-RU" sz="1400" b="1" dirty="0" smtClean="0"/>
              <a:t>2.3.2.2.26. 	Игрушка на колесах на палочке или с веревочкой с подвижными или 			озвученными элементами 	3 шт. 			</a:t>
            </a:r>
          </a:p>
          <a:p>
            <a:r>
              <a:rPr lang="ru-RU" sz="1400" b="1" dirty="0" smtClean="0"/>
              <a:t>2.3.2.2.27. 	Игрушка на текстильной основе в виде легкоузнаваемого животного с 			подвижными или закрепленными элементами разной текстуры с 			различным 		наполнением или звучанием, с эффектом 			вибрации и характерного 			звучания 			при механическом воздействии 	1 шт. 			</a:t>
            </a:r>
          </a:p>
          <a:p>
            <a:r>
              <a:rPr lang="ru-RU" sz="1400" b="1" dirty="0" smtClean="0"/>
              <a:t>2.3.2.2.28. 	Игрушка на текстильной основе с подвижными или закрепленными 			элементами разной текстуры (включая зеркальный), с различным 			наполнением или звучанием, с оформлением контрастными цветами 			1 шт. 		</a:t>
            </a:r>
          </a:p>
          <a:p>
            <a:r>
              <a:rPr lang="ru-RU" sz="1400" b="1" dirty="0" smtClean="0"/>
              <a:t>2.3.2.2.29. 	Игрушка: грибочки-втулки на стойке (4–6 элементов), 4-х цветов 			1 шт. 		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28604"/>
            <a:ext cx="7498080" cy="6000792"/>
          </a:xfrm>
        </p:spPr>
        <p:txBody>
          <a:bodyPr>
            <a:normAutofit fontScale="92500" lnSpcReduction="20000"/>
          </a:bodyPr>
          <a:lstStyle/>
          <a:p>
            <a:endParaRPr lang="ru-RU" sz="1400" dirty="0" smtClean="0"/>
          </a:p>
          <a:p>
            <a:r>
              <a:rPr lang="ru-RU" sz="1400" b="1" dirty="0" smtClean="0"/>
              <a:t>2.3.2.2.30. 	Игрушка-качалка 	1шт. 		</a:t>
            </a:r>
          </a:p>
          <a:p>
            <a:r>
              <a:rPr lang="ru-RU" sz="1400" b="1" dirty="0" smtClean="0"/>
              <a:t>2.3.2.2.31. 	Игрушки-забавы с зависимостью эффекта от действия –комплект 			1 шт. 	</a:t>
            </a:r>
          </a:p>
          <a:p>
            <a:r>
              <a:rPr lang="ru-RU" sz="1400" b="1" dirty="0" smtClean="0"/>
              <a:t>2.3.2.2.32. 	Изделия народных промыслов –комплект 	1 шт. 	</a:t>
            </a:r>
          </a:p>
          <a:p>
            <a:r>
              <a:rPr lang="ru-RU" sz="1400" b="1" dirty="0" smtClean="0"/>
              <a:t>2.3.2.2.33. 	Каталка (соразмерная росту ребенка) 	3 шт. 		</a:t>
            </a:r>
          </a:p>
          <a:p>
            <a:r>
              <a:rPr lang="ru-RU" sz="1400" b="1" dirty="0" smtClean="0"/>
              <a:t>2.3.2.2.34. 	Каталки –с палочкой или шнурком 	1 шт. 		</a:t>
            </a:r>
          </a:p>
          <a:p>
            <a:r>
              <a:rPr lang="ru-RU" sz="1400" b="1" dirty="0" smtClean="0"/>
              <a:t>2.3.2.2.35. 	Качалка - балансир сферической формы 	1 шт. 		</a:t>
            </a:r>
          </a:p>
          <a:p>
            <a:r>
              <a:rPr lang="ru-RU" sz="1400" b="1" dirty="0" smtClean="0"/>
              <a:t>2.3.2.2.36. 	Книги детских писателей –комплект 	1 шт. 		</a:t>
            </a:r>
          </a:p>
          <a:p>
            <a:r>
              <a:rPr lang="ru-RU" sz="1400" b="1" dirty="0" smtClean="0"/>
              <a:t>2.3.2.2.37. 	Коврик массажный 	1 шт. 		</a:t>
            </a:r>
          </a:p>
          <a:p>
            <a:r>
              <a:rPr lang="ru-RU" sz="1400" b="1" dirty="0" smtClean="0"/>
              <a:t>2.3.2.2.38. 	</a:t>
            </a:r>
            <a:r>
              <a:rPr lang="ru-RU" sz="1400" b="1" dirty="0" err="1" smtClean="0"/>
              <a:t>Кольцеброс</a:t>
            </a:r>
            <a:r>
              <a:rPr lang="ru-RU" sz="1400" b="1" dirty="0" smtClean="0"/>
              <a:t> 	2 шт. 		</a:t>
            </a:r>
          </a:p>
          <a:p>
            <a:r>
              <a:rPr lang="ru-RU" sz="1400" b="1" dirty="0" smtClean="0"/>
              <a:t>2.3.2.2.39. 	Коляска прогулочная (среднего размера) 	4 шт. 		</a:t>
            </a:r>
          </a:p>
          <a:p>
            <a:r>
              <a:rPr lang="ru-RU" sz="1400" b="1" dirty="0" smtClean="0"/>
              <a:t>2.3.2.2.40. 	Комплект деревянных игрушек-забав 	1 шт. 			</a:t>
            </a:r>
          </a:p>
          <a:p>
            <a:r>
              <a:rPr lang="ru-RU" sz="1400" b="1" dirty="0" smtClean="0"/>
              <a:t>2.3.2.2.41. 	Комплект для развития крупной моторики 	1 шт. 		</a:t>
            </a:r>
          </a:p>
          <a:p>
            <a:r>
              <a:rPr lang="ru-RU" sz="1400" b="1" dirty="0" smtClean="0"/>
              <a:t>2.3.2.2.42. 	Комплект </a:t>
            </a:r>
            <a:r>
              <a:rPr lang="ru-RU" sz="1400" b="1" dirty="0" err="1" smtClean="0"/>
              <a:t>мячей-массажеров</a:t>
            </a:r>
            <a:r>
              <a:rPr lang="ru-RU" sz="1400" b="1" dirty="0" smtClean="0"/>
              <a:t> 	1 шт. 		</a:t>
            </a:r>
          </a:p>
          <a:p>
            <a:r>
              <a:rPr lang="ru-RU" sz="1400" b="1" dirty="0" smtClean="0"/>
              <a:t>2.3.2.2.43. 	Комплект цифровых записей с русскими народными песнями для детей 			младшего дошкольного возраста 	1 шт. 		</a:t>
            </a:r>
          </a:p>
          <a:p>
            <a:r>
              <a:rPr lang="ru-RU" sz="1400" b="1" dirty="0" smtClean="0"/>
              <a:t>2.3.2.2.44. 	Комплект цифровых записей со звуками природы 	1 шт. 	</a:t>
            </a:r>
          </a:p>
          <a:p>
            <a:r>
              <a:rPr lang="ru-RU" sz="1400" b="1" dirty="0" smtClean="0"/>
              <a:t>2.3.2.2.45. 	Конструктор мягких деталей среднего размера 	1 шт. 			</a:t>
            </a:r>
          </a:p>
          <a:p>
            <a:r>
              <a:rPr lang="ru-RU" sz="1400" b="1" dirty="0" smtClean="0"/>
              <a:t>2.3.2.2.46. 	Куб с прорезями основных геометрических форм для сортировки объемных 			тел 	1 шт. 		</a:t>
            </a:r>
          </a:p>
          <a:p>
            <a:r>
              <a:rPr lang="ru-RU" sz="1400" b="1" dirty="0" smtClean="0"/>
              <a:t>2.3.2.2.47. 	Кукла-девочка с комплектом одежды, обуви, аксессуаров 	2 шт. 		</a:t>
            </a:r>
          </a:p>
          <a:p>
            <a:r>
              <a:rPr lang="ru-RU" sz="1400" b="1" dirty="0" smtClean="0"/>
              <a:t>2.3.2.2.48. 	Кукла-мальчик с комплектом одежды, обуви, аксессуаров 	2 шт. 		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00042"/>
            <a:ext cx="7498080" cy="6072230"/>
          </a:xfrm>
        </p:spPr>
        <p:txBody>
          <a:bodyPr>
            <a:normAutofit fontScale="85000" lnSpcReduction="20000"/>
          </a:bodyPr>
          <a:lstStyle/>
          <a:p>
            <a:endParaRPr lang="ru-RU" sz="1200" dirty="0" smtClean="0"/>
          </a:p>
          <a:p>
            <a:r>
              <a:rPr lang="ru-RU" sz="1500" b="1" dirty="0" smtClean="0"/>
              <a:t>2.3.2.2.49. 	Куклы (крупного размера) 	2 шт. 		</a:t>
            </a:r>
          </a:p>
          <a:p>
            <a:r>
              <a:rPr lang="ru-RU" sz="1500" b="1" dirty="0" smtClean="0"/>
              <a:t>2.3.2.2.50. 	Куклы (среднего размера) 	8 шт. 		</a:t>
            </a:r>
          </a:p>
          <a:p>
            <a:r>
              <a:rPr lang="ru-RU" sz="1500" b="1" dirty="0" smtClean="0"/>
              <a:t>2.3.2.2.51. 	Кукольная кровать 	8 шт. 		</a:t>
            </a:r>
          </a:p>
          <a:p>
            <a:r>
              <a:rPr lang="ru-RU" sz="1500" b="1" dirty="0" smtClean="0"/>
              <a:t>2.3.2.2.52. 	Кукольный дом с мебелью (дерево) –комплект 	1шт. 		</a:t>
            </a:r>
          </a:p>
          <a:p>
            <a:r>
              <a:rPr lang="ru-RU" sz="1500" b="1" dirty="0" smtClean="0"/>
              <a:t>2.3.2.2.53. 	Кукольный стол со стульями (крупного размера) –комплект 	1шт. 	</a:t>
            </a:r>
          </a:p>
          <a:p>
            <a:r>
              <a:rPr lang="ru-RU" sz="1500" b="1" dirty="0" smtClean="0"/>
              <a:t>2.3.2.2.54. 	Кухонная плита (соразмерная росту ребенка) 	1 шт. 		</a:t>
            </a:r>
          </a:p>
          <a:p>
            <a:r>
              <a:rPr lang="ru-RU" sz="1500" b="1" dirty="0" smtClean="0"/>
              <a:t>2.3.2.2.55. 	Кухонный шкафчик (соразмерный росту ребенка) 	1 шт. 	</a:t>
            </a:r>
          </a:p>
          <a:p>
            <a:r>
              <a:rPr lang="ru-RU" sz="1500" b="1" dirty="0" smtClean="0"/>
              <a:t>2.3.2.2.56. 	Ландшафтный макет (коврик) 	1 шт. 	</a:t>
            </a:r>
          </a:p>
          <a:p>
            <a:r>
              <a:rPr lang="ru-RU" sz="1500" b="1" dirty="0" smtClean="0"/>
              <a:t>2.3.2.2.57. 	Логическая игра на подбор цветных, теневых и контурных изображений 			1 шт. 		</a:t>
            </a:r>
          </a:p>
          <a:p>
            <a:r>
              <a:rPr lang="ru-RU" sz="1500" b="1" dirty="0" smtClean="0"/>
              <a:t>2.3.2.2.58. 	Лодка (среднего размера) 	1 шт. 		</a:t>
            </a:r>
          </a:p>
          <a:p>
            <a:r>
              <a:rPr lang="ru-RU" sz="1500" b="1" dirty="0" smtClean="0"/>
              <a:t>2.3.2.2.59. 	Лото с разной тематикой –комплект 	1 шт. 		</a:t>
            </a:r>
          </a:p>
          <a:p>
            <a:r>
              <a:rPr lang="ru-RU" sz="1500" b="1" dirty="0" smtClean="0"/>
              <a:t>2.3.2.2.60. 	Магнитная доска настенная 	1 шт. 	 	</a:t>
            </a:r>
          </a:p>
          <a:p>
            <a:r>
              <a:rPr lang="ru-RU" sz="1500" b="1" dirty="0" smtClean="0"/>
              <a:t>2.3.2.2.61. 	Магнитный лабиринт для развития зрительно-моторной координации 			2 шт. 		</a:t>
            </a:r>
          </a:p>
          <a:p>
            <a:r>
              <a:rPr lang="ru-RU" sz="1500" b="1" dirty="0" smtClean="0"/>
              <a:t>2.3.2.2.62. 	Массажный ролик 	2 шт. 		</a:t>
            </a:r>
          </a:p>
          <a:p>
            <a:r>
              <a:rPr lang="ru-RU" sz="1500" b="1" dirty="0" smtClean="0"/>
              <a:t>2.3.2.2.63. 	Матрешки </a:t>
            </a:r>
            <a:r>
              <a:rPr lang="ru-RU" sz="1500" b="1" dirty="0" err="1" smtClean="0"/>
              <a:t>пятикукольная</a:t>
            </a:r>
            <a:r>
              <a:rPr lang="ru-RU" sz="1500" b="1" dirty="0" smtClean="0"/>
              <a:t> пятиместная 	5 шт. 		</a:t>
            </a:r>
          </a:p>
          <a:p>
            <a:r>
              <a:rPr lang="ru-RU" sz="1500" b="1" dirty="0" smtClean="0"/>
              <a:t>2.3.2.2.64. 	Мешочки для метания и упражнений на балансировку – комплект 			1 шт. 		</a:t>
            </a:r>
          </a:p>
          <a:p>
            <a:r>
              <a:rPr lang="ru-RU" sz="1500" b="1" dirty="0" smtClean="0"/>
              <a:t>2.3.2.2.65. 	Мозаика с крупногабаритной основой, образцами изображений и 			крупными 		элементами  	1 шт. 	</a:t>
            </a:r>
          </a:p>
          <a:p>
            <a:r>
              <a:rPr lang="ru-RU" sz="1500" b="1" dirty="0" smtClean="0"/>
              <a:t>2.3.2.2.66. 	Мольберт двухсторонний 	1 шт. 			</a:t>
            </a:r>
          </a:p>
          <a:p>
            <a:r>
              <a:rPr lang="ru-RU" sz="1500" b="1" dirty="0" smtClean="0"/>
              <a:t>2.3.2.2.67. 	Музыкальные цифровые записи для детей младшего дошкольного 			возраста 		1 шт. 			</a:t>
            </a:r>
          </a:p>
          <a:p>
            <a:r>
              <a:rPr lang="ru-RU" sz="1500" b="1" dirty="0" smtClean="0"/>
              <a:t>2.3.2.2.68. 	Мягкая «кочка» с массажной поверхностью 	6 шт. 	</a:t>
            </a:r>
            <a:r>
              <a:rPr lang="ru-RU" sz="1500" dirty="0" smtClean="0"/>
              <a:t>	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28604"/>
            <a:ext cx="7498080" cy="6429396"/>
          </a:xfrm>
        </p:spPr>
        <p:txBody>
          <a:bodyPr>
            <a:normAutofit/>
          </a:bodyPr>
          <a:lstStyle/>
          <a:p>
            <a:endParaRPr lang="ru-RU" sz="1400" dirty="0" smtClean="0"/>
          </a:p>
          <a:p>
            <a:r>
              <a:rPr lang="ru-RU" sz="1400" b="1" dirty="0" smtClean="0"/>
              <a:t>2.3.2.2.69. 	</a:t>
            </a:r>
            <a:r>
              <a:rPr lang="ru-RU" sz="1400" b="1" dirty="0" err="1" smtClean="0"/>
              <a:t>Мягконабивная</a:t>
            </a:r>
            <a:r>
              <a:rPr lang="ru-RU" sz="1400" b="1" dirty="0" smtClean="0"/>
              <a:t> кукла с различными видами застежек на одежде 			1 шт. 		</a:t>
            </a:r>
          </a:p>
          <a:p>
            <a:r>
              <a:rPr lang="ru-RU" sz="1400" b="1" dirty="0" smtClean="0"/>
              <a:t>2.3.2.2.70. 	Мяч надувной 	2 шт. 		</a:t>
            </a:r>
          </a:p>
          <a:p>
            <a:r>
              <a:rPr lang="ru-RU" sz="1400" b="1" dirty="0" smtClean="0"/>
              <a:t>2.3.2.2.71. 	Мяч </a:t>
            </a:r>
            <a:r>
              <a:rPr lang="ru-RU" sz="1400" b="1" dirty="0" err="1" smtClean="0"/>
              <a:t>физиоролл</a:t>
            </a:r>
            <a:r>
              <a:rPr lang="ru-RU" sz="1400" b="1" dirty="0" smtClean="0"/>
              <a:t> 	1 шт. 		</a:t>
            </a:r>
          </a:p>
          <a:p>
            <a:r>
              <a:rPr lang="ru-RU" sz="1400" b="1" dirty="0" smtClean="0"/>
              <a:t>2.3.2.2.72. 	Мяч футбольный 	1 шт. </a:t>
            </a:r>
          </a:p>
          <a:p>
            <a:r>
              <a:rPr lang="ru-RU" sz="1400" b="1" dirty="0" smtClean="0"/>
              <a:t>2.3.2.2.73. 	Набор карточек с изображением лиц людей в разных эмоциональных 			состояниях и причин их возникновения для развития эмоционального 			интеллекта 	1 шт. 		</a:t>
            </a:r>
          </a:p>
          <a:p>
            <a:r>
              <a:rPr lang="ru-RU" sz="1400" b="1" dirty="0" smtClean="0"/>
              <a:t>2.3.2.2.74. 	Набор «Гладильная доска и утюг» 	1 шт. 		</a:t>
            </a:r>
          </a:p>
          <a:p>
            <a:r>
              <a:rPr lang="ru-RU" sz="1400" b="1" dirty="0" smtClean="0"/>
              <a:t>2.3.2.2.75. 	Набор «Железная дорога» (для малышей от 2-х до 3-х лет) 	 1 шт. 	</a:t>
            </a:r>
          </a:p>
          <a:p>
            <a:r>
              <a:rPr lang="ru-RU" sz="1400" b="1" dirty="0" smtClean="0"/>
              <a:t>2.3.2.2.76. 	Набор для завинчивания элементов разных форм, размеров и цветов 			1 шт. 		</a:t>
            </a:r>
          </a:p>
          <a:p>
            <a:r>
              <a:rPr lang="ru-RU" sz="1400" b="1" dirty="0" smtClean="0"/>
              <a:t>2.3.2.2.77. 	Набор для построения произвольных геометрических фигур 			1 шт. 		</a:t>
            </a:r>
          </a:p>
          <a:p>
            <a:r>
              <a:rPr lang="ru-RU" sz="1400" b="1" dirty="0" smtClean="0"/>
              <a:t>2.3.2.2.78. 	Набор для уборки с тележкой 	1 шт. 		</a:t>
            </a:r>
          </a:p>
          <a:p>
            <a:r>
              <a:rPr lang="ru-RU" sz="1400" b="1" dirty="0" smtClean="0"/>
              <a:t>2.3.2.2.79. 	Набор для экспериментирования с водой: стол-поддон, емкости 2–3 			размеров и разной формы, предметы-орудия для переливания и 			вылавливания –черпачки, сачки 	1 шт. 	</a:t>
            </a:r>
          </a:p>
          <a:p>
            <a:r>
              <a:rPr lang="ru-RU" sz="1400" b="1" dirty="0" smtClean="0"/>
              <a:t>2.3.2.2.80. 	Набор для экспериментирования с песком 	1 шт. 	</a:t>
            </a:r>
          </a:p>
          <a:p>
            <a:r>
              <a:rPr lang="ru-RU" sz="1400" b="1" dirty="0" smtClean="0"/>
              <a:t>2.3.2.2.81. 	Набор игрушек для игры с песком   5шт. 	</a:t>
            </a:r>
          </a:p>
          <a:p>
            <a:endParaRPr lang="ru-RU" sz="1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85728"/>
            <a:ext cx="7498080" cy="257176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cs typeface="Times New Roman" pitchFamily="18" charset="0"/>
              </a:rPr>
              <a:t>Рекомендации по формированию инфраструктуры дошкольных образовательных организаций и комплектации учебно-методических материалов в целях реализации образовательных программ дошкольного образования</a:t>
            </a:r>
            <a:endParaRPr lang="ru-RU" sz="24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3071810"/>
            <a:ext cx="7498080" cy="317659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cs typeface="Times New Roman" pitchFamily="18" charset="0"/>
              </a:rPr>
              <a:t>Настоящие Рекомендации разработаны во исполнение пункта 3 перечня поручений Президента Российской Федерации от 16 марта 2022 г. № Пр-487 по итогам заседания Совета при Президенте Российской Федерации по реализации государственной политики в сфере защиты семьи и детей 17 декабря 2021 года.</a:t>
            </a:r>
            <a:endParaRPr lang="ru-RU" sz="2400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28604"/>
            <a:ext cx="7498080" cy="6215106"/>
          </a:xfrm>
        </p:spPr>
        <p:txBody>
          <a:bodyPr>
            <a:normAutofit fontScale="92500" lnSpcReduction="20000"/>
          </a:bodyPr>
          <a:lstStyle/>
          <a:p>
            <a:endParaRPr lang="ru-RU" sz="1400" dirty="0" smtClean="0"/>
          </a:p>
          <a:p>
            <a:r>
              <a:rPr lang="ru-RU" sz="1400" b="1" dirty="0" smtClean="0"/>
              <a:t>2.3.2.2.82. 	Набор из мягкого пластика для плоскостного конструирования 	шт. 	1 	+ 	</a:t>
            </a:r>
          </a:p>
          <a:p>
            <a:r>
              <a:rPr lang="ru-RU" sz="1400" b="1" dirty="0" smtClean="0"/>
              <a:t>2.3.2.2.83. 	Набор из объемных элементов разных повторяющихся форм, цветов и размеров на общем основании для сравнения 	шт. 	1 	+ 	</a:t>
            </a:r>
          </a:p>
          <a:p>
            <a:r>
              <a:rPr lang="ru-RU" sz="1400" b="1" dirty="0" smtClean="0"/>
              <a:t>2.3.2.2.84. 	Набор из пяти русских шумовых инструментов (детский) 	шт. 	1 	+ 	</a:t>
            </a:r>
          </a:p>
          <a:p>
            <a:r>
              <a:rPr lang="ru-RU" sz="1400" b="1" dirty="0" smtClean="0"/>
              <a:t>2.3.2.2.85 	Набор инструментов для ремонтных работ (пластмассовый) 	шт. 	1 	+ 	</a:t>
            </a:r>
          </a:p>
          <a:p>
            <a:r>
              <a:rPr lang="ru-RU" sz="1400" b="1" dirty="0" smtClean="0"/>
              <a:t>2.3.2.2.86. 	Набор кубиков среднего размера 	шт. 	1 	+ 	</a:t>
            </a:r>
          </a:p>
          <a:p>
            <a:r>
              <a:rPr lang="ru-RU" sz="1400" b="1" dirty="0" smtClean="0"/>
              <a:t>2.3.2.2.87. 	Набор кукольных постельных принадлежностей 	шт. 	2 	+ 	</a:t>
            </a:r>
          </a:p>
          <a:p>
            <a:r>
              <a:rPr lang="ru-RU" sz="1400" b="1" dirty="0" smtClean="0"/>
              <a:t>2.3.2.2.88. 	Набор машинок разного назначения, для детей от 2-х до 4-х лет 	шт. 	1 	+ 	</a:t>
            </a:r>
          </a:p>
          <a:p>
            <a:r>
              <a:rPr lang="ru-RU" sz="1400" b="1" dirty="0" smtClean="0"/>
              <a:t>2.3.2.2.89. 	Набор медицинских принадлежностей 	шт. 	1 	+ 	</a:t>
            </a:r>
          </a:p>
          <a:p>
            <a:r>
              <a:rPr lang="ru-RU" sz="1400" b="1" dirty="0" smtClean="0"/>
              <a:t>2.3.2.2.90. 	Набор муляжей овощей и фруктов 	шт. 	1 	+ 	</a:t>
            </a:r>
          </a:p>
          <a:p>
            <a:r>
              <a:rPr lang="ru-RU" sz="1400" b="1" dirty="0" smtClean="0"/>
              <a:t>2.3.2.2.91. 	Набор мягких модулей 	шт. 	1 	+ 	</a:t>
            </a:r>
          </a:p>
          <a:p>
            <a:r>
              <a:rPr lang="ru-RU" sz="1400" b="1" dirty="0" smtClean="0"/>
              <a:t>2.3.2.2.92. 	Набор мячей (разного размера, резина) 	шт. 	1 	+ 	</a:t>
            </a:r>
          </a:p>
          <a:p>
            <a:r>
              <a:rPr lang="ru-RU" sz="1400" b="1" dirty="0" smtClean="0"/>
              <a:t>2.3.2.2.93. 	Набор объемных тел (кубы, цилиндры, бруски, шары, диски) 	шт. 	1 	+ 	</a:t>
            </a:r>
          </a:p>
          <a:p>
            <a:r>
              <a:rPr lang="ru-RU" sz="1400" b="1" dirty="0" smtClean="0"/>
              <a:t>2.3.2.2.94. 	Набор объемных элементов для установки на голову для упражнений на балансировку 	шт. 	1 	+ 	</a:t>
            </a:r>
          </a:p>
          <a:p>
            <a:r>
              <a:rPr lang="ru-RU" sz="1400" b="1" dirty="0" smtClean="0"/>
              <a:t>2.3.2.2.95. 	Набор </a:t>
            </a:r>
            <a:r>
              <a:rPr lang="ru-RU" sz="1400" b="1" dirty="0" err="1" smtClean="0"/>
              <a:t>пазлов</a:t>
            </a:r>
            <a:r>
              <a:rPr lang="ru-RU" sz="1400" b="1" dirty="0" smtClean="0"/>
              <a:t> –комплект 	шт. 	1 	+ 	</a:t>
            </a:r>
          </a:p>
          <a:p>
            <a:r>
              <a:rPr lang="ru-RU" sz="1400" b="1" dirty="0" smtClean="0"/>
              <a:t>2.3.2.2.96. 	Набор парикмахера 	шт. 	1 	+ 	</a:t>
            </a:r>
          </a:p>
          <a:p>
            <a:r>
              <a:rPr lang="ru-RU" sz="1400" b="1" dirty="0" smtClean="0"/>
              <a:t>2.3.2.2.97. 	Набор разноцветных кеглей с мячом 	шт. 	1 	+ 	</a:t>
            </a:r>
          </a:p>
          <a:p>
            <a:pPr>
              <a:buNone/>
            </a:pPr>
            <a:r>
              <a:rPr lang="ru-RU" sz="1400" b="1" dirty="0" smtClean="0"/>
              <a:t>	</a:t>
            </a:r>
          </a:p>
          <a:p>
            <a:endParaRPr lang="ru-RU" sz="1400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85728"/>
            <a:ext cx="7498080" cy="6572272"/>
          </a:xfrm>
        </p:spPr>
        <p:txBody>
          <a:bodyPr>
            <a:normAutofit fontScale="92500" lnSpcReduction="20000"/>
          </a:bodyPr>
          <a:lstStyle/>
          <a:p>
            <a:endParaRPr lang="ru-RU" sz="1400" b="1" dirty="0" smtClean="0"/>
          </a:p>
          <a:p>
            <a:r>
              <a:rPr lang="ru-RU" sz="1400" b="1" dirty="0" smtClean="0"/>
              <a:t>2.3.2.2.98. 	Набор разрезных овощей и фруктов с ножом и разделочной доской 	шт. 	1 	+ 	</a:t>
            </a:r>
          </a:p>
          <a:p>
            <a:r>
              <a:rPr lang="ru-RU" sz="1400" b="1" dirty="0" smtClean="0"/>
              <a:t>2.3.2.2.99. 	Набор репродукций картин о природе 	шт. 	1 	+ 	</a:t>
            </a:r>
          </a:p>
          <a:p>
            <a:r>
              <a:rPr lang="ru-RU" sz="1400" b="1" dirty="0" smtClean="0"/>
              <a:t>2.3.2.2.100. 	Набор самолетов (мелкого размера) 	шт. 	1 	+ 	</a:t>
            </a:r>
          </a:p>
          <a:p>
            <a:r>
              <a:rPr lang="ru-RU" sz="1400" b="1" dirty="0" smtClean="0"/>
              <a:t>2.3.2.2.101. 	Набор солдатиков (среднего размера) 	шт. 	1 	+ 	</a:t>
            </a:r>
          </a:p>
          <a:p>
            <a:r>
              <a:rPr lang="ru-RU" sz="1400" b="1" dirty="0" smtClean="0"/>
              <a:t>2.3.2.2.102. 	Набор столовой посуды для игры с куклой 	шт. 	1 	+ 	</a:t>
            </a:r>
          </a:p>
          <a:p>
            <a:r>
              <a:rPr lang="ru-RU" sz="1400" b="1" dirty="0" smtClean="0"/>
              <a:t>2.3.2.2.103. 	Набор чайной посуды 	шт. 	1 	+ 	</a:t>
            </a:r>
          </a:p>
          <a:p>
            <a:r>
              <a:rPr lang="ru-RU" sz="1400" b="1" dirty="0" smtClean="0"/>
              <a:t>2.3.2.2.104. 	Набор элементов для составления сенсорных дорожек с различным рельефом поверхности 	шт. 	1 	+ 	</a:t>
            </a:r>
          </a:p>
          <a:p>
            <a:r>
              <a:rPr lang="ru-RU" sz="1400" b="1" dirty="0" smtClean="0"/>
              <a:t>2.3.2.2.105. 	Наборы авторских игровых материалов 	шт. 	10 	+ 	</a:t>
            </a:r>
          </a:p>
          <a:p>
            <a:r>
              <a:rPr lang="ru-RU" sz="1400" b="1" dirty="0" smtClean="0"/>
              <a:t>2.3.2.2.106. 	Наборы объемных элементов для развития основных движений и балансировки – комплект 	шт. 	1 	+ 	</a:t>
            </a:r>
          </a:p>
          <a:p>
            <a:r>
              <a:rPr lang="ru-RU" sz="1400" b="1" dirty="0" smtClean="0"/>
              <a:t>2.3.2.2.107. 	Напольный конструктор деревянный цветной 	шт. 	1 	+ 	</a:t>
            </a:r>
          </a:p>
          <a:p>
            <a:r>
              <a:rPr lang="ru-RU" sz="1400" b="1" dirty="0" smtClean="0"/>
              <a:t>2.3.2.2.108. 	Настенный планшет «Погода» с набором карточек 	шт. 	1 	+ 	</a:t>
            </a:r>
          </a:p>
          <a:p>
            <a:r>
              <a:rPr lang="ru-RU" sz="1400" b="1" dirty="0" smtClean="0"/>
              <a:t>2.3.2.2.109. 	Настенный планшет «Распорядок дня» с набором карточек 	шт. 	1 	+ 	</a:t>
            </a:r>
          </a:p>
          <a:p>
            <a:r>
              <a:rPr lang="ru-RU" sz="1400" b="1" dirty="0" smtClean="0"/>
              <a:t>2.3.2.2.110. 	Настенный планшет«Мы дежурим» с набором карточек 	шт. 	1 	+ 	</a:t>
            </a:r>
          </a:p>
          <a:p>
            <a:r>
              <a:rPr lang="ru-RU" sz="1400" b="1" dirty="0" smtClean="0"/>
              <a:t>2.3.2.2.111. 	Настольно-печатные игры для детей младшего возраста –комплект 	шт. 	1 	+ 	</a:t>
            </a:r>
          </a:p>
          <a:p>
            <a:r>
              <a:rPr lang="ru-RU" sz="1400" b="1" dirty="0" smtClean="0"/>
              <a:t>2.3.2.2.112. 	Настольный конструктор деревянный цветной с средними элементами 	шт. 	6 	+ 	</a:t>
            </a:r>
          </a:p>
          <a:p>
            <a:r>
              <a:rPr lang="ru-RU" sz="1400" b="1" dirty="0" smtClean="0"/>
              <a:t>2.3.2.2.113. 	Неваляшки разных размеров –комплект 	шт. 	1 	+ 	</a:t>
            </a:r>
          </a:p>
          <a:p>
            <a:r>
              <a:rPr lang="ru-RU" sz="1400" b="1" dirty="0" smtClean="0"/>
              <a:t>2.3.2.2.114. 	Обруч (малого диаметра) 	шт. 	6 	+ 	</a:t>
            </a:r>
          </a:p>
          <a:p>
            <a:pPr>
              <a:buNone/>
            </a:pPr>
            <a:endParaRPr lang="ru-RU" sz="1400" b="1" dirty="0" smtClean="0"/>
          </a:p>
          <a:p>
            <a:endParaRPr lang="ru-RU" sz="1400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28604"/>
            <a:ext cx="7498080" cy="6286544"/>
          </a:xfrm>
        </p:spPr>
        <p:txBody>
          <a:bodyPr>
            <a:normAutofit fontScale="92500" lnSpcReduction="20000"/>
          </a:bodyPr>
          <a:lstStyle/>
          <a:p>
            <a:endParaRPr lang="ru-RU" sz="1400" dirty="0" smtClean="0"/>
          </a:p>
          <a:p>
            <a:r>
              <a:rPr lang="ru-RU" sz="1400" b="1" dirty="0" smtClean="0"/>
              <a:t>2.3.2.2.115. 	Объемные вкладыши из 3–4 элементов (миски, конусы) 	шт. 	4 	+ </a:t>
            </a:r>
          </a:p>
          <a:p>
            <a:endParaRPr lang="ru-RU" sz="1400" b="1" dirty="0" smtClean="0"/>
          </a:p>
          <a:p>
            <a:r>
              <a:rPr lang="ru-RU" sz="1400" b="1" dirty="0" smtClean="0"/>
              <a:t>2.3.2.2.116. 	Парные картинки типа «лото» различной тематики –комплект 	шт. 	1 	+ 	</a:t>
            </a:r>
          </a:p>
          <a:p>
            <a:r>
              <a:rPr lang="ru-RU" sz="1400" b="1" dirty="0" smtClean="0"/>
              <a:t>2.3.2.2.117. 	Перчаточные куклы –комплект 	шт. 	1 	+ 	</a:t>
            </a:r>
          </a:p>
          <a:p>
            <a:r>
              <a:rPr lang="ru-RU" sz="1400" b="1" dirty="0" smtClean="0"/>
              <a:t>2.3.2.2.118. 	Пирамида настольная, окрашенная в основные цвета 	шт. 	2 	+ 	</a:t>
            </a:r>
          </a:p>
          <a:p>
            <a:r>
              <a:rPr lang="ru-RU" sz="1400" b="1" dirty="0" smtClean="0"/>
              <a:t>2.3.2.2.119. 	Пожарная машина (среднего размера) 	шт. 	1 	+ 	</a:t>
            </a:r>
          </a:p>
          <a:p>
            <a:r>
              <a:rPr lang="ru-RU" sz="1400" b="1" dirty="0" smtClean="0"/>
              <a:t>2.3.2.2.120. 	Разрезные картинки, разделенные на 2-4 части по прямой –комплект 	шт. 	1 	+ 	</a:t>
            </a:r>
          </a:p>
          <a:p>
            <a:r>
              <a:rPr lang="ru-RU" sz="1400" b="1" dirty="0" smtClean="0"/>
              <a:t>2.3.2.2.121. 	Ракета (среднего размера) 	шт. 	1 	+ 	</a:t>
            </a:r>
          </a:p>
          <a:p>
            <a:r>
              <a:rPr lang="ru-RU" sz="1400" b="1" dirty="0" smtClean="0"/>
              <a:t>2.3.2.2.122. 	Рамка с одним видом застежки на каждой –комплект 	шт. 	1 	+ 	</a:t>
            </a:r>
          </a:p>
          <a:p>
            <a:r>
              <a:rPr lang="ru-RU" sz="1400" b="1" dirty="0" smtClean="0"/>
              <a:t>2.3.2.2.123. 	Рамки-вкладыши с различными формами, разными по величине, </a:t>
            </a:r>
          </a:p>
          <a:p>
            <a:r>
              <a:rPr lang="ru-RU" sz="1400" b="1" dirty="0" smtClean="0"/>
              <a:t>4-х основных цветов –комплект 	шт. 	1 	+ 	</a:t>
            </a:r>
          </a:p>
          <a:p>
            <a:r>
              <a:rPr lang="ru-RU" sz="1400" b="1" dirty="0" smtClean="0"/>
              <a:t>2.3.2.2.124. 	Руль игровой 	шт. 	1 	+ 	</a:t>
            </a:r>
          </a:p>
          <a:p>
            <a:r>
              <a:rPr lang="ru-RU" sz="1400" b="1" dirty="0" smtClean="0"/>
              <a:t>2.3.2.2.125. 	Серии из 2–3 и 4–6 картинок для установления последовательности действий и событий –комплект 	шт. 	1 	+ 	</a:t>
            </a:r>
          </a:p>
          <a:p>
            <a:r>
              <a:rPr lang="ru-RU" sz="1400" b="1" dirty="0" smtClean="0"/>
              <a:t>2.3.2.2.126. 	Серии из 4–6 картинок: части суток (деятельность людей ближайшего окружения) -комплект 	шт. 	1 	+ 	</a:t>
            </a:r>
          </a:p>
          <a:p>
            <a:r>
              <a:rPr lang="ru-RU" sz="1400" b="1" dirty="0" smtClean="0"/>
              <a:t>2.3.2.2.127. 	Серии картинок: времена года (пейзажи, жизнь животных, характерные виды работ и отдыха людей) -комплект 	шт. 	1 	+ 	</a:t>
            </a:r>
          </a:p>
          <a:p>
            <a:r>
              <a:rPr lang="ru-RU" sz="1400" b="1" dirty="0" smtClean="0"/>
              <a:t>2.3.2.2.128. 	Скакалка детская 	шт. 	3 	+ 	</a:t>
            </a:r>
          </a:p>
          <a:p>
            <a:r>
              <a:rPr lang="ru-RU" sz="1400" b="1" dirty="0" smtClean="0"/>
              <a:t>2.3.2.2.129. 	Складные кубики с предметными картинками (2–4 частей) 	шт. 	4 	+ 	</a:t>
            </a:r>
          </a:p>
          <a:p>
            <a:r>
              <a:rPr lang="ru-RU" sz="1400" b="1" dirty="0" smtClean="0"/>
              <a:t>2.3.2.2.130. 	Складные кубики с предметными картинками (4–6 частей) 	шт. 	4 	+ 	</a:t>
            </a:r>
          </a:p>
          <a:p>
            <a:pPr>
              <a:buNone/>
            </a:pPr>
            <a:endParaRPr lang="ru-RU" sz="1400" b="1" dirty="0" smtClean="0"/>
          </a:p>
          <a:p>
            <a:pPr>
              <a:buNone/>
            </a:pPr>
            <a:endParaRPr lang="ru-RU" sz="1400" b="1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28604"/>
            <a:ext cx="7498080" cy="6215106"/>
          </a:xfrm>
        </p:spPr>
        <p:txBody>
          <a:bodyPr>
            <a:normAutofit fontScale="92500" lnSpcReduction="20000"/>
          </a:bodyPr>
          <a:lstStyle/>
          <a:p>
            <a:endParaRPr lang="ru-RU" sz="1400" dirty="0" smtClean="0"/>
          </a:p>
          <a:p>
            <a:r>
              <a:rPr lang="ru-RU" sz="1400" b="1" dirty="0" smtClean="0"/>
              <a:t>2.3.2.2.131. 	Сортировщик –емкость с крышками разного размера и цвета 	шт. 	1 	+ 	</a:t>
            </a:r>
          </a:p>
          <a:p>
            <a:r>
              <a:rPr lang="ru-RU" sz="1400" b="1" dirty="0" smtClean="0"/>
              <a:t>2.3.2.2.132. 	Сортировщик с отверстиями разных геометрических форм, объемными вкладышами (может быть с эффектом механической сортировки, системой самоконтроля, атрибутикой) 	шт. 	1 	+ 	</a:t>
            </a:r>
          </a:p>
          <a:p>
            <a:r>
              <a:rPr lang="ru-RU" sz="1400" b="1" dirty="0" smtClean="0"/>
              <a:t>2.3.2.2.133. 	Стол для экспериментирования с песком и водой 	шт. 	1 	+ 	</a:t>
            </a:r>
          </a:p>
          <a:p>
            <a:r>
              <a:rPr lang="ru-RU" sz="1400" b="1" dirty="0" smtClean="0"/>
              <a:t>2.3.2.2.134. 	Строительно-эксплуатационный транспорт (пластмассовый) –комплект 	шт. 	1 	+ 	</a:t>
            </a:r>
          </a:p>
          <a:p>
            <a:r>
              <a:rPr lang="ru-RU" sz="1400" b="1" dirty="0" smtClean="0"/>
              <a:t>2.3.2.2.135. 	Сухой бассейн с комплектом шаров 	шт. 	1 	+ 	</a:t>
            </a:r>
          </a:p>
          <a:p>
            <a:r>
              <a:rPr lang="ru-RU" sz="1400" b="1" dirty="0" smtClean="0"/>
              <a:t>2.3.2.2.136. 	Сюжетные картинки (с различной тематикой крупного формата) –комплект 	шт. 	20 	+ 	</a:t>
            </a:r>
          </a:p>
          <a:p>
            <a:r>
              <a:rPr lang="ru-RU" sz="1400" b="1" dirty="0" smtClean="0"/>
              <a:t>2.3.2.2.137. 	Тележка-ящик (крупная) 	шт. 	2 	+ 	</a:t>
            </a:r>
          </a:p>
          <a:p>
            <a:r>
              <a:rPr lang="ru-RU" sz="1400" b="1" dirty="0" smtClean="0"/>
              <a:t>2.3.2.2.138. 	Телефон игровой 	шт. 	1 	+ 	</a:t>
            </a:r>
          </a:p>
          <a:p>
            <a:r>
              <a:rPr lang="ru-RU" sz="1400" b="1" dirty="0" smtClean="0"/>
              <a:t>2.3.2.2.139. 	Фигурки домашних животных с реалистичными изображением и пропорциями –комплект 	шт. 	1 	+ 	</a:t>
            </a:r>
          </a:p>
          <a:p>
            <a:r>
              <a:rPr lang="ru-RU" sz="1400" b="1" dirty="0" smtClean="0"/>
              <a:t>2.3.2.2.140. 	Цифровые записи с видеофильмами с народными песнями и плясками 	шт. 	1 	+ 	</a:t>
            </a:r>
          </a:p>
          <a:p>
            <a:r>
              <a:rPr lang="ru-RU" sz="1400" b="1" dirty="0" smtClean="0"/>
              <a:t>2.3.2.2.141. 	Ширма для кукольного театра, трансформируемая 	шт. 	1 	+ 	</a:t>
            </a:r>
          </a:p>
          <a:p>
            <a:r>
              <a:rPr lang="ru-RU" sz="1400" b="1" dirty="0" smtClean="0"/>
              <a:t>2.3.2.2.142. 	Шнуровка различного уровня сложности –комплект 	шт. 	1 	+ 	</a:t>
            </a:r>
          </a:p>
          <a:p>
            <a:r>
              <a:rPr lang="ru-RU" sz="1400" b="1" dirty="0" smtClean="0"/>
              <a:t>2.3.2.2.143. 	Элементы костюма для уголка ряженья –комплект 	шт. 	1 	+ 	</a:t>
            </a:r>
          </a:p>
          <a:p>
            <a:r>
              <a:rPr lang="ru-RU" sz="1400" b="1" dirty="0" smtClean="0"/>
              <a:t>2.3.2.2.144. 	Юла или волчок 	шт. 	2 	+ 	</a:t>
            </a:r>
          </a:p>
          <a:p>
            <a:r>
              <a:rPr lang="ru-RU" sz="1400" b="1" dirty="0" smtClean="0"/>
              <a:t>2.3.2.2.145. 	Ящик для манипулирования со </a:t>
            </a:r>
            <a:r>
              <a:rPr lang="ru-RU" sz="1400" b="1" dirty="0" err="1" smtClean="0"/>
              <a:t>звуко-световыми</a:t>
            </a:r>
            <a:r>
              <a:rPr lang="ru-RU" sz="1400" b="1" dirty="0" smtClean="0"/>
              <a:t> эффектами 	шт. 	1 	+ 	</a:t>
            </a:r>
          </a:p>
          <a:p>
            <a:endParaRPr lang="ru-RU" sz="1400" b="1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642918"/>
            <a:ext cx="7498080" cy="6215082"/>
          </a:xfrm>
        </p:spPr>
        <p:txBody>
          <a:bodyPr>
            <a:normAutofit/>
          </a:bodyPr>
          <a:lstStyle/>
          <a:p>
            <a:endParaRPr lang="ru-RU" sz="1400" dirty="0" smtClean="0"/>
          </a:p>
          <a:p>
            <a:r>
              <a:rPr lang="ru-RU" sz="1400" b="1" dirty="0" smtClean="0"/>
              <a:t>2.3.2.2.146. 	Бумага для рисования 	шт. 	25* 	+ 	</a:t>
            </a:r>
          </a:p>
          <a:p>
            <a:r>
              <a:rPr lang="ru-RU" sz="1400" b="1" dirty="0" smtClean="0"/>
              <a:t>2.3.2.2.147. 	Бумага разного цвета и формата 	шт. 	25* 	+ 	</a:t>
            </a:r>
          </a:p>
          <a:p>
            <a:r>
              <a:rPr lang="ru-RU" sz="1400" b="1" dirty="0" smtClean="0"/>
              <a:t>2.3.2.2.148. 	Доска для работы с пластилином 	шт. 	25** 	+ 	</a:t>
            </a:r>
          </a:p>
          <a:p>
            <a:r>
              <a:rPr lang="ru-RU" sz="1400" b="1" dirty="0" smtClean="0"/>
              <a:t>2.3.2.2.149. 	Карандаши цветные (6 цветов) 	шт. 	25* 	+ 	</a:t>
            </a:r>
          </a:p>
          <a:p>
            <a:r>
              <a:rPr lang="ru-RU" sz="1400" b="1" dirty="0" smtClean="0"/>
              <a:t>2.3.2.2.150 	Кисточка № 10 	шт. 	25** 	+ 	</a:t>
            </a:r>
          </a:p>
          <a:p>
            <a:r>
              <a:rPr lang="ru-RU" sz="1400" b="1" dirty="0" smtClean="0"/>
              <a:t>2.3.2.2.151. 	Кисточка № 8 	шт. 	25** 	+ 	</a:t>
            </a:r>
          </a:p>
          <a:p>
            <a:r>
              <a:rPr lang="ru-RU" sz="1400" b="1" dirty="0" smtClean="0"/>
              <a:t>2.3.2.2.152. 	Кисточка щетинная 	шт. 	25** 	+ 	</a:t>
            </a:r>
          </a:p>
          <a:p>
            <a:r>
              <a:rPr lang="ru-RU" sz="1400" b="1" dirty="0" smtClean="0"/>
              <a:t>2.3.2.2.153. 	Клей 	шт. 	25* 	+ 	</a:t>
            </a:r>
          </a:p>
          <a:p>
            <a:r>
              <a:rPr lang="ru-RU" sz="1400" b="1" dirty="0" smtClean="0"/>
              <a:t>2.3.2.2.154. 	Краски гуашь 	шт. 	25* 	+ 	</a:t>
            </a:r>
          </a:p>
          <a:p>
            <a:r>
              <a:rPr lang="ru-RU" sz="1400" b="1" dirty="0" smtClean="0"/>
              <a:t>2.3.2.2.155. 	Краски пальчиковые 	шт. 	25* 	+ 	</a:t>
            </a:r>
          </a:p>
          <a:p>
            <a:r>
              <a:rPr lang="ru-RU" sz="1400" b="1" dirty="0" smtClean="0"/>
              <a:t>2.3.2.2.156. 	Пластилин, не липнущий к рукам 	шт. 	25* 	+ 	</a:t>
            </a:r>
          </a:p>
          <a:p>
            <a:r>
              <a:rPr lang="ru-RU" sz="1400" b="1" dirty="0" smtClean="0"/>
              <a:t>2.3.2.2.157. 	Поднос детский для раздаточных материалов 	шт. 	25** 	</a:t>
            </a:r>
          </a:p>
          <a:p>
            <a:r>
              <a:rPr lang="ru-RU" sz="1400" b="1" dirty="0" smtClean="0"/>
              <a:t>2.3.2.2.158. 	Стаканчики (баночки) пластмассовые 	шт. 	25** 	</a:t>
            </a:r>
          </a:p>
          <a:p>
            <a:r>
              <a:rPr lang="ru-RU" sz="1400" b="1" dirty="0" smtClean="0"/>
              <a:t>2.3.2.2.159. 	Точилка для карандашей 	шт. 	3** 	+ 	</a:t>
            </a:r>
          </a:p>
          <a:p>
            <a:r>
              <a:rPr lang="ru-RU" sz="1400" b="1" dirty="0" smtClean="0"/>
              <a:t>2.3.2.2.160. 	Фартук детский 	шт. 	25** 	+ 	</a:t>
            </a:r>
          </a:p>
          <a:p>
            <a:r>
              <a:rPr lang="ru-RU" sz="1400" b="1" dirty="0" smtClean="0"/>
              <a:t>2.3.2.2.161. 	Воздушные шары 	шт. 	20** 	+ 	</a:t>
            </a:r>
          </a:p>
          <a:p>
            <a:pPr>
              <a:buNone/>
            </a:pPr>
            <a:endParaRPr lang="ru-RU" sz="1400" b="1" dirty="0" smtClean="0"/>
          </a:p>
          <a:p>
            <a:endParaRPr lang="ru-RU" sz="1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928802"/>
            <a:ext cx="7498080" cy="4643470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/>
              <a:t>		Организация развивающей предметно-пространственной среды  в группах для детей раннего возраста предполагает гибкое зонирование и возможность трансформации среды с учетом стоящих воспитательных и образовательных задач, а также игровых замыслов детей. </a:t>
            </a:r>
          </a:p>
          <a:p>
            <a:pPr>
              <a:buNone/>
            </a:pP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>		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5" descr="загруженное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84375" y="1071546"/>
            <a:ext cx="6400800" cy="464347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28604"/>
            <a:ext cx="7498080" cy="58197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cs typeface="Times New Roman" pitchFamily="18" charset="0"/>
              </a:rPr>
              <a:t>     Рекомендации призваны обеспечить создание образовательного пространства, которое будет гарантировать охрану и укрепление физического и психологического здоровья, эмоционального благополучия воспитанников в организациях, осуществляющих образовательную деятельность по образовательным программам дошкольного образования. Разработанные с учетом требований к ФОП ДО и к условиям реализации образовательных программ дошкольного образования, охарактеризованных в  ФГОС ДО, данные рекомендации позволят создать в Российской Федерации единое образовательное пространство в соответствии с едиными стандартами качества образования.</a:t>
            </a:r>
            <a:endParaRPr lang="ru-RU" sz="2400" b="1" dirty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540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Принципы, условия, цель и задачи рекомендаций :</a:t>
            </a:r>
            <a:endParaRPr lang="ru-RU" sz="2400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642918"/>
            <a:ext cx="7498080" cy="5605482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ru-RU" sz="2400" i="1" dirty="0" smtClean="0"/>
          </a:p>
          <a:p>
            <a:endParaRPr lang="ru-RU" sz="2400" dirty="0" smtClean="0"/>
          </a:p>
          <a:p>
            <a:r>
              <a:rPr lang="ru-RU" sz="3800" b="1" dirty="0" smtClean="0"/>
              <a:t>принцип соответствия возрастным, индивидуальным, психологическим и физиологическим особенностям обучающихся; </a:t>
            </a:r>
          </a:p>
          <a:p>
            <a:r>
              <a:rPr lang="ru-RU" sz="3800" b="1" dirty="0" smtClean="0"/>
              <a:t> принцип личностно-развивающего и гуманистического характера взаимодействия взрослых (родителей/законных представителей, педагогов, специалистов и иных работников ДОО) и детей; </a:t>
            </a:r>
          </a:p>
          <a:p>
            <a:r>
              <a:rPr lang="ru-RU" sz="3800" b="1" dirty="0" smtClean="0"/>
              <a:t> принцип поддержки инициативы детей в различных видах деятельности; </a:t>
            </a:r>
          </a:p>
          <a:p>
            <a:r>
              <a:rPr lang="ru-RU" sz="3800" b="1" dirty="0" smtClean="0"/>
              <a:t> принцип единства обучения и воспитания в образовательной среде ДОО; </a:t>
            </a:r>
          </a:p>
          <a:p>
            <a:r>
              <a:rPr lang="ru-RU" sz="3800" b="1" dirty="0" smtClean="0"/>
              <a:t> принцип организации качественного доступного образования детей дошкольного возраста, в том числе с ограниченными возможностями здоровья (далее – ОВЗ); </a:t>
            </a:r>
          </a:p>
          <a:p>
            <a:r>
              <a:rPr lang="ru-RU" sz="3800" b="1" dirty="0" smtClean="0"/>
              <a:t> принцип формирования общей культуры детей, в том числе ценностей здорового образа жизни и нравственных ориентиров. </a:t>
            </a:r>
          </a:p>
          <a:p>
            <a:endParaRPr lang="ru-RU" sz="3800" dirty="0" smtClean="0"/>
          </a:p>
          <a:p>
            <a:pPr>
              <a:buNone/>
            </a:pPr>
            <a:endParaRPr lang="ru-RU" sz="3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85728"/>
            <a:ext cx="7140890" cy="265429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Одним из главных условий </a:t>
            </a:r>
            <a:r>
              <a:rPr lang="ru-RU" sz="2400" b="1" dirty="0" smtClean="0">
                <a:effectLst/>
              </a:rPr>
              <a:t>обучения, развития и воспитания детей дошкольного возраста выступает создание образовательного пространства, обеспечивающего </a:t>
            </a:r>
            <a:r>
              <a:rPr lang="ru-RU" sz="2400" b="1" dirty="0" smtClean="0">
                <a:solidFill>
                  <a:srgbClr val="0070C0"/>
                </a:solidFill>
                <a:effectLst/>
              </a:rPr>
              <a:t>единство развивающей предметной среды и содержательного общения взрослых и детей</a:t>
            </a:r>
            <a:r>
              <a:rPr lang="ru-RU" sz="2400" dirty="0" smtClean="0">
                <a:solidFill>
                  <a:srgbClr val="0070C0"/>
                </a:solidFill>
                <a:effectLst/>
              </a:rPr>
              <a:t>.</a:t>
            </a:r>
            <a:endParaRPr lang="ru-RU" sz="2400" dirty="0">
              <a:solidFill>
                <a:srgbClr val="0070C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3286124"/>
            <a:ext cx="7498080" cy="29622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0070C0"/>
                </a:solidFill>
              </a:rPr>
              <a:t>     </a:t>
            </a: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рекомендаций</a:t>
            </a:r>
            <a:r>
              <a:rPr lang="ru-RU" sz="2400" b="1" dirty="0" smtClean="0">
                <a:solidFill>
                  <a:srgbClr val="0070C0"/>
                </a:solidFill>
              </a:rPr>
              <a:t> </a:t>
            </a:r>
            <a:r>
              <a:rPr lang="ru-RU" sz="2400" b="1" dirty="0" smtClean="0"/>
              <a:t>– создание образовательного пространства, обеспечивающего охрану и укрепление физического и психологического здоровья, эмоционального благополучия воспитанников.</a:t>
            </a:r>
            <a:endParaRPr lang="ru-RU" sz="2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78579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effectLst/>
              </a:rPr>
              <a:t>Основными</a:t>
            </a: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задачами </a:t>
            </a:r>
            <a:r>
              <a:rPr lang="ru-RU" sz="2400" b="1" dirty="0" smtClean="0">
                <a:solidFill>
                  <a:srgbClr val="0070C0"/>
                </a:solidFill>
                <a:effectLst/>
              </a:rPr>
              <a:t>Рекомендаций являются: </a:t>
            </a:r>
            <a:endParaRPr lang="ru-RU" sz="2400" b="1" dirty="0">
              <a:solidFill>
                <a:srgbClr val="0070C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28604"/>
            <a:ext cx="7498080" cy="6215106"/>
          </a:xfrm>
        </p:spPr>
        <p:txBody>
          <a:bodyPr>
            <a:normAutofit fontScale="77500" lnSpcReduction="20000"/>
          </a:bodyPr>
          <a:lstStyle/>
          <a:p>
            <a:endParaRPr lang="ru-RU" sz="2400" dirty="0" smtClean="0"/>
          </a:p>
          <a:p>
            <a:pPr>
              <a:buNone/>
            </a:pPr>
            <a:r>
              <a:rPr lang="ru-RU" sz="2400" b="1" dirty="0" smtClean="0"/>
              <a:t>1</a:t>
            </a:r>
            <a:r>
              <a:rPr lang="ru-RU" sz="2800" b="1" dirty="0" smtClean="0"/>
              <a:t>. Помощь в создании инфраструктуры (инвариантной и вариативной), обеспечивающей полноценное проживание ребенком всех этапов детства (младенческого, раннего и дошкольного возраста), как в новых, строящихся ДОО, так и при обновлении/дооснащении существующих. </a:t>
            </a:r>
          </a:p>
          <a:p>
            <a:pPr>
              <a:buNone/>
            </a:pPr>
            <a:r>
              <a:rPr lang="ru-RU" sz="2800" b="1" dirty="0" smtClean="0"/>
              <a:t>2. Помощь в проведении мониторинга в части анализа материально-технического обеспечения образовательной деятельности, создании современной развивающей предметно-пространственной среды (далее – РППС), отвечающей государственной образовательной политике, разработке программы развития РППС с учетом изменения подходов к организации деятельности ДОО. </a:t>
            </a:r>
          </a:p>
          <a:p>
            <a:pPr>
              <a:buNone/>
            </a:pPr>
            <a:r>
              <a:rPr lang="ru-RU" sz="2800" b="1" dirty="0" smtClean="0"/>
              <a:t>3. Формирование условий для преемственности технологий и содержания обучения и воспитания детей на уровнях дошкольного и начального общего образования в разных социальных институтах, включая семью. </a:t>
            </a:r>
          </a:p>
          <a:p>
            <a:endParaRPr lang="ru-RU" sz="24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00010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Вариант организации внутренней инфраструктуры ДОО в виде центров </a:t>
            </a:r>
            <a:endParaRPr lang="ru-RU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928670"/>
            <a:ext cx="7498080" cy="5929330"/>
          </a:xfrm>
        </p:spPr>
        <p:txBody>
          <a:bodyPr>
            <a:normAutofit fontScale="25000" lnSpcReduction="20000"/>
          </a:bodyPr>
          <a:lstStyle/>
          <a:p>
            <a:endParaRPr lang="ru-RU" sz="2000" dirty="0" smtClean="0"/>
          </a:p>
          <a:p>
            <a:pPr>
              <a:lnSpc>
                <a:spcPct val="120000"/>
              </a:lnSpc>
              <a:buNone/>
            </a:pPr>
            <a:r>
              <a:rPr lang="ru-RU" sz="7200" b="1" dirty="0" smtClean="0"/>
              <a:t>1. Центр двигательной активности для развития основных движений детей. </a:t>
            </a:r>
          </a:p>
          <a:p>
            <a:pPr>
              <a:lnSpc>
                <a:spcPct val="120000"/>
              </a:lnSpc>
              <a:buNone/>
            </a:pPr>
            <a:r>
              <a:rPr lang="ru-RU" sz="7200" b="1" dirty="0" smtClean="0"/>
              <a:t>2. Центр </a:t>
            </a:r>
            <a:r>
              <a:rPr lang="ru-RU" sz="7200" b="1" dirty="0" err="1" smtClean="0"/>
              <a:t>сенсорики</a:t>
            </a:r>
            <a:r>
              <a:rPr lang="ru-RU" sz="7200" b="1" dirty="0" smtClean="0"/>
              <a:t> и конструирования для организации предметной деятельности и игры с составными и динамическими игрушками, освоения детьми сенсорных эталонов формы, цвета, размера. </a:t>
            </a:r>
          </a:p>
          <a:p>
            <a:pPr>
              <a:lnSpc>
                <a:spcPct val="120000"/>
              </a:lnSpc>
              <a:buNone/>
            </a:pPr>
            <a:r>
              <a:rPr lang="ru-RU" sz="7200" b="1" dirty="0" smtClean="0"/>
              <a:t>3. Центр для организации предметных и предметно-манипуляторных игр, совместных игр со сверстниками под руководством взрослого. </a:t>
            </a:r>
          </a:p>
          <a:p>
            <a:pPr>
              <a:lnSpc>
                <a:spcPct val="120000"/>
              </a:lnSpc>
              <a:buNone/>
            </a:pPr>
            <a:r>
              <a:rPr lang="ru-RU" sz="7200" b="1" dirty="0" smtClean="0"/>
              <a:t>4. Центр творчества и продуктивной деятельности для развития восприятия смысла музыки, поддержки интереса к рисованию и лепке, становлению первых навыков продуктивной деятельности, освоения возможностей разнообразных изобразительных средств. </a:t>
            </a:r>
          </a:p>
          <a:p>
            <a:pPr>
              <a:lnSpc>
                <a:spcPct val="120000"/>
              </a:lnSpc>
              <a:buNone/>
            </a:pPr>
            <a:r>
              <a:rPr lang="ru-RU" sz="7200" b="1" dirty="0" smtClean="0"/>
              <a:t>5. Центр познания и коммуникации (книжный уголок), восприятия смысла сказок, стихов, рассматривания картинок. </a:t>
            </a:r>
          </a:p>
          <a:p>
            <a:pPr>
              <a:lnSpc>
                <a:spcPct val="120000"/>
              </a:lnSpc>
              <a:buNone/>
            </a:pPr>
            <a:r>
              <a:rPr lang="ru-RU" sz="7200" b="1" dirty="0" smtClean="0"/>
              <a:t>6. Центр экспериментирования и труда для организации экспериментальной деятельности с материалами и веществами (песок, вода, тесто и др.), развития навыков самообслуживания и становления действий с бытовыми предметами-орудиями (ложка, совок, лопатка и  пр.</a:t>
            </a:r>
          </a:p>
          <a:p>
            <a:endParaRPr lang="ru-RU" sz="72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2547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1. Центр двигательной активности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2050" name="Picture 2" descr="G:\ДОКУМЕНТЫ 2022-2023\ФОТО для раннего возраста\132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42844" y="1500174"/>
            <a:ext cx="4643470" cy="4357718"/>
          </a:xfrm>
          <a:prstGeom prst="rect">
            <a:avLst/>
          </a:prstGeom>
          <a:noFill/>
        </p:spPr>
      </p:pic>
      <p:pic>
        <p:nvPicPr>
          <p:cNvPr id="2054" name="Picture 6" descr="G:\ДОКУМЕНТЫ 2022-2023\ФОТО для раннего возраста\images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357298"/>
            <a:ext cx="3929090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28604"/>
            <a:ext cx="7498080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rgbClr val="0070C0"/>
                </a:solidFill>
              </a:rPr>
              <a:t>2. Центр </a:t>
            </a:r>
            <a:r>
              <a:rPr lang="ru-RU" sz="2200" b="1" dirty="0" err="1" smtClean="0">
                <a:solidFill>
                  <a:srgbClr val="0070C0"/>
                </a:solidFill>
              </a:rPr>
              <a:t>сенсорики</a:t>
            </a:r>
            <a:r>
              <a:rPr lang="ru-RU" sz="2200" b="1" dirty="0" smtClean="0">
                <a:solidFill>
                  <a:srgbClr val="0070C0"/>
                </a:solidFill>
              </a:rPr>
              <a:t> и конструирования для организации предметной деятельности и игры с составными и динамическими игрушками, освоения детьми сенсорных эталонов формы, цвета, размера. 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endParaRPr lang="ru-RU" sz="1800" b="1" dirty="0">
              <a:solidFill>
                <a:srgbClr val="0070C0"/>
              </a:solidFill>
            </a:endParaRPr>
          </a:p>
        </p:txBody>
      </p:sp>
      <p:pic>
        <p:nvPicPr>
          <p:cNvPr id="3074" name="Picture 2" descr="G:\ДОКУМЕНТЫ 2022-2023\ФОТО для раннего возраста\images (2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85926"/>
            <a:ext cx="4143404" cy="4143404"/>
          </a:xfrm>
          <a:prstGeom prst="rect">
            <a:avLst/>
          </a:prstGeom>
          <a:noFill/>
        </p:spPr>
      </p:pic>
      <p:pic>
        <p:nvPicPr>
          <p:cNvPr id="3075" name="Picture 3" descr="G:\ДОКУМЕНТЫ 2022-2023\ФОТО для раннего возраста\images (1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785926"/>
            <a:ext cx="4000528" cy="4143404"/>
          </a:xfrm>
          <a:prstGeom prst="rect">
            <a:avLst/>
          </a:prstGeom>
          <a:noFill/>
        </p:spPr>
      </p:pic>
      <p:pic>
        <p:nvPicPr>
          <p:cNvPr id="3076" name="Picture 4" descr="G:\ДОКУМЕНТЫ 2022-2023\ФОТО для раннего возраста\detsad-1164339-160906586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250001" y="1678772"/>
            <a:ext cx="4214841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467</TotalTime>
  <Words>753</Words>
  <PresentationFormat>Экран (4:3)</PresentationFormat>
  <Paragraphs>245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Солнцестояние</vt:lpstr>
      <vt:lpstr>Муниципальное  автономное  дошкольное образовательное  учреждение                                                                                                                                                                «Детский сад  комбинированного вида № 18»                                                                                                                                                             Энгельсского муниципального  района  Саратовской области                                                                                                                                               </vt:lpstr>
      <vt:lpstr>Рекомендации по формированию инфраструктуры дошкольных образовательных организаций и комплектации учебно-методических материалов в целях реализации образовательных программ дошкольного образования</vt:lpstr>
      <vt:lpstr>Слайд 3</vt:lpstr>
      <vt:lpstr>Принципы, условия, цель и задачи рекомендаций :</vt:lpstr>
      <vt:lpstr>Одним из главных условий обучения, развития и воспитания детей дошкольного возраста выступает создание образовательного пространства, обеспечивающего единство развивающей предметной среды и содержательного общения взрослых и детей.</vt:lpstr>
      <vt:lpstr>Основными задачами Рекомендаций являются: </vt:lpstr>
      <vt:lpstr>Вариант организации внутренней инфраструктуры ДОО в виде центров </vt:lpstr>
      <vt:lpstr>1. Центр двигательной активности</vt:lpstr>
      <vt:lpstr>2. Центр сенсорики и конструирования для организации предметной деятельности и игры с составными и динамическими игрушками, освоения детьми сенсорных эталонов формы, цвета, размера.  </vt:lpstr>
      <vt:lpstr>3. Центр для организации предметных и предметно-манипуляторных игр, совместных игр со сверстниками под руководством взрослого.</vt:lpstr>
      <vt:lpstr>4. Центр творчества и продуктивной деятельности для развития восприятия смысла музыки, поддержки интереса к рисованию и лепке, становлению первых навыков продуктивной деятельности, освоения возможностей разнообразных изобразительных средств.  </vt:lpstr>
      <vt:lpstr>5. Центр познания и коммуникации (книжный уголок), восприятия смысла сказок, стихов, рассматривания картинок.</vt:lpstr>
      <vt:lpstr>6. Центр экспериментирования и труда для организации экспериментальной деятельности с материалами и веществами (песок, вода, тесто и др.), развития навыков самообслуживания и становления действий с бытовыми предметами-орудиями. </vt:lpstr>
      <vt:lpstr>Примерные перечни оборудования и средств обучения 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автономного  дошкольное образовательное учреждение                                                                                                                                                                «Детский сад комбиниованного вида № 18»                                                                                                                                                             Энгельсского муниципального района Саратовской области                                                                                                                                               </dc:title>
  <dc:creator>Зианида</dc:creator>
  <cp:lastModifiedBy>Зианида</cp:lastModifiedBy>
  <cp:revision>52</cp:revision>
  <dcterms:created xsi:type="dcterms:W3CDTF">2023-03-29T17:53:42Z</dcterms:created>
  <dcterms:modified xsi:type="dcterms:W3CDTF">2023-06-30T20:22:45Z</dcterms:modified>
</cp:coreProperties>
</file>