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5" r:id="rId3"/>
    <p:sldId id="271" r:id="rId4"/>
    <p:sldId id="272" r:id="rId5"/>
    <p:sldId id="274" r:id="rId6"/>
    <p:sldId id="284" r:id="rId7"/>
    <p:sldId id="273" r:id="rId8"/>
    <p:sldId id="279" r:id="rId9"/>
    <p:sldId id="280" r:id="rId10"/>
    <p:sldId id="277" r:id="rId11"/>
    <p:sldId id="278" r:id="rId12"/>
    <p:sldId id="283" r:id="rId13"/>
    <p:sldId id="285" r:id="rId14"/>
    <p:sldId id="282" r:id="rId15"/>
    <p:sldId id="286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502" autoAdjust="0"/>
  </p:normalViewPr>
  <p:slideViewPr>
    <p:cSldViewPr>
      <p:cViewPr varScale="1">
        <p:scale>
          <a:sx n="102" d="100"/>
          <a:sy n="102" d="100"/>
        </p:scale>
        <p:origin x="18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10E9-33E3-4E53-977A-1952569C83CF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4B012-7F62-4172-81DE-5853870D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963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03648" y="2276872"/>
            <a:ext cx="5832648" cy="1800200"/>
          </a:xfrm>
        </p:spPr>
        <p:txBody>
          <a:bodyPr>
            <a:noAutofit/>
          </a:bodyPr>
          <a:lstStyle/>
          <a:p>
            <a:r>
              <a:rPr lang="ru-RU" sz="2800" b="1" i="1" dirty="0"/>
              <a:t>Реализация взаимодействия в системе «педагог-ребенок-родитель» при осуществлении познавательно-исследовательской и опытно-экспериментальной деятельности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9110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55676" y="1795677"/>
            <a:ext cx="5832648" cy="1800200"/>
          </a:xfrm>
        </p:spPr>
        <p:txBody>
          <a:bodyPr>
            <a:noAutofit/>
          </a:bodyPr>
          <a:lstStyle/>
          <a:p>
            <a:r>
              <a:rPr lang="ru-RU" sz="2400" b="1" dirty="0"/>
              <a:t>Краткосрочные проекты</a:t>
            </a:r>
            <a:br>
              <a:rPr lang="ru-RU" sz="2800" dirty="0"/>
            </a:br>
            <a:r>
              <a:rPr lang="ru-RU" sz="2000" dirty="0"/>
              <a:t>«Огород на окне»</a:t>
            </a:r>
            <a:br>
              <a:rPr lang="ru-RU" sz="2000" dirty="0"/>
            </a:br>
            <a:r>
              <a:rPr lang="ru-RU" sz="2000" dirty="0"/>
              <a:t>«Столовая для пернатых»</a:t>
            </a:r>
            <a:br>
              <a:rPr lang="ru-RU" sz="2000" dirty="0"/>
            </a:br>
            <a:r>
              <a:rPr lang="ru-RU" sz="2000" dirty="0"/>
              <a:t>«Копилка простых экспериментов»</a:t>
            </a:r>
            <a:br>
              <a:rPr lang="ru-RU" sz="2000" dirty="0"/>
            </a:br>
            <a:r>
              <a:rPr lang="ru-RU" sz="2000" dirty="0"/>
              <a:t>«Фокусы и в чем их секрет»</a:t>
            </a:r>
            <a:br>
              <a:rPr lang="ru-RU" sz="2000" dirty="0"/>
            </a:br>
            <a:r>
              <a:rPr lang="ru-RU" sz="2000" dirty="0"/>
              <a:t>«Воздух вокруг нас»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D629C1-6B4E-477B-9533-C76DD071D3B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818" y="4825274"/>
            <a:ext cx="3920519" cy="190512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BDA37B5-3E28-46A6-B252-CE8E0A62F19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986" y="4372782"/>
            <a:ext cx="2929582" cy="219718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0A436F-55C7-41A4-B812-B47B18A35E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02794" y="1955216"/>
            <a:ext cx="3187393" cy="239054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F266F51-8837-4433-89D5-12BFE2E892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2093" y="2348880"/>
            <a:ext cx="2496277" cy="187220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0B79ED5-0106-45DB-854D-FB2F0E04BD7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6359" y="288032"/>
            <a:ext cx="249627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085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37901" y="1736929"/>
            <a:ext cx="5832648" cy="1800200"/>
          </a:xfrm>
        </p:spPr>
        <p:txBody>
          <a:bodyPr>
            <a:noAutofit/>
          </a:bodyPr>
          <a:lstStyle/>
          <a:p>
            <a:r>
              <a:rPr lang="ru-RU" sz="2800" b="1" dirty="0"/>
              <a:t>Информационные стенды</a:t>
            </a:r>
            <a:br>
              <a:rPr lang="ru-RU" sz="2800" b="1" dirty="0"/>
            </a:br>
            <a:r>
              <a:rPr lang="ru-RU" sz="2800" b="1" dirty="0"/>
              <a:t>Буклеты</a:t>
            </a:r>
            <a:br>
              <a:rPr lang="ru-RU" sz="2800" b="1" dirty="0"/>
            </a:br>
            <a:r>
              <a:rPr lang="ru-RU" sz="2800" b="1" dirty="0"/>
              <a:t>Дидактические материалы</a:t>
            </a:r>
            <a:br>
              <a:rPr lang="ru-RU" sz="2800" b="1" dirty="0"/>
            </a:br>
            <a:r>
              <a:rPr lang="ru-RU" sz="2800" b="1" dirty="0"/>
              <a:t>Консультации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5F386A1-9BA6-4120-852B-013CD5D785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9318" y="3717032"/>
            <a:ext cx="3936437" cy="295232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8BDA261-4C77-4A20-A0B6-38D76CB472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3978" y="4529742"/>
            <a:ext cx="2496278" cy="187220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9218B4D-63DE-4D66-8EC5-6BFF7AD241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112750" y="4317084"/>
            <a:ext cx="2688176" cy="201613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96CBD13-708C-4EB6-8A31-46C9402890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347" y="1358652"/>
            <a:ext cx="2760464" cy="207034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A3AF7FA-710B-4EE1-8485-88D5CAC936D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92399" y="1877871"/>
            <a:ext cx="2403647" cy="180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52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835696" y="1717496"/>
            <a:ext cx="5832648" cy="1800200"/>
          </a:xfrm>
        </p:spPr>
        <p:txBody>
          <a:bodyPr>
            <a:noAutofit/>
          </a:bodyPr>
          <a:lstStyle/>
          <a:p>
            <a:r>
              <a:rPr lang="ru-RU" sz="2800" b="1" i="1" dirty="0"/>
              <a:t>Мастер-классы </a:t>
            </a:r>
            <a:br>
              <a:rPr lang="ru-RU" sz="2800" b="1" i="1" dirty="0"/>
            </a:br>
            <a:r>
              <a:rPr lang="ru-RU" sz="2800" b="1" i="1" dirty="0"/>
              <a:t>Родительские собрания</a:t>
            </a:r>
            <a:br>
              <a:rPr lang="ru-RU" sz="2800" b="1" i="1" dirty="0"/>
            </a:br>
            <a:r>
              <a:rPr lang="ru-RU" sz="2800" b="1" i="1" dirty="0"/>
              <a:t>Открытые занятия</a:t>
            </a:r>
            <a:br>
              <a:rPr lang="ru-RU" sz="2800" b="1" i="1" dirty="0"/>
            </a:br>
            <a:r>
              <a:rPr lang="ru-RU" sz="2800" b="1" i="1" dirty="0"/>
              <a:t>Совместные мероприятия с родителями в детском саду</a:t>
            </a:r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0B0A530-A2DD-4BC5-B04C-8A2B8870E5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1998222" cy="266429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E00BF3-00E8-4F4A-B967-5B68E496FB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875" y="307448"/>
            <a:ext cx="1998222" cy="266429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FDE352-6CD6-4154-9C6E-A48CB954D1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554" y="3784764"/>
            <a:ext cx="2104625" cy="28061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31C4DFF-590B-4F53-A92E-5F8E1251C73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116130"/>
            <a:ext cx="2984166" cy="22381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65EB934-3C13-4A3D-82FC-34C09D491B2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7263" y="4116130"/>
            <a:ext cx="2907554" cy="218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11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95768" y="2272986"/>
            <a:ext cx="5832648" cy="1800200"/>
          </a:xfrm>
        </p:spPr>
        <p:txBody>
          <a:bodyPr>
            <a:noAutofit/>
          </a:bodyPr>
          <a:lstStyle/>
          <a:p>
            <a:r>
              <a:rPr lang="ru-RU" sz="2800" b="1" i="1" dirty="0"/>
              <a:t>Открытые занятия</a:t>
            </a:r>
            <a:br>
              <a:rPr lang="ru-RU" sz="2800" b="1" i="1" dirty="0"/>
            </a:br>
            <a:r>
              <a:rPr lang="ru-RU" sz="2800" b="1" i="1" dirty="0"/>
              <a:t>Совместные мероприятия с родителями в детском саду</a:t>
            </a:r>
            <a:endParaRPr lang="ru-RU" sz="28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B7DA41F-B3DC-4818-9B0E-284435FBCA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225586"/>
            <a:ext cx="3312368" cy="248427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B52801B-4593-45E0-B851-FA3E644A3D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4508699"/>
            <a:ext cx="1708599" cy="227813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B132026-9DC9-441A-914D-8DF68A182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144" y="4225586"/>
            <a:ext cx="1890106" cy="2520141"/>
          </a:xfrm>
          <a:prstGeom prst="rect">
            <a:avLst/>
          </a:prstGeom>
        </p:spPr>
      </p:pic>
      <p:sp>
        <p:nvSpPr>
          <p:cNvPr id="12" name="AutoShape 2" descr="20220706_172710.heic">
            <a:extLst>
              <a:ext uri="{FF2B5EF4-FFF2-40B4-BE49-F238E27FC236}">
                <a16:creationId xmlns:a16="http://schemas.microsoft.com/office/drawing/2014/main" id="{A3D8C877-3EA6-4F49-AC6A-8AA069A0D7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113B179-5659-4D07-AC0A-9D005E0EFF1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90" y="1983066"/>
            <a:ext cx="1785029" cy="238003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909F5EF-38CB-4D57-AF27-555C66F955E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0911" y="2147729"/>
            <a:ext cx="2112521" cy="201349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7FABB26-6EEE-4B2E-95F7-E60359FF31E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002" y="97701"/>
            <a:ext cx="2647557" cy="198566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8C2A012-2B96-4970-B760-FA36C0B4171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038" y="358288"/>
            <a:ext cx="3221123" cy="159321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80EB588-536D-46B7-993D-E985845EF90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704" y="244323"/>
            <a:ext cx="2256565" cy="169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70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03648" y="2276872"/>
            <a:ext cx="5832648" cy="1800200"/>
          </a:xfrm>
        </p:spPr>
        <p:txBody>
          <a:bodyPr>
            <a:noAutofit/>
          </a:bodyPr>
          <a:lstStyle/>
          <a:p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r>
              <a:rPr lang="ru-RU" sz="1600" b="1" dirty="0"/>
              <a:t>Результаты опроса родителей в ходе анкетирования (24 родителя)на экспертно-аналитическом этапе работы.</a:t>
            </a:r>
            <a:br>
              <a:rPr lang="ru-RU" sz="1600" b="1" dirty="0"/>
            </a:br>
            <a:br>
              <a:rPr lang="ru-RU" sz="1600" b="1" dirty="0"/>
            </a:br>
            <a:r>
              <a:rPr lang="ru-RU" sz="1600" dirty="0"/>
              <a:t>- 91% родителей считают, что в ходе реализации проектов и совместной деятельности они повысили свою родительскую компетентность </a:t>
            </a:r>
            <a:br>
              <a:rPr lang="ru-RU" sz="1600" dirty="0"/>
            </a:br>
            <a:r>
              <a:rPr lang="ru-RU" sz="1600" dirty="0"/>
              <a:t>- 83% родителей группы убеждены, что участие в мероприятиях позволило лучше узнать своего ребенка, сделать общение с ним более интересным и познавательным </a:t>
            </a:r>
            <a:br>
              <a:rPr lang="ru-RU" sz="1600" dirty="0"/>
            </a:br>
            <a:r>
              <a:rPr lang="ru-RU" sz="1600" dirty="0"/>
              <a:t>79% опрошенных считают, что освоили методы приобщения детей к миру экспериментирования</a:t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87440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03648" y="2420888"/>
            <a:ext cx="5616624" cy="1800200"/>
          </a:xfrm>
        </p:spPr>
        <p:txBody>
          <a:bodyPr>
            <a:noAutofit/>
          </a:bodyPr>
          <a:lstStyle/>
          <a:p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r>
              <a:rPr lang="ru-RU" sz="1600" b="1" dirty="0"/>
              <a:t>Результаты динамического наблюдения за детьми (22 ребенка) на экспертно-аналитическом этапе работы.</a:t>
            </a:r>
            <a:br>
              <a:rPr lang="ru-RU" sz="1600" b="1" dirty="0"/>
            </a:br>
            <a:r>
              <a:rPr lang="ru-RU" sz="1600" dirty="0"/>
              <a:t>Отмечается положительная динамика у дошкольников старшей группы: 81% детей в ходе итоговой диагностики показали познавательный интерес к исследовательской деятельности, 54 % умение ставить проблему и находить пути ее решения, 63% самостоятельно организовывать опыты, соблюдать правила безопасности,  77% переносить полученные знания и умение в близкое социальное окружение (семья).</a:t>
            </a:r>
            <a:br>
              <a:rPr lang="ru-RU" sz="1600" dirty="0"/>
            </a:br>
            <a:r>
              <a:rPr lang="ru-RU" sz="1600" dirty="0"/>
              <a:t>19% детей не проявляли инициативы в познавательно-исследовательской деятельности, являлись получателями готовых знаний, комфортней себя чувствовали сторонними наблюдателями</a:t>
            </a:r>
            <a:br>
              <a:rPr lang="ru-RU" sz="1600" dirty="0"/>
            </a:br>
            <a:r>
              <a:rPr lang="ru-RU" sz="1600" dirty="0"/>
              <a:t>Таким образом, мы наблюдаем положительные результаты проведенной работы, решение поставленных задач и достижение ожидаемого результата. Считаем целесообразным продолжать в следующем учебном году.</a:t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08815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03648" y="2276872"/>
            <a:ext cx="5832648" cy="1800200"/>
          </a:xfrm>
        </p:spPr>
        <p:txBody>
          <a:bodyPr>
            <a:noAutofit/>
          </a:bodyPr>
          <a:lstStyle/>
          <a:p>
            <a:r>
              <a:rPr lang="ru-RU" altLang="ru-RU" sz="2800" dirty="0"/>
              <a:t>К. Е. Тимирязева</a:t>
            </a:r>
            <a:r>
              <a:rPr lang="ru-RU" altLang="ru-RU" sz="2800" i="1" dirty="0"/>
              <a:t>: </a:t>
            </a:r>
            <a:br>
              <a:rPr lang="ru-RU" altLang="ru-RU" sz="2800" i="1" dirty="0"/>
            </a:br>
            <a:r>
              <a:rPr lang="ru-RU" altLang="ru-RU" sz="2800" b="1" i="1" dirty="0"/>
              <a:t>«Люди, научившиеся… наблюдениям и опытам, приобретают способность </a:t>
            </a:r>
            <a:br>
              <a:rPr lang="ru-RU" altLang="ru-RU" sz="2800" b="1" i="1" dirty="0"/>
            </a:br>
            <a:r>
              <a:rPr lang="ru-RU" altLang="ru-RU" sz="2800" b="1" i="1" dirty="0"/>
              <a:t>сами ставить вопросы и получать на них фактические ответы на более высоком умственном и нравственном уровне в сравнении с теми, кто такой школы не прошел».</a:t>
            </a:r>
            <a:r>
              <a:rPr lang="ru-RU" altLang="ru-RU" sz="2800" dirty="0"/>
              <a:t> </a:t>
            </a:r>
            <a:br>
              <a:rPr lang="ru-RU" alt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88150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03648" y="332656"/>
            <a:ext cx="5832648" cy="6120680"/>
          </a:xfrm>
        </p:spPr>
        <p:txBody>
          <a:bodyPr>
            <a:noAutofit/>
          </a:bodyPr>
          <a:lstStyle/>
          <a:p>
            <a:br>
              <a:rPr lang="ru-RU" sz="1800" dirty="0"/>
            </a:br>
            <a:br>
              <a:rPr lang="ru-RU" sz="1800" dirty="0"/>
            </a:br>
            <a:r>
              <a:rPr lang="ru-RU" sz="1800" dirty="0"/>
              <a:t>Познавательно – исследовательская деятельность, числе основных форм организации образовательного процесса создает условия для развития ребенка. </a:t>
            </a:r>
            <a:r>
              <a:rPr lang="ru-RU" altLang="ru-RU" sz="1800" dirty="0"/>
              <a:t>Главное достоинство исследовательских методов заключается в том, что они дают детям реальные представления о различных сторонах изучаемого объекта, о его взаимоотношениях с другими объектами и со средой обитания.</a:t>
            </a:r>
            <a:br>
              <a:rPr lang="ru-RU" altLang="ru-RU" sz="1800" dirty="0"/>
            </a:br>
            <a:r>
              <a:rPr lang="ru-RU" altLang="ru-RU" sz="1800" dirty="0"/>
              <a:t>Известно, что ни одну воспитательную или образовательную задачу нельзя успешно решить без плодотворного контакта с семьей и взаимодействия родителей и педагогов. Поэтому перед</a:t>
            </a:r>
            <a:br>
              <a:rPr lang="ru-RU" altLang="ru-RU" sz="1800" dirty="0"/>
            </a:br>
            <a:r>
              <a:rPr lang="ru-RU" altLang="ru-RU" sz="1800" dirty="0"/>
              <a:t>нами стояла задача поиска форм и методов работы,</a:t>
            </a:r>
            <a:br>
              <a:rPr lang="ru-RU" altLang="ru-RU" sz="1800" dirty="0"/>
            </a:br>
            <a:r>
              <a:rPr lang="ru-RU" altLang="ru-RU" sz="1800" dirty="0"/>
              <a:t>которые способствовали бы формированию активной</a:t>
            </a:r>
            <a:br>
              <a:rPr lang="ru-RU" altLang="ru-RU" sz="1800" dirty="0"/>
            </a:br>
            <a:r>
              <a:rPr lang="ru-RU" altLang="ru-RU" sz="1800" dirty="0"/>
              <a:t>родительской позиции в воспитании и обучении ребенка.</a:t>
            </a:r>
            <a:r>
              <a:rPr lang="ru-RU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34867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6715821-8C00-4FE1-ADC9-4486431E8F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3648" y="3068960"/>
            <a:ext cx="5976664" cy="3168352"/>
          </a:xfrm>
        </p:spPr>
        <p:txBody>
          <a:bodyPr>
            <a:normAutofit fontScale="90000"/>
          </a:bodyPr>
          <a:lstStyle/>
          <a:p>
            <a:pPr lvl="0"/>
            <a:r>
              <a:rPr lang="ru-RU" sz="2000" b="1" dirty="0"/>
              <a:t>Задачи.</a:t>
            </a:r>
            <a:br>
              <a:rPr lang="ru-RU" sz="2000" dirty="0"/>
            </a:br>
            <a:r>
              <a:rPr lang="ru-RU" sz="1300" dirty="0"/>
              <a:t>1</a:t>
            </a:r>
            <a:r>
              <a:rPr lang="ru-RU" sz="1600" dirty="0"/>
              <a:t>. </a:t>
            </a:r>
            <a:r>
              <a:rPr lang="ru-RU" sz="1400" dirty="0"/>
              <a:t>Развивать эмоционально-ценностное отношение дошкольников к окружающему миру совместно с родителями.</a:t>
            </a:r>
            <a:br>
              <a:rPr lang="ru-RU" sz="1400" dirty="0"/>
            </a:br>
            <a:r>
              <a:rPr lang="ru-RU" sz="1400" dirty="0"/>
              <a:t>2. Создать условия для участия родителей в образовательной деятельности.</a:t>
            </a:r>
            <a:br>
              <a:rPr lang="ru-RU" sz="1400" dirty="0"/>
            </a:br>
            <a:r>
              <a:rPr lang="ru-RU" sz="1400" dirty="0"/>
              <a:t>3. Обогатить совместно с родителями развивающую предметно-пространственную среду.</a:t>
            </a:r>
            <a:br>
              <a:rPr lang="ru-RU" sz="1400" dirty="0"/>
            </a:br>
            <a:r>
              <a:rPr lang="ru-RU" sz="1400" dirty="0"/>
              <a:t>4. Способствовать формированию целостного устойчивого познавательного интереса у ребенка.</a:t>
            </a:r>
            <a:br>
              <a:rPr lang="ru-RU" sz="1400" dirty="0"/>
            </a:br>
            <a:r>
              <a:rPr lang="ru-RU" sz="1400" dirty="0"/>
              <a:t>5. Повышать педагогическую культуру родителей в вопросах познавательно-исследовательской деятельности детей и компетентность родителей по вопросу развития экспериментальной деятельности у старших дошкольников.</a:t>
            </a:r>
            <a:br>
              <a:rPr lang="ru-RU" sz="1400" dirty="0"/>
            </a:br>
            <a:r>
              <a:rPr lang="ru-RU" sz="1400" dirty="0"/>
              <a:t>6. Знакомить родителей с практическими рекомендациями по организации опытно-экспериментальной деятельности с ребенком в домашних условиях.</a:t>
            </a:r>
            <a:br>
              <a:rPr lang="ru-RU" sz="1400" dirty="0"/>
            </a:br>
            <a:r>
              <a:rPr lang="ru-RU" sz="1400" dirty="0"/>
              <a:t>7. Вызвать интерес родителей к созданию лаборатории в домашних условиях.</a:t>
            </a:r>
            <a:br>
              <a:rPr lang="ru-RU" sz="1400" dirty="0"/>
            </a:br>
            <a:r>
              <a:rPr lang="ru-RU" sz="1400" dirty="0"/>
              <a:t>8. Вызвать у родителей желание продемонстрировать полученные знания и умения распространить положительный семейный опыт.</a:t>
            </a:r>
            <a:br>
              <a:rPr lang="ru-RU" sz="1400" dirty="0"/>
            </a:br>
            <a:r>
              <a:rPr lang="ru-RU" sz="1400" dirty="0"/>
              <a:t>9. Формировать у детей дошкольного возраста диалектическое мышление, т.е. способность видеть многообразие мира в системе взаимосвязей и взаимозависимостей.</a:t>
            </a:r>
            <a:br>
              <a:rPr lang="ru-RU" sz="1400" dirty="0"/>
            </a:br>
            <a:r>
              <a:rPr lang="ru-RU" sz="1400" dirty="0"/>
              <a:t>10. Поддерживать у детей инициативу, сообразительность, пытливость, самостоятельность.</a:t>
            </a:r>
            <a:br>
              <a:rPr lang="ru-RU" sz="1400" dirty="0"/>
            </a:br>
            <a:r>
              <a:rPr lang="ru-RU" sz="1400" dirty="0"/>
              <a:t>11. Создать положительный, доверительный настрой на взаимодействие родителей с воспитателями группы.</a:t>
            </a:r>
            <a:br>
              <a:rPr lang="ru-RU" sz="1600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653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9ED993BA-C737-455C-BA38-34DFB022C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2492896"/>
            <a:ext cx="5616624" cy="4248472"/>
          </a:xfrm>
        </p:spPr>
        <p:txBody>
          <a:bodyPr>
            <a:noAutofit/>
          </a:bodyPr>
          <a:lstStyle/>
          <a:p>
            <a:pPr lvl="0"/>
            <a:r>
              <a:rPr lang="ru-RU" sz="1800" b="1" dirty="0"/>
              <a:t>Условия успешного взаимодействия</a:t>
            </a:r>
            <a:r>
              <a:rPr lang="ru-RU" sz="1800" dirty="0"/>
              <a:t>.</a:t>
            </a:r>
            <a:br>
              <a:rPr lang="ru-RU" sz="1800" dirty="0"/>
            </a:br>
            <a:r>
              <a:rPr lang="ru-RU" sz="1800" dirty="0"/>
              <a:t>- </a:t>
            </a:r>
            <a:r>
              <a:rPr lang="ru-RU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Наличие единого плана, включающего в себя обоюдно интересные формы сотрудничества.</a:t>
            </a:r>
            <a:br>
              <a:rPr lang="ru-RU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- Создание пространства, где родители могли бы реализовать свои возможности.</a:t>
            </a:r>
            <a:br>
              <a:rPr lang="ru-RU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Ожидаемые результаты.</a:t>
            </a:r>
            <a:br>
              <a:rPr lang="ru-RU" alt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dirty="0"/>
              <a:t>Расширение знаний родителей о значении познавательно-исследовательской деятельности в развитии у детей познавательной активности;</a:t>
            </a:r>
            <a:br>
              <a:rPr lang="ru-RU" sz="1800" dirty="0"/>
            </a:br>
            <a:r>
              <a:rPr lang="ru-RU" sz="1800" dirty="0"/>
              <a:t>Ознакомление родителей с практическими рекомендациями по организации опытно-экспериментальной деятельности с ребенком в домашних условиях;</a:t>
            </a:r>
            <a:br>
              <a:rPr lang="ru-RU" sz="1800" dirty="0"/>
            </a:br>
            <a:r>
              <a:rPr lang="ru-RU" sz="1800" dirty="0"/>
              <a:t>Создание родителями лаборатории в домашних условиях;</a:t>
            </a:r>
            <a:br>
              <a:rPr lang="ru-RU" sz="1800" dirty="0"/>
            </a:br>
            <a:r>
              <a:rPr lang="ru-RU" sz="1800" dirty="0"/>
              <a:t>Применение родителями полученных знаний на практике по организации опытно-экспериментальной деятельности с детьми дома.</a:t>
            </a:r>
            <a:br>
              <a:rPr lang="ru-RU" dirty="0"/>
            </a:br>
            <a:br>
              <a:rPr lang="ru-RU" alt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ru-RU" altLang="ru-RU" sz="1800" dirty="0">
                <a:latin typeface="Georgia" panose="02040502050405020303" pitchFamily="18" charset="0"/>
              </a:rPr>
            </a:br>
            <a:br>
              <a:rPr lang="ru-RU" altLang="ru-RU" sz="1800" dirty="0">
                <a:latin typeface="Georgia" panose="02040502050405020303" pitchFamily="18" charset="0"/>
              </a:rPr>
            </a:br>
            <a:br>
              <a:rPr lang="ru-RU" altLang="ru-RU" sz="1800" dirty="0">
                <a:latin typeface="Georgia" panose="02040502050405020303" pitchFamily="18" charset="0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739319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58F71DD-173F-482D-BD9A-2806127E0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624" y="836712"/>
            <a:ext cx="5688632" cy="6120680"/>
          </a:xfrm>
        </p:spPr>
        <p:txBody>
          <a:bodyPr>
            <a:normAutofit fontScale="90000"/>
          </a:bodyPr>
          <a:lstStyle/>
          <a:p>
            <a:br>
              <a:rPr lang="ru-RU" altLang="ru-RU" sz="1800" b="1" u="sng" dirty="0">
                <a:latin typeface="Georgia" panose="02040502050405020303" pitchFamily="18" charset="0"/>
              </a:rPr>
            </a:br>
            <a:br>
              <a:rPr lang="ru-RU" altLang="ru-RU" sz="1800" b="1" u="sng" dirty="0">
                <a:latin typeface="Georgia" panose="02040502050405020303" pitchFamily="18" charset="0"/>
              </a:rPr>
            </a:br>
            <a:br>
              <a:rPr lang="ru-RU" altLang="ru-RU" sz="1800" b="1" u="sng" dirty="0">
                <a:latin typeface="Georgia" panose="02040502050405020303" pitchFamily="18" charset="0"/>
              </a:rPr>
            </a:br>
            <a:br>
              <a:rPr lang="ru-RU" altLang="ru-RU" sz="1800" b="1" u="sng" dirty="0">
                <a:latin typeface="Georgia" panose="02040502050405020303" pitchFamily="18" charset="0"/>
              </a:rPr>
            </a:br>
            <a:br>
              <a:rPr lang="ru-RU" altLang="ru-RU" sz="1800" b="1" u="sng" dirty="0">
                <a:latin typeface="Georgia" panose="02040502050405020303" pitchFamily="18" charset="0"/>
              </a:rPr>
            </a:br>
            <a:r>
              <a:rPr lang="ru-RU" altLang="ru-RU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Формы работы с семьёй</a:t>
            </a:r>
            <a:br>
              <a:rPr lang="ru-RU" altLang="ru-RU" sz="1800" b="1" u="sng" dirty="0">
                <a:latin typeface="Georgia" panose="02040502050405020303" pitchFamily="18" charset="0"/>
              </a:rPr>
            </a:br>
            <a:r>
              <a:rPr lang="ru-RU" alt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1.</a:t>
            </a: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Анкетирование.</a:t>
            </a: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 Благодаря анкетированию можно выявить отношение родителей по вопросам детского экспериментирования.</a:t>
            </a:r>
            <a:b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 Проведение открытых занятий, мастер-классов</a:t>
            </a: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 для родителей.  Позволяют наглядно продемонстрировать доступные опыты для детей, которые можно повторить дома.</a:t>
            </a:r>
            <a:b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3.Консультации для родителей</a:t>
            </a: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 по детскому экспериментированию. </a:t>
            </a:r>
            <a:b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4. Проведение викторин, конкурсов, выставок</a:t>
            </a:r>
            <a: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 для детей и родителей исследовательской направленности. </a:t>
            </a:r>
            <a:br>
              <a:rPr lang="ru-RU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1600" b="1" dirty="0"/>
              <a:t>5. Участие родителей в проектах</a:t>
            </a:r>
            <a:r>
              <a:rPr lang="ru-RU" altLang="ru-RU" sz="1600" dirty="0"/>
              <a:t> исследовательской направленности.</a:t>
            </a:r>
            <a:br>
              <a:rPr lang="ru-RU" altLang="ru-RU" sz="1600" dirty="0"/>
            </a:br>
            <a:r>
              <a:rPr lang="ru-RU" altLang="ru-RU" sz="1600" b="1" dirty="0"/>
              <a:t>6. Участие родителей в экскурсиях</a:t>
            </a:r>
            <a:r>
              <a:rPr lang="ru-RU" altLang="ru-RU" sz="1600" dirty="0"/>
              <a:t> исследовательской направленности.</a:t>
            </a:r>
            <a:br>
              <a:rPr lang="ru-RU" altLang="ru-RU" sz="1600" dirty="0"/>
            </a:br>
            <a:r>
              <a:rPr lang="ru-RU" altLang="ru-RU" sz="1600" dirty="0"/>
              <a:t>Родители воспитанников принимают участие в организации экскурсий, совместно с детьми исследуя интересные места нашего города.</a:t>
            </a:r>
            <a:br>
              <a:rPr lang="ru-RU" altLang="ru-RU" sz="1600" dirty="0"/>
            </a:br>
            <a:r>
              <a:rPr lang="ru-RU" altLang="ru-RU" sz="1600" b="1" dirty="0"/>
              <a:t> 7. Совместный труд детей и родителей в природе</a:t>
            </a:r>
            <a:r>
              <a:rPr lang="ru-RU" altLang="ru-RU" sz="1600" dirty="0"/>
              <a:t>. </a:t>
            </a:r>
            <a:br>
              <a:rPr lang="ru-RU" altLang="ru-RU" sz="1600" dirty="0"/>
            </a:br>
            <a:r>
              <a:rPr lang="ru-RU" altLang="ru-RU" sz="1600" dirty="0"/>
              <a:t>Дети и их родители исследуют особенности природных объектов в трудовой деятельности.</a:t>
            </a:r>
            <a:br>
              <a:rPr lang="ru-RU" altLang="ru-RU" sz="1600" dirty="0"/>
            </a:br>
            <a:br>
              <a:rPr lang="ru-RU" altLang="ru-RU" sz="1600" dirty="0"/>
            </a:br>
            <a:br>
              <a:rPr lang="ru-RU" altLang="ru-RU" sz="1600" dirty="0"/>
            </a:br>
            <a:br>
              <a:rPr lang="ru-RU" altLang="ru-RU" sz="1800" dirty="0"/>
            </a:br>
            <a:br>
              <a:rPr lang="ru-RU" altLang="ru-RU" sz="1800" dirty="0"/>
            </a:br>
            <a:br>
              <a:rPr lang="ru-RU" altLang="ru-RU" sz="1800" dirty="0"/>
            </a:br>
            <a:br>
              <a:rPr lang="ru-RU" altLang="ru-RU" sz="1800" dirty="0"/>
            </a:b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200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58F71DD-173F-482D-BD9A-2806127E0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624" y="836712"/>
            <a:ext cx="5688632" cy="6120680"/>
          </a:xfrm>
        </p:spPr>
        <p:txBody>
          <a:bodyPr>
            <a:normAutofit fontScale="90000"/>
          </a:bodyPr>
          <a:lstStyle/>
          <a:p>
            <a:br>
              <a:rPr lang="ru-RU" altLang="ru-RU" sz="1800" b="1" u="sng" dirty="0">
                <a:latin typeface="Georgia" panose="02040502050405020303" pitchFamily="18" charset="0"/>
              </a:rPr>
            </a:br>
            <a:br>
              <a:rPr lang="ru-RU" altLang="ru-RU" sz="1800" b="1" u="sng" dirty="0">
                <a:latin typeface="Georgia" panose="02040502050405020303" pitchFamily="18" charset="0"/>
              </a:rPr>
            </a:br>
            <a:br>
              <a:rPr lang="ru-RU" altLang="ru-RU" sz="1800" b="1" u="sng" dirty="0">
                <a:latin typeface="Georgia" panose="02040502050405020303" pitchFamily="18" charset="0"/>
              </a:rPr>
            </a:br>
            <a:br>
              <a:rPr lang="ru-RU" altLang="ru-RU" sz="1800" b="1" u="sng" dirty="0">
                <a:latin typeface="Georgia" panose="02040502050405020303" pitchFamily="18" charset="0"/>
              </a:rPr>
            </a:br>
            <a:br>
              <a:rPr lang="ru-RU" altLang="ru-RU" sz="1800" b="1" u="sng" dirty="0">
                <a:latin typeface="Georgia" panose="02040502050405020303" pitchFamily="18" charset="0"/>
              </a:rPr>
            </a:br>
            <a:r>
              <a:rPr lang="ru-RU" altLang="ru-RU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Формы работы с семьёй</a:t>
            </a:r>
            <a:br>
              <a:rPr lang="ru-RU" altLang="ru-RU" sz="1800" b="1" u="sng" dirty="0">
                <a:latin typeface="Georgia" panose="02040502050405020303" pitchFamily="18" charset="0"/>
              </a:rPr>
            </a:br>
            <a:r>
              <a:rPr lang="ru-RU" altLang="ru-RU" sz="1600" b="1" dirty="0"/>
              <a:t>8. Проведение праздников</a:t>
            </a:r>
            <a:r>
              <a:rPr lang="ru-RU" altLang="ru-RU" sz="1600" dirty="0"/>
              <a:t> исследовательской направленности.</a:t>
            </a:r>
            <a:br>
              <a:rPr lang="ru-RU" altLang="ru-RU" sz="1600" dirty="0"/>
            </a:br>
            <a:r>
              <a:rPr lang="ru-RU" altLang="ru-RU" sz="1600" dirty="0"/>
              <a:t>Совместные с родителями можно проводить такие </a:t>
            </a:r>
            <a:r>
              <a:rPr lang="ru-RU" altLang="ru-RU" sz="1600" i="1" dirty="0"/>
              <a:t>праздники</a:t>
            </a:r>
            <a:r>
              <a:rPr lang="ru-RU" altLang="ru-RU" sz="1600" dirty="0"/>
              <a:t>, как «Эксперимент – шоу», «Калейдоскоп фокусов».</a:t>
            </a:r>
            <a:br>
              <a:rPr lang="ru-RU" altLang="ru-RU" sz="1600" dirty="0"/>
            </a:br>
            <a:r>
              <a:rPr lang="ru-RU" altLang="ru-RU" sz="1600" dirty="0"/>
              <a:t>Дети с родителями подбирают интересные опыты и демонстрируют их на праздниках.</a:t>
            </a:r>
            <a:br>
              <a:rPr lang="ru-RU" altLang="ru-RU" sz="1600" dirty="0"/>
            </a:br>
            <a:r>
              <a:rPr lang="ru-RU" altLang="ru-RU" sz="1600" b="1" dirty="0"/>
              <a:t>9. Родительские собрания. Родительские форумы </a:t>
            </a:r>
            <a:r>
              <a:rPr lang="ru-RU" altLang="ru-RU" sz="1600" dirty="0"/>
              <a:t>(интернет-пространство)</a:t>
            </a:r>
            <a:br>
              <a:rPr lang="ru-RU" altLang="ru-RU" sz="1600" dirty="0"/>
            </a:br>
            <a:r>
              <a:rPr lang="ru-RU" altLang="ru-RU" sz="1600" b="1" dirty="0"/>
              <a:t>10. Совместная деятельность по пополнению РППС</a:t>
            </a:r>
            <a:br>
              <a:rPr lang="ru-RU" altLang="ru-RU" sz="1600" b="1" dirty="0"/>
            </a:br>
            <a:r>
              <a:rPr lang="ru-RU" altLang="ru-RU" sz="1600" b="1" dirty="0"/>
              <a:t>11. Информационные стенды, буклеты, картотеки</a:t>
            </a:r>
            <a:br>
              <a:rPr lang="ru-RU" altLang="ru-RU" sz="1600" dirty="0"/>
            </a:br>
            <a:br>
              <a:rPr lang="ru-RU" altLang="ru-RU" sz="1600" dirty="0"/>
            </a:br>
            <a:br>
              <a:rPr lang="ru-RU" altLang="ru-RU" sz="1800" dirty="0"/>
            </a:br>
            <a:br>
              <a:rPr lang="ru-RU" altLang="ru-RU" sz="1800" dirty="0"/>
            </a:br>
            <a:br>
              <a:rPr lang="ru-RU" altLang="ru-RU" sz="1800" dirty="0"/>
            </a:br>
            <a:br>
              <a:rPr lang="ru-RU" altLang="ru-RU" sz="1800" dirty="0"/>
            </a:b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093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B07674B5-93E3-4D4A-82AF-57F9FF758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624" y="2564904"/>
            <a:ext cx="5976664" cy="1470025"/>
          </a:xfrm>
        </p:spPr>
        <p:txBody>
          <a:bodyPr>
            <a:noAutofit/>
          </a:bodyPr>
          <a:lstStyle/>
          <a:p>
            <a:br>
              <a:rPr lang="ru-RU" altLang="ru-RU" sz="1600" dirty="0"/>
            </a:br>
            <a:endParaRPr lang="ru-RU" sz="20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5D59307-9B72-4280-B726-AA237D669DEF}"/>
              </a:ext>
            </a:extLst>
          </p:cNvPr>
          <p:cNvSpPr/>
          <p:nvPr/>
        </p:nvSpPr>
        <p:spPr>
          <a:xfrm>
            <a:off x="1691679" y="1484784"/>
            <a:ext cx="5471343" cy="4940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Анкетирование родителей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на тему «Детское экспериментирование в семье» с целью выявления отношения родителей к поисково-исследовательской активности детей (24 родителя).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71% родителей ответили, что экспериментирование детей проявляется в игровой деятельности: рисовании (смешивание красок), конструировании, в играх с песком, водой, воздухом. 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45% анкетированных родителей ответили, что дети часто продолжают начатые эксперименты в детском саду дома. 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33% родителей сказали, что дети делятся открытиями с ними. 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37,5% родителей принимают участие в экспериментальной деятельности ребенка.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58% родителей поддерживают интерес (одобряю, расспрашиваю)</a:t>
            </a:r>
          </a:p>
        </p:txBody>
      </p:sp>
    </p:spTree>
    <p:extLst>
      <p:ext uri="{BB962C8B-B14F-4D97-AF65-F5344CB8AC3E}">
        <p14:creationId xmlns:p14="http://schemas.microsoft.com/office/powerpoint/2010/main" val="2431104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6" y="1412776"/>
            <a:ext cx="5832648" cy="1800200"/>
          </a:xfrm>
        </p:spPr>
        <p:txBody>
          <a:bodyPr>
            <a:noAutofit/>
          </a:bodyPr>
          <a:lstStyle/>
          <a:p>
            <a:r>
              <a:rPr lang="ru-RU" sz="1800" b="1" i="1" dirty="0"/>
              <a:t>Создание и пополнение предметно-развивающей среды</a:t>
            </a:r>
            <a:br>
              <a:rPr lang="ru-RU" sz="1800" b="1" i="1" dirty="0"/>
            </a:br>
            <a:r>
              <a:rPr lang="ru-RU" sz="1800" b="1" i="1" dirty="0"/>
              <a:t>1. Центры экспериментирования в группе.</a:t>
            </a:r>
            <a:br>
              <a:rPr lang="ru-RU" sz="1800" b="1" i="1" dirty="0"/>
            </a:br>
            <a:r>
              <a:rPr lang="ru-RU" sz="1800" b="1" i="1" dirty="0"/>
              <a:t>2. Картотеки, мини-лаборатории</a:t>
            </a:r>
            <a:br>
              <a:rPr lang="ru-RU" sz="1800" b="1" i="1" dirty="0"/>
            </a:br>
            <a:r>
              <a:rPr lang="ru-RU" sz="1800" b="1" i="1" dirty="0"/>
              <a:t>3. Метеостанция на территории ДОУ</a:t>
            </a:r>
            <a:endParaRPr lang="ru-RU" sz="1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1B1CF2-1315-4BAC-BC6D-F3D9786F04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065" y="2636912"/>
            <a:ext cx="1491630" cy="19888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A3F9E0-0745-45A5-A7B0-FE67186837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02" y="4533968"/>
            <a:ext cx="1653648" cy="22048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C27652C-3734-4777-BEBC-AF859D313F9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9196" y="4846107"/>
            <a:ext cx="1453979" cy="193863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9181AC1-B41D-4486-9385-CEF52A4E7E3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9357" y="3050973"/>
            <a:ext cx="1404218" cy="187229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F2625AA-1F3B-4F16-A86C-CA9C799A5F2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572" y="3025245"/>
            <a:ext cx="1591909" cy="212254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1D1111A-73A7-4DE4-BEC1-4B4F3EBCE7B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912" y="4776888"/>
            <a:ext cx="1453979" cy="193863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182D39E-4ECA-4FA8-A165-C158299CA8E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676" y="4617999"/>
            <a:ext cx="2780184" cy="208513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9E3A21-B040-4E38-8E51-C5143050BFD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1045618"/>
            <a:ext cx="2274155" cy="170561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BC63DF-4326-4802-841E-5211237BD84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2800890"/>
            <a:ext cx="2274155" cy="170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374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539674/9157e9d7-d23e-41bf-a626-0f8b18857e88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5832648" cy="1800200"/>
          </a:xfrm>
        </p:spPr>
        <p:txBody>
          <a:bodyPr>
            <a:noAutofit/>
          </a:bodyPr>
          <a:lstStyle/>
          <a:p>
            <a:r>
              <a:rPr lang="ru-RU" sz="2800" b="1" dirty="0"/>
              <a:t>Краткосрочные проекты.</a:t>
            </a:r>
            <a:br>
              <a:rPr lang="ru-RU" sz="2800" dirty="0"/>
            </a:br>
            <a:r>
              <a:rPr lang="ru-RU" sz="2800" dirty="0"/>
              <a:t>«Опыты на кухне»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EAB9BD-3911-4095-94BA-8496CE6853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021" y="2348719"/>
            <a:ext cx="1872208" cy="187220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EBCD371-FFF8-4D89-8CB6-0CF903E4FF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778" y="4279424"/>
            <a:ext cx="1816934" cy="242257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0D3CD48-43D7-4168-B259-C3D41B69F47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8359" y="2348719"/>
            <a:ext cx="1645281" cy="29249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24D24DC-93BD-4B9C-919D-B0BE50F7D2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6799" y="4115429"/>
            <a:ext cx="1977684" cy="263691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ECD9CC2-55C8-449E-B7C6-DCABE98F403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999" y="2219700"/>
            <a:ext cx="2628031" cy="180020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D2DC57F-7A8D-479A-A80F-8B94CC5A82D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656" y="4747005"/>
            <a:ext cx="2756200" cy="185811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653FF3C-FADE-4B5C-B398-0064D11D2DC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287" y="2219700"/>
            <a:ext cx="1813950" cy="241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4888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1079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Georgia</vt:lpstr>
      <vt:lpstr>Тема Office</vt:lpstr>
      <vt:lpstr>Реализация взаимодействия в системе «педагог-ребенок-родитель» при осуществлении познавательно-исследовательской и опытно-экспериментальной деятельности</vt:lpstr>
      <vt:lpstr>  Познавательно – исследовательская деятельность, числе основных форм организации образовательного процесса создает условия для развития ребенка. Главное достоинство исследовательских методов заключается в том, что они дают детям реальные представления о различных сторонах изучаемого объекта, о его взаимоотношениях с другими объектами и со средой обитания. Известно, что ни одну воспитательную или образовательную задачу нельзя успешно решить без плодотворного контакта с семьей и взаимодействия родителей и педагогов. Поэтому перед нами стояла задача поиска форм и методов работы, которые способствовали бы формированию активной родительской позиции в воспитании и обучении ребенка. </vt:lpstr>
      <vt:lpstr>Задачи. 1. Развивать эмоционально-ценностное отношение дошкольников к окружающему миру совместно с родителями. 2. Создать условия для участия родителей в образовательной деятельности. 3. Обогатить совместно с родителями развивающую предметно-пространственную среду. 4. Способствовать формированию целостного устойчивого познавательного интереса у ребенка. 5. Повышать педагогическую культуру родителей в вопросах познавательно-исследовательской деятельности детей и компетентность родителей по вопросу развития экспериментальной деятельности у старших дошкольников. 6. Знакомить родителей с практическими рекомендациями по организации опытно-экспериментальной деятельности с ребенком в домашних условиях. 7. Вызвать интерес родителей к созданию лаборатории в домашних условиях. 8. Вызвать у родителей желание продемонстрировать полученные знания и умения распространить положительный семейный опыт. 9. Формировать у детей дошкольного возраста диалектическое мышление, т.е. способность видеть многообразие мира в системе взаимосвязей и взаимозависимостей. 10. Поддерживать у детей инициативу, сообразительность, пытливость, самостоятельность. 11. Создать положительный, доверительный настрой на взаимодействие родителей с воспитателями группы.   </vt:lpstr>
      <vt:lpstr>Условия успешного взаимодействия. - Наличие единого плана, включающего в себя обоюдно интересные формы сотрудничества. - Создание пространства, где родители могли бы реализовать свои возможности. Ожидаемые результаты. Расширение знаний родителей о значении познавательно-исследовательской деятельности в развитии у детей познавательной активности; Ознакомление родителей с практическими рекомендациями по организации опытно-экспериментальной деятельности с ребенком в домашних условиях; Создание родителями лаборатории в домашних условиях; Применение родителями полученных знаний на практике по организации опытно-экспериментальной деятельности с детьми дома.     </vt:lpstr>
      <vt:lpstr>     Формы работы с семьёй 1. Анкетирование. Благодаря анкетированию можно выявить отношение родителей по вопросам детского экспериментирования. 2. Проведение открытых занятий, мастер-классов для родителей.  Позволяют наглядно продемонстрировать доступные опыты для детей, которые можно повторить дома. 3.Консультации для родителей по детскому экспериментированию.  4. Проведение викторин, конкурсов, выставок для детей и родителей исследовательской направленности.  5. Участие родителей в проектах исследовательской направленности. 6. Участие родителей в экскурсиях исследовательской направленности. Родители воспитанников принимают участие в организации экскурсий, совместно с детьми исследуя интересные места нашего города.  7. Совместный труд детей и родителей в природе.  Дети и их родители исследуют особенности природных объектов в трудовой деятельности.       </vt:lpstr>
      <vt:lpstr>     Формы работы с семьёй 8. Проведение праздников исследовательской направленности. Совместные с родителями можно проводить такие праздники, как «Эксперимент – шоу», «Калейдоскоп фокусов». Дети с родителями подбирают интересные опыты и демонстрируют их на праздниках. 9. Родительские собрания. Родительские форумы (интернет-пространство) 10. Совместная деятельность по пополнению РППС 11. Информационные стенды, буклеты, картотеки      </vt:lpstr>
      <vt:lpstr> </vt:lpstr>
      <vt:lpstr>Создание и пополнение предметно-развивающей среды 1. Центры экспериментирования в группе. 2. Картотеки, мини-лаборатории 3. Метеостанция на территории ДОУ</vt:lpstr>
      <vt:lpstr>Краткосрочные проекты. «Опыты на кухне» </vt:lpstr>
      <vt:lpstr>Краткосрочные проекты «Огород на окне» «Столовая для пернатых» «Копилка простых экспериментов» «Фокусы и в чем их секрет» «Воздух вокруг нас»</vt:lpstr>
      <vt:lpstr>Информационные стенды Буклеты Дидактические материалы Консультации </vt:lpstr>
      <vt:lpstr>Мастер-классы  Родительские собрания Открытые занятия Совместные мероприятия с родителями в детском саду</vt:lpstr>
      <vt:lpstr>Открытые занятия Совместные мероприятия с родителями в детском саду</vt:lpstr>
      <vt:lpstr>     Результаты опроса родителей в ходе анкетирования (24 родителя)на экспертно-аналитическом этапе работы.  - 91% родителей считают, что в ходе реализации проектов и совместной деятельности они повысили свою родительскую компетентность  - 83% родителей группы убеждены, что участие в мероприятиях позволило лучше узнать своего ребенка, сделать общение с ним более интересным и познавательным  79% опрошенных считают, что освоили методы приобщения детей к миру экспериментирования </vt:lpstr>
      <vt:lpstr>     Результаты динамического наблюдения за детьми (22 ребенка) на экспертно-аналитическом этапе работы. Отмечается положительная динамика у дошкольников старшей группы: 81% детей в ходе итоговой диагностики показали познавательный интерес к исследовательской деятельности, 54 % умение ставить проблему и находить пути ее решения, 63% самостоятельно организовывать опыты, соблюдать правила безопасности,  77% переносить полученные знания и умение в близкое социальное окружение (семья). 19% детей не проявляли инициативы в познавательно-исследовательской деятельности, являлись получателями готовых знаний, комфортней себя чувствовали сторонними наблюдателями Таким образом, мы наблюдаем положительные результаты проведенной работы, решение поставленных задач и достижение ожидаемого результата. Считаем целесообразным продолжать в следующем учебном году. </vt:lpstr>
      <vt:lpstr>К. Е. Тимирязева:  «Люди, научившиеся… наблюдениям и опытам, приобретают способность  сами ставить вопросы и получать на них фактические ответы на более высоком умственном и нравственном уровне в сравнении с теми, кто такой школы не прошел».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педагогов и родителей в организации экспериментальной деятельности детей дошкольного возраста</dc:title>
  <dc:creator>Наталья</dc:creator>
  <cp:lastModifiedBy>Евгений</cp:lastModifiedBy>
  <cp:revision>29</cp:revision>
  <dcterms:created xsi:type="dcterms:W3CDTF">2020-02-05T11:17:24Z</dcterms:created>
  <dcterms:modified xsi:type="dcterms:W3CDTF">2023-06-30T09:45:56Z</dcterms:modified>
</cp:coreProperties>
</file>