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10" r:id="rId3"/>
    <p:sldId id="480" r:id="rId4"/>
    <p:sldId id="446" r:id="rId5"/>
    <p:sldId id="483" r:id="rId6"/>
    <p:sldId id="484" r:id="rId7"/>
    <p:sldId id="485" r:id="rId8"/>
    <p:sldId id="486" r:id="rId9"/>
    <p:sldId id="487" r:id="rId10"/>
    <p:sldId id="488" r:id="rId11"/>
    <p:sldId id="489" r:id="rId12"/>
    <p:sldId id="490" r:id="rId13"/>
    <p:sldId id="493" r:id="rId14"/>
    <p:sldId id="494" r:id="rId15"/>
    <p:sldId id="495" r:id="rId16"/>
    <p:sldId id="496" r:id="rId17"/>
    <p:sldId id="498" r:id="rId18"/>
    <p:sldId id="499" r:id="rId19"/>
    <p:sldId id="500" r:id="rId20"/>
    <p:sldId id="506" r:id="rId21"/>
    <p:sldId id="508" r:id="rId22"/>
    <p:sldId id="510" r:id="rId23"/>
    <p:sldId id="412" r:id="rId24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FF00"/>
    <a:srgbClr val="FF9900"/>
    <a:srgbClr val="FFFFFF"/>
    <a:srgbClr val="FFFF00"/>
    <a:srgbClr val="D27D00"/>
    <a:srgbClr val="FF3300"/>
    <a:srgbClr val="3617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53" autoAdjust="0"/>
    <p:restoredTop sz="77224" autoAdjust="0"/>
  </p:normalViewPr>
  <p:slideViewPr>
    <p:cSldViewPr>
      <p:cViewPr>
        <p:scale>
          <a:sx n="69" d="100"/>
          <a:sy n="69" d="100"/>
        </p:scale>
        <p:origin x="-52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FE3A9E1-A311-4E2E-B511-FFFB5335AB5C}" type="datetimeFigureOut">
              <a:rPr lang="ru-RU"/>
              <a:pPr>
                <a:defRPr/>
              </a:pPr>
              <a:t>29.06.2023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0B2D0BE-AB53-4F32-A6D0-FE1C4402C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362A80D9-B2D1-454B-817A-221801683FDC}" type="slidenum">
              <a:rPr lang="ru-RU" altLang="ru-RU" smtClean="0"/>
              <a:pPr eaLnBrk="1" hangingPunct="1">
                <a:defRPr/>
              </a:pPr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9361D-BAF1-40A5-A027-741C90E4A8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1E48D-FAE2-40E4-A864-641460FC6F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77AD6-AD26-4C9E-8566-76B4C9F438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939A8-079D-45AC-B0B1-56BEF47390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D3262-FAAB-4430-965A-11D32C7EE3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4BEFA-4628-46E6-B5D0-52C1870103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86278-E834-4F2C-BF0B-0466FE5918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9609D-E427-4583-98FD-948C8245ED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997D-AEB3-42D3-9FEC-3368580DB8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E1E80-6723-4748-8286-5023940715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9372C-D66F-4C6F-9CF7-B4CAFE1F09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BF8657B-EA91-42D3-99A9-C9327FE456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964613" cy="1557338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FFFF00"/>
                </a:solidFill>
              </a:rPr>
              <a:t/>
            </a:r>
            <a:br>
              <a:rPr lang="ru-RU" altLang="ru-RU" sz="2000" b="1" smtClean="0">
                <a:solidFill>
                  <a:srgbClr val="FFFF00"/>
                </a:solidFill>
              </a:rPr>
            </a:br>
            <a:r>
              <a:rPr lang="ru-RU" altLang="ru-RU" sz="2000" b="1" smtClean="0">
                <a:solidFill>
                  <a:srgbClr val="FFFF00"/>
                </a:solidFill>
              </a:rPr>
              <a:t>ПОВТОРИТЕЛЬНО-ОБОБЩАЮЩИЙ УРОК ПО ТЕМЕ: «ПРИРОДА СВЕТА. ЗАКОНЫ ГЕОМЕТРИЧЕСКОЙ ОПТИКИ. РЕШЕНИЕ ЗАДАЧ.»</a:t>
            </a:r>
            <a:br>
              <a:rPr lang="ru-RU" altLang="ru-RU" sz="2000" b="1" smtClean="0">
                <a:solidFill>
                  <a:srgbClr val="FFFF00"/>
                </a:solidFill>
              </a:rPr>
            </a:br>
            <a:endParaRPr lang="ru-RU" altLang="ru-RU" sz="2000" smtClean="0">
              <a:solidFill>
                <a:schemeClr val="bg1"/>
              </a:solidFill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pPr eaLnBrk="1" hangingPunct="1"/>
            <a:endParaRPr lang="ru-RU" altLang="ru-RU" sz="900" smtClean="0">
              <a:solidFill>
                <a:srgbClr val="FFFFFF"/>
              </a:solidFill>
            </a:endParaRPr>
          </a:p>
        </p:txBody>
      </p:sp>
      <p:pic>
        <p:nvPicPr>
          <p:cNvPr id="2058" name="Picture 10" descr="НЬЮТО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1628775"/>
            <a:ext cx="41767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28775"/>
            <a:ext cx="26273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4448175"/>
            <a:ext cx="32004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21163"/>
            <a:ext cx="41402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1628775"/>
            <a:ext cx="270033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4663" y="5461000"/>
            <a:ext cx="1439862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67175" y="4365625"/>
            <a:ext cx="2017713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827338"/>
            <a:ext cx="8604250" cy="40306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</a:t>
            </a:r>
            <a:r>
              <a:rPr lang="ru-RU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(письменно)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uk-UA" alt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Вычислите скорость распространения света в куске льда(абсолютный  показатель преломления льда </a:t>
            </a:r>
            <a:r>
              <a:rPr lang="en-US" alt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 = </a:t>
            </a:r>
            <a:r>
              <a:rPr lang="uk-UA" alt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1,31).</a:t>
            </a:r>
            <a:endParaRPr lang="en-US" altLang="ru-RU" sz="2800" b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altLang="ru-RU" sz="28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02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5299075"/>
            <a:ext cx="59769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5300663"/>
            <a:ext cx="59769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5300663"/>
            <a:ext cx="597693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827338"/>
            <a:ext cx="9144000" cy="4030662"/>
          </a:xfrm>
        </p:spPr>
        <p:txBody>
          <a:bodyPr/>
          <a:lstStyle/>
          <a:p>
            <a:pPr>
              <a:defRPr/>
            </a:pP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02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>
            <a:lum bright="-30000" contrast="30000"/>
          </a:blip>
          <a:srcRect/>
          <a:stretch>
            <a:fillRect/>
          </a:stretch>
        </p:blipFill>
        <p:spPr bwMode="auto">
          <a:xfrm>
            <a:off x="611188" y="2708275"/>
            <a:ext cx="80279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5229225"/>
            <a:ext cx="4176712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827338"/>
            <a:ext cx="8604250" cy="40306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</a:t>
            </a:r>
            <a:r>
              <a:rPr lang="en-US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письменно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uk-UA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Луч света падает по углом </a:t>
            </a:r>
            <a:r>
              <a:rPr lang="en-US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uk-UA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 воздуха на поверхность некоторой прозрачной среды. Преломленный луч сместился на угол</a:t>
            </a:r>
            <a:r>
              <a:rPr lang="en-US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uk-UA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uk-UA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первоначального направления. Определите скорость распространения света во второй  среде, если скорость света в воздухе равна скорости света в вакууме:</a:t>
            </a:r>
            <a:r>
              <a:rPr lang="uk-UA" altLang="ru-RU" smtClean="0"/>
              <a:t> </a:t>
            </a:r>
            <a:endParaRPr lang="en-US" altLang="ru-RU" sz="2800" b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altLang="ru-RU" sz="28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02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429000"/>
            <a:ext cx="419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221163"/>
            <a:ext cx="9715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5805488"/>
            <a:ext cx="180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algn="l"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</a:t>
            </a:r>
            <a: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altLang="ru-RU" sz="5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uk-UA" altLang="ru-RU" sz="66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изученное ранее…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 переходе из оптически более в менее плотную среду луч сильнее отдалится от перпендикуляра и может наступить полное отражение.</a:t>
            </a:r>
            <a:r>
              <a:rPr lang="ru-RU" altLang="ru-RU" sz="2800" smtClean="0">
                <a:solidFill>
                  <a:srgbClr val="FFFF00"/>
                </a:solidFill>
              </a:rPr>
              <a:t> </a:t>
            </a:r>
            <a:endParaRPr lang="uk-UA" altLang="ru-RU" sz="28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ru-RU" altLang="ru-RU" sz="28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0"/>
            <a:ext cx="2232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8313" y="1889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ВСПОМНИМ</a:t>
            </a:r>
            <a:r>
              <a:rPr lang="ru-RU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altLang="ru-RU" sz="5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7653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860800"/>
            <a:ext cx="25923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3933825"/>
            <a:ext cx="3455988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5013325"/>
            <a:ext cx="3905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425575"/>
          </a:xfrm>
        </p:spPr>
        <p:txBody>
          <a:bodyPr/>
          <a:lstStyle/>
          <a:p>
            <a:pPr>
              <a:defRPr/>
            </a:pPr>
            <a:r>
              <a:rPr lang="uk-UA" altLang="ru-RU" sz="40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ВНИМАНИЕ! ВОПРОС:</a:t>
            </a:r>
            <a:r>
              <a:rPr lang="uk-UA" alt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alt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alt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(связь с жизнью)</a:t>
            </a:r>
            <a:r>
              <a:rPr lang="ru-RU" alt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800" b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FF00"/>
                </a:solidFill>
              </a:rPr>
              <a:t>Где сегодня широко применяется явление полного отражения света?</a:t>
            </a:r>
            <a:r>
              <a:rPr lang="ru-RU" smtClean="0"/>
              <a:t> </a:t>
            </a:r>
            <a:endParaRPr lang="uk-UA" sz="3600" smtClean="0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ru-RU" sz="3600" b="1" i="1" smtClean="0">
                <a:solidFill>
                  <a:srgbClr val="00FF00"/>
                </a:solidFill>
              </a:rPr>
              <a:t>В волоконной оптике(</a:t>
            </a:r>
            <a:r>
              <a:rPr lang="ru-RU" b="1" i="1" smtClean="0">
                <a:solidFill>
                  <a:srgbClr val="00FF00"/>
                </a:solidFill>
              </a:rPr>
              <a:t>передача информации  по гибким волокнам —  световодам.)</a:t>
            </a:r>
            <a:r>
              <a:rPr lang="ru-RU" smtClean="0"/>
              <a:t> </a:t>
            </a:r>
            <a:endParaRPr lang="ru-RU" sz="3600" b="1" i="1" smtClean="0">
              <a:solidFill>
                <a:srgbClr val="00FF00"/>
              </a:solidFill>
            </a:endParaRPr>
          </a:p>
          <a:p>
            <a:endParaRPr lang="uk-UA" sz="3600" b="1" i="1" smtClean="0">
              <a:solidFill>
                <a:srgbClr val="FFFF00"/>
              </a:solidFill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365625"/>
            <a:ext cx="489743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algn="l"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</a:t>
            </a:r>
            <a: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altLang="ru-RU" sz="5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uk-UA" altLang="ru-RU" sz="66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изученное ранее…</a:t>
            </a:r>
          </a:p>
          <a:p>
            <a:pPr algn="ctr" eaLnBrk="1" hangingPunct="1">
              <a:buFontTx/>
              <a:buNone/>
              <a:defRPr/>
            </a:pPr>
            <a:r>
              <a:rPr lang="uk-UA" altLang="ru-RU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ВСПОМИНАЕМ  ИЗУЧЕННЫЙ МАТЕРИАЛ НА</a:t>
            </a:r>
            <a:r>
              <a:rPr lang="ru-RU" altLang="ru-RU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ЛИНЗЫ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0"/>
            <a:ext cx="2232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8313" y="1889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ВСПОМНИМ</a:t>
            </a:r>
            <a:r>
              <a:rPr lang="ru-RU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altLang="ru-RU" sz="5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970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636838"/>
            <a:ext cx="2951162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3429000"/>
            <a:ext cx="48958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algn="l">
              <a:defRPr/>
            </a:pPr>
            <a:r>
              <a:rPr lang="uk-UA" altLang="ru-RU" sz="40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ВОПРОСЫ:</a:t>
            </a:r>
            <a:endParaRPr lang="ru-RU" sz="4000" smtClean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8313" y="1125538"/>
            <a:ext cx="8229600" cy="5472112"/>
          </a:xfrm>
        </p:spPr>
        <p:txBody>
          <a:bodyPr/>
          <a:lstStyle/>
          <a:p>
            <a:pPr>
              <a:defRPr/>
            </a:pPr>
            <a:r>
              <a:rPr lang="ru-RU" sz="2400" b="1" i="1" smtClean="0">
                <a:solidFill>
                  <a:srgbClr val="00FF00"/>
                </a:solidFill>
              </a:rPr>
              <a:t>Какие виды линз вам знакомы?</a:t>
            </a:r>
            <a:r>
              <a:rPr lang="ru-RU" sz="2400" smtClean="0"/>
              <a:t> </a:t>
            </a:r>
            <a:endParaRPr lang="uk-UA" sz="240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400" b="1" i="1" smtClean="0">
                <a:solidFill>
                  <a:srgbClr val="00FF00"/>
                </a:solidFill>
              </a:rPr>
              <a:t>Прокомментируйте по рисункам:</a:t>
            </a:r>
            <a:r>
              <a:rPr lang="ru-RU" sz="2400" b="1" i="1" smtClean="0">
                <a:solidFill>
                  <a:srgbClr val="FFFF00"/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2400" b="1" i="1" smtClean="0">
                <a:solidFill>
                  <a:srgbClr val="FFFF00"/>
                </a:solidFill>
              </a:rPr>
              <a:t>- Как пойдет луч, проходящий через оптический центр линзы?</a:t>
            </a:r>
            <a:r>
              <a:rPr lang="ru-RU" sz="2400" smtClean="0"/>
              <a:t>  </a:t>
            </a:r>
          </a:p>
          <a:p>
            <a:pPr>
              <a:buFontTx/>
              <a:buChar char="-"/>
              <a:defRPr/>
            </a:pPr>
            <a:r>
              <a:rPr lang="ru-RU" sz="2400" b="1" i="1" smtClean="0">
                <a:solidFill>
                  <a:srgbClr val="FFFF00"/>
                </a:solidFill>
              </a:rPr>
              <a:t>Как пойдет дальше луч, падающий на линзу параллельно ГОО?</a:t>
            </a:r>
            <a:r>
              <a:rPr lang="ru-RU" sz="2400" smtClean="0">
                <a:solidFill>
                  <a:srgbClr val="FFFF00"/>
                </a:solidFill>
              </a:rPr>
              <a:t> </a:t>
            </a:r>
          </a:p>
          <a:p>
            <a:pPr>
              <a:defRPr/>
            </a:pPr>
            <a:r>
              <a:rPr lang="ru-RU" sz="2400" b="1" i="1" smtClean="0">
                <a:solidFill>
                  <a:srgbClr val="00FF00"/>
                </a:solidFill>
              </a:rPr>
              <a:t>Какое изображение на сетчатке дает глаз? </a:t>
            </a:r>
            <a:r>
              <a:rPr lang="ru-RU" altLang="ru-RU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(связь с жизнью)</a:t>
            </a:r>
            <a:r>
              <a:rPr lang="ru-RU" altLang="ru-RU" sz="2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400" b="1" i="1" smtClean="0">
              <a:solidFill>
                <a:srgbClr val="00FF00"/>
              </a:solidFill>
            </a:endParaRPr>
          </a:p>
          <a:p>
            <a:pPr>
              <a:defRPr/>
            </a:pPr>
            <a:endParaRPr lang="ru-RU" sz="2400" b="1" i="1" smtClean="0">
              <a:solidFill>
                <a:srgbClr val="00FF00"/>
              </a:solidFill>
            </a:endParaRPr>
          </a:p>
          <a:p>
            <a:pPr>
              <a:defRPr/>
            </a:pPr>
            <a:endParaRPr lang="ru-RU" sz="2400" b="1" i="1" smtClean="0">
              <a:solidFill>
                <a:srgbClr val="00FF00"/>
              </a:solidFill>
            </a:endParaRPr>
          </a:p>
          <a:p>
            <a:pPr>
              <a:defRPr/>
            </a:pPr>
            <a:endParaRPr lang="uk-UA" sz="2000" smtClean="0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uk-UA" sz="2400" b="1" i="1" smtClean="0">
                <a:solidFill>
                  <a:srgbClr val="FFFF00"/>
                </a:solidFill>
              </a:rPr>
              <a:t>Какими очками исправляют дальнозоркость и близорукость?</a:t>
            </a:r>
            <a:r>
              <a:rPr lang="uk-UA" smtClean="0"/>
              <a:t> </a:t>
            </a:r>
          </a:p>
          <a:p>
            <a:pPr>
              <a:buFontTx/>
              <a:buChar char="-"/>
              <a:defRPr/>
            </a:pPr>
            <a:endParaRPr lang="ru-RU" sz="2400" b="1" i="1" smtClean="0">
              <a:solidFill>
                <a:srgbClr val="FFFF00"/>
              </a:solidFill>
            </a:endParaRPr>
          </a:p>
          <a:p>
            <a:pPr>
              <a:buFontTx/>
              <a:buNone/>
              <a:defRPr/>
            </a:pPr>
            <a:r>
              <a:rPr lang="ru-RU" sz="2400" b="1" i="1" smtClean="0">
                <a:solidFill>
                  <a:schemeClr val="bg1"/>
                </a:solidFill>
              </a:rPr>
              <a:t>   </a:t>
            </a:r>
            <a:endParaRPr lang="uk-UA" sz="2400" b="1" i="1" smtClean="0">
              <a:solidFill>
                <a:schemeClr val="bg1"/>
              </a:solidFill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404813"/>
            <a:ext cx="1512888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04813"/>
            <a:ext cx="136683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404813"/>
            <a:ext cx="20161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1196975"/>
            <a:ext cx="194468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4365625"/>
            <a:ext cx="381635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6463" y="4365625"/>
            <a:ext cx="42846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algn="l"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</a:t>
            </a:r>
            <a: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altLang="ru-RU" sz="5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uk-UA" altLang="ru-RU" sz="66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изученн</a:t>
            </a:r>
            <a:r>
              <a:rPr lang="ru-RU" altLang="ru-RU" sz="66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ы</a:t>
            </a:r>
            <a:r>
              <a:rPr lang="uk-UA" altLang="ru-RU" sz="66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 ранее…</a:t>
            </a:r>
          </a:p>
          <a:p>
            <a:pPr algn="ctr" eaLnBrk="1" hangingPunct="1">
              <a:buFontTx/>
              <a:buNone/>
              <a:defRPr/>
            </a:pPr>
            <a:r>
              <a:rPr lang="uk-UA" altLang="ru-RU" sz="24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характеристики линз и формулу тонкой линзы</a:t>
            </a:r>
            <a:endParaRPr lang="ru-RU" altLang="ru-RU" sz="24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0"/>
            <a:ext cx="2232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492375"/>
            <a:ext cx="3744912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492375"/>
            <a:ext cx="3744912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3"/>
          <p:cNvPicPr>
            <a:picLocks noChangeAspect="1" noChangeArrowheads="1"/>
          </p:cNvPicPr>
          <p:nvPr/>
        </p:nvPicPr>
        <p:blipFill>
          <a:blip r:embed="rId5">
            <a:lum bright="-24000" contrast="30000"/>
            <a:grayscl/>
          </a:blip>
          <a:srcRect/>
          <a:stretch>
            <a:fillRect/>
          </a:stretch>
        </p:blipFill>
        <p:spPr bwMode="auto">
          <a:xfrm>
            <a:off x="3132138" y="4868863"/>
            <a:ext cx="5543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4"/>
          <p:cNvPicPr>
            <a:picLocks noChangeAspect="1" noChangeArrowheads="1"/>
          </p:cNvPicPr>
          <p:nvPr/>
        </p:nvPicPr>
        <p:blipFill>
          <a:blip r:embed="rId6">
            <a:lum bright="-24000" contrast="48000"/>
            <a:grayscl/>
          </a:blip>
          <a:srcRect/>
          <a:stretch>
            <a:fillRect/>
          </a:stretch>
        </p:blipFill>
        <p:spPr bwMode="auto">
          <a:xfrm>
            <a:off x="250825" y="4868863"/>
            <a:ext cx="266541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4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РЕШАЕМ ЗАДАЧИ</a:t>
            </a:r>
            <a:br>
              <a:rPr lang="uk-UA" altLang="ru-RU" sz="4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altLang="ru-RU" sz="4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линзы</a:t>
            </a:r>
            <a:endParaRPr lang="ru-RU" altLang="ru-RU" sz="4800" b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27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349500"/>
            <a:ext cx="55800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765175"/>
            <a:ext cx="2951162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827338"/>
            <a:ext cx="8820150" cy="40306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1(устно)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uk-UA" altLang="ru-RU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Оптическая сила линзы равна  – 2 дптр. Найти фокусное расстояние линзы и определить вид этой линзы.</a:t>
            </a:r>
            <a:endParaRPr lang="uk-UA" altLang="ru-RU" sz="24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337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3059112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5157788"/>
            <a:ext cx="29527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96963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alt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uk-UA" altLang="ru-RU" sz="4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ПРОБЛЕМНЫЙ ВОПРОС…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4800" b="1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СВЕТ?</a:t>
            </a:r>
          </a:p>
        </p:txBody>
      </p:sp>
      <p:pic>
        <p:nvPicPr>
          <p:cNvPr id="1638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84438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14638"/>
            <a:ext cx="9144000" cy="40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0"/>
            <a:ext cx="2232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uk-UA" altLang="ru-RU" sz="44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ВНИМАНИЕ!</a:t>
            </a:r>
            <a:endParaRPr lang="ru-RU" altLang="ru-RU" sz="4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052513"/>
            <a:ext cx="91440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uk-UA" altLang="ru-RU" sz="4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ПРОБЛЕМНЫЙ ВОПРОС…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altLang="ru-RU" sz="48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ЧТО ТАКОЕ СВЕТ?</a:t>
            </a:r>
          </a:p>
        </p:txBody>
      </p:sp>
      <p:pic>
        <p:nvPicPr>
          <p:cNvPr id="16392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0"/>
            <a:ext cx="2232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205038"/>
            <a:ext cx="8820150" cy="46529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</a:t>
            </a:r>
            <a:r>
              <a:rPr lang="ru-RU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(письменно)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uk-UA" altLang="ru-RU" sz="2800" b="1" smtClean="0">
                <a:solidFill>
                  <a:srgbClr val="FFFF00"/>
                </a:solidFill>
              </a:rPr>
              <a:t>С помощью линзы получили четкое изображение зажженной свечи. Како</a:t>
            </a:r>
            <a:r>
              <a:rPr lang="ru-RU" altLang="ru-RU" sz="2800" b="1" smtClean="0">
                <a:solidFill>
                  <a:srgbClr val="FFFF00"/>
                </a:solidFill>
              </a:rPr>
              <a:t>вы</a:t>
            </a:r>
            <a:r>
              <a:rPr lang="uk-UA" altLang="ru-RU" sz="2800" b="1" smtClean="0">
                <a:solidFill>
                  <a:srgbClr val="FFFF00"/>
                </a:solidFill>
              </a:rPr>
              <a:t> фокусное расстояние и оптическая сила линзы, если расстояние от линзы до свечи 24 см, а расстояние от линзы до экрана 12 см?</a:t>
            </a:r>
            <a:r>
              <a:rPr lang="uk-UA" altLang="ru-RU" sz="2800" smtClean="0">
                <a:solidFill>
                  <a:srgbClr val="FFFF00"/>
                </a:solidFill>
              </a:rPr>
              <a:t> </a:t>
            </a:r>
            <a:endParaRPr lang="ru-RU" altLang="ru-RU" sz="2800" smtClean="0">
              <a:solidFill>
                <a:srgbClr val="FFFF00"/>
              </a:solidFill>
            </a:endParaRP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28082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5013325"/>
            <a:ext cx="29527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205038"/>
            <a:ext cx="8820150" cy="46529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</a:t>
            </a:r>
            <a:r>
              <a:rPr lang="ru-RU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(письменно)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uk-UA" altLang="ru-RU" sz="2400" b="1" smtClean="0">
                <a:solidFill>
                  <a:srgbClr val="FFFF00"/>
                </a:solidFill>
              </a:rPr>
              <a:t>С помощью линзы с фокусным расстоянием 20 см на экране получили изображение предмета. Расстояние от линзы до изображения 1м. На каком расстоянии от линзы находится предмет? Какое увеличение дает линза?</a:t>
            </a:r>
            <a:endParaRPr lang="ru-RU" altLang="ru-RU" sz="2400" b="1" smtClean="0">
              <a:solidFill>
                <a:srgbClr val="FFFF00"/>
              </a:solidFill>
            </a:endParaRP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28082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724400"/>
            <a:ext cx="396081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724400"/>
            <a:ext cx="34559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</a:t>
            </a:r>
            <a:r>
              <a:rPr lang="ru-RU" altLang="ru-RU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br>
              <a:rPr lang="ru-RU" altLang="ru-RU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(связь с жизнью)</a:t>
            </a:r>
            <a:endParaRPr lang="ru-RU" altLang="ru-RU" sz="2800" b="1" i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827338"/>
            <a:ext cx="8820150" cy="4030662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(письменно)</a:t>
            </a:r>
          </a:p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altLang="ru-RU" sz="24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Дальнозоркий человек, читая текст, пользуется очками с оптической силой линз +2дптр. На каком расстоянии от глаз он будет читать текст без очков, не напрягая глаз?</a:t>
            </a:r>
            <a:endParaRPr lang="uk-UA" alt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3059112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5157788"/>
            <a:ext cx="29527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</a:t>
            </a:r>
            <a:r>
              <a:rPr lang="uk-UA" alt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alt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</a:t>
            </a:r>
            <a:r>
              <a:rPr lang="uk-UA" alt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</a:t>
            </a:r>
            <a:endParaRPr lang="ru-RU" alt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533400" indent="-5334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3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altLang="ru-RU" sz="24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Повторить теоретический материал темы в соответствии с опорными конспектами в тетради.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uk-UA" altLang="ru-RU" sz="2400" b="1" i="1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Решить  задачи: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uk-UA" sz="2000" b="1" i="1" smtClean="0">
                <a:solidFill>
                  <a:srgbClr val="FFFF00"/>
                </a:solidFill>
                <a:latin typeface="Times New Roman" pitchFamily="18" charset="0"/>
              </a:rPr>
              <a:t>Световой луч переходит из воздуха в прозрачную жидкость. Если угол падения луча составляет         , то угол преломления равен          . На какой угол отклоняется луч от начального направления? Найдите показатель преломления жидкости.</a:t>
            </a:r>
            <a:r>
              <a:rPr lang="ru-RU" sz="2000" b="1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endParaRPr lang="ru-RU" sz="1800" b="1" i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Times New Roman" pitchFamily="18" charset="0"/>
              </a:rPr>
              <a:t>При выполнении лабораторной работы ученик получил четкое изображение горящей лампы. Какое фокусное расстояние и  оптическая сила линзы, если расстояние от линзы до свечи 16 см, а расстояние от линзы до экрана 8 см?</a:t>
            </a:r>
            <a:r>
              <a:rPr lang="ru-RU" altLang="ru-RU" sz="200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ru-RU" altLang="ru-RU" sz="20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Изображение предмета имеет высоту Н = 2 см. Какое фокусное расстояние F должна иметь линза, расположенная на расстоянии ƒ = 4 м от экрана, чтобы изображение данного предмета на экране имело высоту h = 1м? Какое линейное увеличение дает линза?</a:t>
            </a:r>
            <a:r>
              <a:rPr lang="ru-RU" altLang="ru-RU" sz="2000" smtClean="0"/>
              <a:t> </a:t>
            </a:r>
          </a:p>
        </p:txBody>
      </p:sp>
      <p:pic>
        <p:nvPicPr>
          <p:cNvPr id="3789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708275"/>
            <a:ext cx="28733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2708275"/>
            <a:ext cx="35877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algn="l"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</a:t>
            </a:r>
            <a: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5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altLang="ru-RU" sz="5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uk-UA" altLang="ru-RU" sz="66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изученное ранее…</a:t>
            </a:r>
          </a:p>
          <a:p>
            <a:pPr eaLnBrk="1" hangingPunct="1">
              <a:buFontTx/>
              <a:buNone/>
              <a:defRPr/>
            </a:pPr>
            <a:r>
              <a:rPr lang="uk-UA" altLang="ru-RU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ВСПОМИНАЕМ  ИЗУЧЕННЫЙ МАТЕРИАЛ НА ЗАКОНЫ РАСПРОСТРАНЕНИЯ СВЕТА</a:t>
            </a:r>
          </a:p>
          <a:p>
            <a:pPr eaLnBrk="1" hangingPunct="1">
              <a:buFontTx/>
              <a:buNone/>
              <a:defRPr/>
            </a:pPr>
            <a:endParaRPr lang="ru-RU" altLang="ru-RU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1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0"/>
            <a:ext cx="2232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141663"/>
            <a:ext cx="40671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149725"/>
            <a:ext cx="28797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2997200"/>
            <a:ext cx="21288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4508500"/>
            <a:ext cx="338455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8313" y="1889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uk-UA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ВСПОМНИМ</a:t>
            </a:r>
            <a:r>
              <a:rPr lang="ru-RU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altLang="ru-RU" sz="5400" b="1" kern="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altLang="ru-RU" sz="5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333375"/>
            <a:ext cx="7993063" cy="626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Ш"/>
            </a:pPr>
            <a:r>
              <a:rPr lang="uk-UA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Какие теории света возникли при ответе на вопрос: «Что такое свет?</a:t>
            </a:r>
            <a:endParaRPr lang="uk-UA" altLang="ru-RU" sz="2800" b="1" i="1" u="sng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Ш"/>
            </a:pPr>
            <a:r>
              <a:rPr lang="uk-UA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Какая теория света оказалась правильной?</a:t>
            </a:r>
            <a:r>
              <a:rPr lang="uk-UA" altLang="ru-RU" sz="280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Char char="Ш"/>
            </a:pPr>
            <a:r>
              <a:rPr lang="uk-UA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чем суть закона прямолинейного распространения света?</a:t>
            </a:r>
            <a:r>
              <a:rPr lang="uk-UA" altLang="ru-RU" sz="2800" smtClean="0"/>
              <a:t> </a:t>
            </a:r>
          </a:p>
          <a:p>
            <a:pPr eaLnBrk="1" hangingPunct="1">
              <a:buFont typeface="Wingdings" pitchFamily="2" charset="2"/>
              <a:buChar char="Ш"/>
            </a:pPr>
            <a:r>
              <a:rPr lang="uk-UA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 </a:t>
            </a:r>
            <a:r>
              <a:rPr lang="ru-RU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</a:t>
            </a:r>
            <a:r>
              <a:rPr lang="uk-UA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акие еще законы распространения света ДЛЯ НЕОДНОРОДНЫХ СРЕД имеют место?</a:t>
            </a:r>
            <a:r>
              <a:rPr lang="ru-RU" altLang="ru-RU" sz="280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uk-UA" altLang="ru-RU" sz="36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Ш"/>
            </a:pPr>
            <a:endParaRPr lang="uk-UA" altLang="ru-RU" b="1" i="1" u="sng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221163"/>
            <a:ext cx="23622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4149725"/>
            <a:ext cx="3671888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60350"/>
            <a:ext cx="8229600" cy="865188"/>
          </a:xfrm>
        </p:spPr>
      </p:pic>
      <p:pic>
        <p:nvPicPr>
          <p:cNvPr id="19458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196975"/>
            <a:ext cx="8229600" cy="3816350"/>
          </a:xfrm>
        </p:spPr>
      </p:pic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5084763"/>
            <a:ext cx="827881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8538" y="5734050"/>
            <a:ext cx="4681537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24400"/>
            <a:ext cx="4284663" cy="18716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28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законы распространения света</a:t>
            </a:r>
          </a:p>
        </p:txBody>
      </p: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2924175"/>
            <a:ext cx="50038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0"/>
            <a:ext cx="3529013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827338"/>
            <a:ext cx="8820150" cy="40306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1(устно)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uk-UA" alt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Девочка стоит перед плоским зеркалом. Как изменится расстояние между девочкой и ее изображением в зеркале, если она отойдет от зеркала на 1м?</a:t>
            </a:r>
          </a:p>
          <a:p>
            <a:pPr>
              <a:defRPr/>
            </a:pPr>
            <a:endParaRPr lang="uk-UA" altLang="ru-RU" sz="24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2150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02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grayscl/>
          </a:blip>
          <a:srcRect/>
          <a:stretch>
            <a:fillRect/>
          </a:stretch>
        </p:blipFill>
        <p:spPr bwMode="auto">
          <a:xfrm>
            <a:off x="2843213" y="5084763"/>
            <a:ext cx="288131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827338"/>
            <a:ext cx="8604250" cy="40306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</a:t>
            </a:r>
            <a:r>
              <a:rPr lang="ru-RU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(устно)</a:t>
            </a: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uk-UA" alt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Чему равен угол отражения лучей от плоского зеркала, если угол между падающим  лучом и отраженным лучом равен </a:t>
            </a:r>
            <a:r>
              <a:rPr lang="uk-UA" alt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alt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?</a:t>
            </a:r>
          </a:p>
          <a:p>
            <a:pPr>
              <a:defRPr/>
            </a:pPr>
            <a:endParaRPr lang="uk-UA" altLang="ru-RU" sz="28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02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5310188"/>
            <a:ext cx="482441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797425"/>
            <a:ext cx="6858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48038" y="260350"/>
            <a:ext cx="5410200" cy="194468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5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altLang="ru-RU" sz="5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827338"/>
            <a:ext cx="8604250" cy="4030662"/>
          </a:xfrm>
        </p:spPr>
        <p:txBody>
          <a:bodyPr/>
          <a:lstStyle/>
          <a:p>
            <a:pPr>
              <a:defRPr/>
            </a:pP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</a:t>
            </a:r>
            <a:r>
              <a:rPr lang="ru-RU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uk-UA" altLang="ru-RU" b="1" u="sng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(устно)</a:t>
            </a:r>
          </a:p>
          <a:p>
            <a:pPr>
              <a:defRPr/>
            </a:pPr>
            <a:endParaRPr lang="uk-UA" altLang="ru-RU" b="1" u="sng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altLang="ru-RU" b="1" smtClean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altLang="ru-RU" sz="2800" b="1" i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uk-UA" altLang="ru-RU" smtClean="0"/>
              <a:t> </a:t>
            </a:r>
            <a:endParaRPr lang="ru-RU" altLang="ru-RU" smtClean="0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02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519488"/>
            <a:ext cx="7416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5604</TotalTime>
  <Words>539</Words>
  <Application>Microsoft Office PowerPoint</Application>
  <PresentationFormat>Экран (4:3)</PresentationFormat>
  <Paragraphs>95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Times New Roman</vt:lpstr>
      <vt:lpstr>Arial</vt:lpstr>
      <vt:lpstr>Calibri</vt:lpstr>
      <vt:lpstr>Wingdings</vt:lpstr>
      <vt:lpstr>Оформление по умолчанию</vt:lpstr>
      <vt:lpstr> ПОВТОРИТЕЛЬНО-ОБОБЩАЮЩИЙ УРОК ПО ТЕМЕ: «ПРИРОДА СВЕТА. ЗАКОНЫ ГЕОМЕТРИЧЕСКОЙ ОПТИКИ. РЕШЕНИЕ ЗАДАЧ.» </vt:lpstr>
      <vt:lpstr>ВНИМАНИЕ!</vt:lpstr>
      <vt:lpstr> ВСПОМНИМ </vt:lpstr>
      <vt:lpstr>Слайд 4</vt:lpstr>
      <vt:lpstr>Слайд 5</vt:lpstr>
      <vt:lpstr>РЕШАЕМ ЗАДАЧИ</vt:lpstr>
      <vt:lpstr>РЕШАЕМ ЗАДАЧИ</vt:lpstr>
      <vt:lpstr>РЕШАЕМ ЗАДАЧИ</vt:lpstr>
      <vt:lpstr>РЕШАЕМ ЗАДАЧИ</vt:lpstr>
      <vt:lpstr>РЕШАЕМ ЗАДАЧИ</vt:lpstr>
      <vt:lpstr>РЕШАЕМ ЗАДАЧИ</vt:lpstr>
      <vt:lpstr>РЕШАЕМ ЗАДАЧИ</vt:lpstr>
      <vt:lpstr> ВСПОМНИМ </vt:lpstr>
      <vt:lpstr>ВНИМАНИЕ! ВОПРОС:  (связь с жизнью) </vt:lpstr>
      <vt:lpstr> ВСПОМНИМ </vt:lpstr>
      <vt:lpstr>ВОПРОСЫ:</vt:lpstr>
      <vt:lpstr> ВСПОМНИМ </vt:lpstr>
      <vt:lpstr>РЕШАЕМ ЗАДАЧИ на линзы</vt:lpstr>
      <vt:lpstr>РЕШАЕМ ЗАДАЧИ</vt:lpstr>
      <vt:lpstr>РЕШАЕМ ЗАДАЧИ</vt:lpstr>
      <vt:lpstr>РЕШАЕМ ЗАДАЧИ</vt:lpstr>
      <vt:lpstr>ЗАДАЧА (связь с жизнью)</vt:lpstr>
      <vt:lpstr>Подведение итогов …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Повторно – узагальнюючий урок з теми: “Електричний струм”</dc:title>
  <dc:creator>Admin</dc:creator>
  <cp:lastModifiedBy>Светлана</cp:lastModifiedBy>
  <cp:revision>488</cp:revision>
  <dcterms:created xsi:type="dcterms:W3CDTF">2012-01-07T07:18:58Z</dcterms:created>
  <dcterms:modified xsi:type="dcterms:W3CDTF">2023-06-29T19:23:09Z</dcterms:modified>
</cp:coreProperties>
</file>