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6" r:id="rId3"/>
    <p:sldId id="256" r:id="rId4"/>
    <p:sldId id="257" r:id="rId5"/>
    <p:sldId id="271" r:id="rId6"/>
    <p:sldId id="277" r:id="rId7"/>
    <p:sldId id="268" r:id="rId8"/>
    <p:sldId id="274" r:id="rId9"/>
    <p:sldId id="290" r:id="rId10"/>
    <p:sldId id="264" r:id="rId11"/>
    <p:sldId id="265" r:id="rId12"/>
    <p:sldId id="275" r:id="rId13"/>
    <p:sldId id="282" r:id="rId14"/>
    <p:sldId id="262" r:id="rId15"/>
    <p:sldId id="295" r:id="rId16"/>
    <p:sldId id="294" r:id="rId17"/>
    <p:sldId id="292" r:id="rId18"/>
    <p:sldId id="296" r:id="rId19"/>
    <p:sldId id="267" r:id="rId20"/>
    <p:sldId id="266" r:id="rId21"/>
    <p:sldId id="29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школа\моя внеурочка\противопожар\поджоги\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001056" cy="58246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4282" y="0"/>
            <a:ext cx="86439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огне гибнут птицы и их гнёзда, масса насекомых, ящериц и лягушек, змей и мышей, улиток, зайчата и ежата.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125124"/>
            <a:ext cx="7643834" cy="5732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школа\моя внеурочка\противопожар\поджоги\zhyvotnye-2-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57687" y="3429000"/>
            <a:ext cx="4786313" cy="3190875"/>
          </a:xfrm>
          <a:prstGeom prst="rect">
            <a:avLst/>
          </a:prstGeom>
          <a:noFill/>
        </p:spPr>
      </p:pic>
      <p:pic>
        <p:nvPicPr>
          <p:cNvPr id="2050" name="Picture 2" descr="E:\школа\моя внеурочка\противопожар\поджоги\image00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034" y="4357694"/>
            <a:ext cx="3343775" cy="1928826"/>
          </a:xfrm>
          <a:prstGeom prst="rect">
            <a:avLst/>
          </a:prstGeom>
          <a:noFill/>
        </p:spPr>
      </p:pic>
      <p:pic>
        <p:nvPicPr>
          <p:cNvPr id="2052" name="Picture 4" descr="E:\школа\моя внеурочка\противопожар\поджоги\motto.net_.ua-4045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4857784" cy="3643338"/>
          </a:xfrm>
          <a:prstGeom prst="rect">
            <a:avLst/>
          </a:prstGeom>
          <a:noFill/>
        </p:spPr>
      </p:pic>
      <p:pic>
        <p:nvPicPr>
          <p:cNvPr id="6" name="Picture 2" descr="E:\школа\моя внеурочка\противопожар\поджоги\animal0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86380" y="571480"/>
            <a:ext cx="3645616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E:\школа\моя внеурочка\противопожар\поджоги\орх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2844" y="500042"/>
            <a:ext cx="3857628" cy="2571752"/>
          </a:xfrm>
          <a:prstGeom prst="rect">
            <a:avLst/>
          </a:prstGeom>
          <a:noFill/>
        </p:spPr>
      </p:pic>
      <p:pic>
        <p:nvPicPr>
          <p:cNvPr id="32773" name="Picture 5" descr="E:\школа\моя внеурочка\противопожар\поджоги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016" y="3786190"/>
            <a:ext cx="3864678" cy="25717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000496" y="0"/>
            <a:ext cx="492922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Погибают семена растений над поверхностью земли и семена под землей. 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поджоге травы гибнет полезная микрофлора почвы, в том числе и та, которая помогает растениям противостоять болезням. 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Сухая прошлогодняя трава - не мусор, а бесценное питание, условия для жизни, созданные самой природой.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школа\моя внеурочка\противопожар\606-06_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00496" y="3500438"/>
            <a:ext cx="5135850" cy="335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4714844" y="3429000"/>
            <a:ext cx="4429156" cy="192882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643406" y="1214422"/>
            <a:ext cx="4500594" cy="200026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0" y="4572008"/>
            <a:ext cx="4857752" cy="214314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42844" y="2428868"/>
            <a:ext cx="4714908" cy="157163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42844" y="785794"/>
            <a:ext cx="4714940" cy="114300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42844" y="0"/>
            <a:ext cx="8786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 избежать возгорания?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285749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поджигайте сухую траву в полях или лесу.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500063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Постарайтесь объяснить вашим друзьям и знакомым, что их неосторожность может послужить причиной пожаров.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392906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Хорошо затушите пламя перед уходом; не уходите от залитого костра, пока от него идёт дым.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71448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Прежде чем его развести, сгребите лесную подстилку с кострища и вокруг неё в радиусе 1 метра.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107154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разводите костёр в сухом лесу или на торфянике.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11" grpId="0" animBg="1"/>
      <p:bldP spid="10" grpId="0" animBg="1"/>
      <p:bldP spid="9" grpId="0" animBg="1"/>
      <p:bldP spid="3" grpId="0"/>
      <p:bldP spid="4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E6UHXr6WUAI39Oh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14290"/>
            <a:ext cx="4786209" cy="3192364"/>
          </a:xfrm>
          <a:prstGeom prst="rect">
            <a:avLst/>
          </a:prstGeom>
        </p:spPr>
      </p:pic>
      <p:pic>
        <p:nvPicPr>
          <p:cNvPr id="9" name="Рисунок 8" descr="S001goe15081494755638936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3429000"/>
            <a:ext cx="4475746" cy="3321843"/>
          </a:xfrm>
          <a:prstGeom prst="rect">
            <a:avLst/>
          </a:prstGeom>
        </p:spPr>
      </p:pic>
      <p:pic>
        <p:nvPicPr>
          <p:cNvPr id="10" name="Рисунок 9" descr="7rTT2750eak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0628" y="3571876"/>
            <a:ext cx="4000496" cy="3000372"/>
          </a:xfrm>
          <a:prstGeom prst="rect">
            <a:avLst/>
          </a:prstGeom>
        </p:spPr>
      </p:pic>
      <p:pic>
        <p:nvPicPr>
          <p:cNvPr id="12" name="Рисунок 11" descr="dc729874423b6345e595d414d9acc0aa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72000" y="285728"/>
            <a:ext cx="4444999" cy="32146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maxresdefaul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2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6221" y="357165"/>
            <a:ext cx="8310621" cy="623296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5-01-19_143348.jpg"/>
          <p:cNvPicPr>
            <a:picLocks noChangeAspect="1"/>
          </p:cNvPicPr>
          <p:nvPr/>
        </p:nvPicPr>
        <p:blipFill>
          <a:blip r:embed="rId2" cstate="email"/>
          <a:srcRect l="19446"/>
          <a:stretch>
            <a:fillRect/>
          </a:stretch>
        </p:blipFill>
        <p:spPr>
          <a:xfrm>
            <a:off x="3929058" y="4071942"/>
            <a:ext cx="5030906" cy="2171700"/>
          </a:xfrm>
          <a:prstGeom prst="rect">
            <a:avLst/>
          </a:prstGeom>
        </p:spPr>
      </p:pic>
      <p:pic>
        <p:nvPicPr>
          <p:cNvPr id="4" name="Рисунок 3" descr="glass-1269036_1280.jpg"/>
          <p:cNvPicPr>
            <a:picLocks noChangeAspect="1"/>
          </p:cNvPicPr>
          <p:nvPr/>
        </p:nvPicPr>
        <p:blipFill>
          <a:blip r:embed="rId3" cstate="email"/>
          <a:srcRect r="15672"/>
          <a:stretch>
            <a:fillRect/>
          </a:stretch>
        </p:blipFill>
        <p:spPr>
          <a:xfrm>
            <a:off x="4500562" y="571480"/>
            <a:ext cx="4286280" cy="2843214"/>
          </a:xfrm>
          <a:prstGeom prst="rect">
            <a:avLst/>
          </a:prstGeom>
        </p:spPr>
      </p:pic>
      <p:pic>
        <p:nvPicPr>
          <p:cNvPr id="5" name="Рисунок 4" descr="лупа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44" y="357166"/>
            <a:ext cx="3715692" cy="2814637"/>
          </a:xfrm>
          <a:prstGeom prst="rect">
            <a:avLst/>
          </a:prstGeom>
        </p:spPr>
      </p:pic>
      <p:pic>
        <p:nvPicPr>
          <p:cNvPr id="6" name="Рисунок 5" descr="лупа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7158" y="3429000"/>
            <a:ext cx="3426143" cy="2928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al-suhoy-travy-opasnost-i-otvetstvennost_16188171781501725550__2000x20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1785926"/>
            <a:ext cx="8509059" cy="478634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158" y="285728"/>
            <a:ext cx="82153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жги сухую траву!</a:t>
            </a:r>
            <a:endParaRPr lang="ru-RU" sz="54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c951360a5823916beee94b7b1519931f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937" y="0"/>
            <a:ext cx="912812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5727"/>
            <a:ext cx="8620164" cy="646512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1472" y="500042"/>
            <a:ext cx="8143932" cy="1643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Весной, как только сойдёт снег, на лугах, опушках лесов, по берегам водоёмов, а иногда даже в скверах и парках, некоторые люди поджигают прошлогоднюю сухую траву. 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Многие считают, что пал полезен для роста новой травы.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школа\моя внеурочка\противопожар\поджоги\листовки\0_9d4dc_4f17b096_XL.jpe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596" y="184637"/>
            <a:ext cx="2714644" cy="3841476"/>
          </a:xfrm>
          <a:prstGeom prst="rect">
            <a:avLst/>
          </a:prstGeom>
          <a:noFill/>
        </p:spPr>
      </p:pic>
      <p:pic>
        <p:nvPicPr>
          <p:cNvPr id="9219" name="Picture 3" descr="E:\школа\моя внеурочка\противопожар\поджоги\листовки\0_9d4dd_78d04657_XL.jpe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29388" y="2928934"/>
            <a:ext cx="2524129" cy="3571880"/>
          </a:xfrm>
          <a:prstGeom prst="rect">
            <a:avLst/>
          </a:prstGeom>
          <a:noFill/>
        </p:spPr>
      </p:pic>
      <p:pic>
        <p:nvPicPr>
          <p:cNvPr id="9220" name="Picture 4" descr="E:\школа\моя внеурочка\противопожар\поджоги\листовки\0_9d4de_2193cd3_XL.jpe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57554" y="1428736"/>
            <a:ext cx="2847981" cy="40301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14876" y="285728"/>
            <a:ext cx="35123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Листовки Гринпис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против поджогов травы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357166"/>
            <a:ext cx="71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Ссылки на использованные ресурсы: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786058"/>
            <a:ext cx="4352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http://festival.1september.ru/articles/578463</a:t>
            </a:r>
            <a:r>
              <a:rPr lang="en-US" dirty="0" smtClean="0"/>
              <a:t>/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4500570"/>
            <a:ext cx="3286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http://greenbelarus.info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2357430"/>
            <a:ext cx="6572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http://adm-urla.ru/podzhog-sternyu-plati-shtraf/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214422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http://ecology.md/page/vesennij-pal-travy-iskljuchitelno-iz-blagih-pobuzhdenij-foto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3643314"/>
            <a:ext cx="6286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http://les.admin-smolensk.ru/news/protiv-palov-suhoj-travy</a:t>
            </a:r>
            <a:r>
              <a:rPr lang="en-US" dirty="0" smtClean="0"/>
              <a:t>/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3214686"/>
            <a:ext cx="53578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http://www.forestforum.ru/viewtopic.php?t=14399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4071942"/>
            <a:ext cx="2571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http://greenbelarus.info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2000240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http://cartoon.kulichki.com/nature/nature151.htm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1643050"/>
            <a:ext cx="3497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http://www.forestforum.ru/fires.php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.jpg.52ab067beaa959305545e6976e12244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428604"/>
            <a:ext cx="8624626" cy="628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715016"/>
            <a:ext cx="8929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7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Ещё жгут старую траву и листву осенью - для уборки, и тополиный пух летом.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214290"/>
            <a:ext cx="78581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Привычка. Не знаю почему, но все так делают.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857232"/>
            <a:ext cx="892971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Удовольствие. Красиво, нравится играть с огнем, романтично, связано с весной.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785926"/>
            <a:ext cx="79296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Хулиганство, в отдельных случаях пиромания.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500306"/>
            <a:ext cx="87868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Приём агротехники - упрощение труда, удобрение почвы, стимулирование роста новой растительности. Не надо убирать сор и сухую траву граблями вручную.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4071942"/>
            <a:ext cx="8929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Контроль за пожарами. Все равно подожгут - лучше я первый          это сделаю, я прослежу.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5072074"/>
            <a:ext cx="39428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Защита от клещей.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школа\моя внеурочка\противопожар\фото\1462965661_212-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571876"/>
            <a:ext cx="4095779" cy="3071834"/>
          </a:xfrm>
          <a:prstGeom prst="rect">
            <a:avLst/>
          </a:prstGeom>
          <a:noFill/>
        </p:spPr>
      </p:pic>
      <p:pic>
        <p:nvPicPr>
          <p:cNvPr id="7171" name="Picture 3" descr="E:\школа\моя внеурочка\противопожар\фото\gorit_trav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7158" y="4071942"/>
            <a:ext cx="3746504" cy="2495172"/>
          </a:xfrm>
          <a:prstGeom prst="rect">
            <a:avLst/>
          </a:prstGeom>
          <a:noFill/>
        </p:spPr>
      </p:pic>
      <p:pic>
        <p:nvPicPr>
          <p:cNvPr id="7172" name="Picture 4" descr="E:\школа\моя внеурочка\противопожар\фото\YZWGhUEOJC-big-reduce35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714356"/>
            <a:ext cx="4095750" cy="2667000"/>
          </a:xfrm>
          <a:prstGeom prst="rect">
            <a:avLst/>
          </a:prstGeom>
          <a:noFill/>
        </p:spPr>
      </p:pic>
      <p:pic>
        <p:nvPicPr>
          <p:cNvPr id="7174" name="Picture 6" descr="E:\школа\моя внеурочка\противопожар\фото\192f4d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20" y="928670"/>
            <a:ext cx="3954403" cy="264320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42976" y="0"/>
            <a:ext cx="6662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 чему приводят поджоги сухой травы?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OwNj-lNu6Zk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70560" y="670560"/>
            <a:ext cx="7802880" cy="5516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428604"/>
            <a:ext cx="40005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Огонь беспощаден, уничтожая не только растительный слой, хозяйственные постройки, но и порой самих поджигателей.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00562" y="142852"/>
            <a:ext cx="4476781" cy="3357586"/>
          </a:xfrm>
          <a:prstGeom prst="rect">
            <a:avLst/>
          </a:prstGeom>
        </p:spPr>
      </p:pic>
      <p:pic>
        <p:nvPicPr>
          <p:cNvPr id="7" name="Рисунок 6" descr="paly-reyd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3071810"/>
            <a:ext cx="3636264" cy="3313176"/>
          </a:xfrm>
          <a:prstGeom prst="rect">
            <a:avLst/>
          </a:prstGeom>
          <a:ln w="88900" cap="sq" cmpd="thickThin">
            <a:solidFill>
              <a:schemeClr val="accent6">
                <a:lumMod val="20000"/>
                <a:lumOff val="8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школа\моя внеурочка\противопожар\фото\copy-of-5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14876" y="3357562"/>
            <a:ext cx="4262608" cy="3198349"/>
          </a:xfrm>
          <a:prstGeom prst="rect">
            <a:avLst/>
          </a:prstGeom>
          <a:noFill/>
        </p:spPr>
      </p:pic>
      <p:pic>
        <p:nvPicPr>
          <p:cNvPr id="31747" name="Picture 3" descr="E:\школа\моя внеурочка\противопожар\поджоги\in_article_fd7ef40c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4643470" cy="348260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14876" y="357166"/>
            <a:ext cx="4572000" cy="26001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Часто пал бывает причиной 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лесных и торфяных пожаров. 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школа\моя внеурочка\противопожар\фото\0f6e5d75ef60a9f58060cfed80fc5c5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20" y="4000504"/>
            <a:ext cx="3999606" cy="26656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школа\моя внеурочка\противопожар\08a43a2692f2536963c0c68c752bf21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0628" y="3929066"/>
            <a:ext cx="3857652" cy="2561722"/>
          </a:xfrm>
          <a:prstGeom prst="rect">
            <a:avLst/>
          </a:prstGeom>
          <a:noFill/>
        </p:spPr>
      </p:pic>
      <p:pic>
        <p:nvPicPr>
          <p:cNvPr id="4" name="Picture 2" descr="E:\школа\моя внеурочка\противопожар\поджоги\ducklings-1502329_960_7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282" y="3857628"/>
            <a:ext cx="4445031" cy="250033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43438" y="500042"/>
            <a:ext cx="43577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Выжигание сухой травы вызывает гибель кладок и мест гнездовий птиц, гнездовой период которых начинается в начале апреля.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214290"/>
            <a:ext cx="4572011" cy="3429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342</Words>
  <Application>Microsoft Office PowerPoint</Application>
  <PresentationFormat>Экран (4:3)</PresentationFormat>
  <Paragraphs>40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Тоша</cp:lastModifiedBy>
  <cp:revision>53</cp:revision>
  <dcterms:created xsi:type="dcterms:W3CDTF">2017-04-04T17:33:10Z</dcterms:created>
  <dcterms:modified xsi:type="dcterms:W3CDTF">2023-06-28T18:17:05Z</dcterms:modified>
</cp:coreProperties>
</file>