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268" r:id="rId3"/>
    <p:sldId id="269" r:id="rId4"/>
    <p:sldId id="270" r:id="rId5"/>
    <p:sldId id="272" r:id="rId6"/>
    <p:sldId id="274" r:id="rId7"/>
    <p:sldId id="266" r:id="rId8"/>
    <p:sldId id="273" r:id="rId9"/>
  </p:sldIdLst>
  <p:sldSz cx="9144000" cy="6858000" type="screen4x3"/>
  <p:notesSz cx="6858000" cy="9144000"/>
  <p:embeddedFontLst>
    <p:embeddedFont>
      <p:font typeface="Comic Sans MS" pitchFamily="66" charset="0"/>
      <p:regular r:id="rId10"/>
      <p:bold r:id="rId11"/>
    </p:embeddedFont>
    <p:embeddedFont>
      <p:font typeface="Calibri" pitchFamily="34" charset="0"/>
      <p:regular r:id="rId12"/>
      <p:bold r:id="rId13"/>
      <p:italic r:id="rId14"/>
      <p:boldItalic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1614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l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.pinimg.com/originals/a6/d9/33/a6d9339238f73a26fa4acb5c455cc36a.png" TargetMode="External"/><Relationship Id="rId2" Type="http://schemas.openxmlformats.org/officeDocument/2006/relationships/hyperlink" Target="https://vseuroki.pro/doc/igra-kak-sredstvo-dostijeniya-planiruemyh-rezultat-9988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inda6035.ucoz.ru/" TargetMode="External"/><Relationship Id="rId4" Type="http://schemas.openxmlformats.org/officeDocument/2006/relationships/hyperlink" Target="https://avatars.mds.yandex.net/get-pdb/1823123/39ef680d-b9ec-45dd-a620-4572aa4ce22d/s1200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6" descr="a6d9339238f73a26fa4acb5c455cc36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2132856"/>
            <a:ext cx="3456384" cy="27150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620689"/>
            <a:ext cx="5760640" cy="1440160"/>
          </a:xfrm>
        </p:spPr>
        <p:txBody>
          <a:bodyPr anchor="ctr"/>
          <a:lstStyle/>
          <a:p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/>
            </a:r>
            <a:b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</a:br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МАСТЕР – КЛАСС </a:t>
            </a:r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/>
            </a:r>
            <a:b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</a:b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/>
            </a:r>
            <a:b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077072"/>
            <a:ext cx="4608512" cy="2504890"/>
          </a:xfrm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ru-RU" sz="2000" b="1" dirty="0" smtClean="0">
              <a:solidFill>
                <a:schemeClr val="accent5">
                  <a:lumMod val="50000"/>
                </a:schemeClr>
              </a:solidFill>
              <a:cs typeface="Arial" charset="0"/>
            </a:endParaRPr>
          </a:p>
          <a:p>
            <a:pPr algn="l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cs typeface="Arial" charset="0"/>
              </a:rPr>
              <a:t>Автор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cs typeface="Arial" charset="0"/>
              </a:rPr>
              <a:t>: </a:t>
            </a: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учитель-логопед </a:t>
            </a: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 1 квалификационной категории</a:t>
            </a: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Песчаная </a:t>
            </a:r>
            <a:r>
              <a:rPr lang="ru-RU" sz="2000" dirty="0" err="1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Ульяна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 Сергеевна</a:t>
            </a:r>
          </a:p>
          <a:p>
            <a:pPr>
              <a:spcBef>
                <a:spcPct val="0"/>
              </a:spcBef>
              <a:defRPr/>
            </a:pPr>
            <a:endParaRPr lang="ru-RU" sz="20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63688" y="1772816"/>
            <a:ext cx="4652590" cy="192027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Обучает, но не учебник.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Побуждает, но не педагог.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Развивает, но не тренажёр.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Активизирует, но не проблема.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Увлекает, но не сказка.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Мотивирует, но не отметка.   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      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07704" y="3068960"/>
            <a:ext cx="2592288" cy="86409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ИГРА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412776"/>
            <a:ext cx="777686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Д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и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д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а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к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т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и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ч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е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ск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ое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 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п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о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с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о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б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ие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/>
            </a:r>
            <a:b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</a:b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«</a:t>
            </a: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Г</a:t>
            </a: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о</a:t>
            </a: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р</a:t>
            </a: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о</a:t>
            </a: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д</a:t>
            </a: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о</a:t>
            </a: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к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128354155"/>
      </p:ext>
    </p:extLst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71600" y="1484784"/>
            <a:ext cx="6984776" cy="15121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sz="2400" dirty="0" smtClean="0">
                <a:solidFill>
                  <a:srgbClr val="002060"/>
                </a:solidFill>
              </a:rPr>
              <a:t>«Ребёнок должен играть, даже когда делает серьёзное дело» 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 </a:t>
            </a:r>
            <a:r>
              <a:rPr lang="ru-RU" sz="2400" b="1" dirty="0" smtClean="0">
                <a:solidFill>
                  <a:srgbClr val="002060"/>
                </a:solidFill>
              </a:rPr>
              <a:t>А. С. Макаренко</a:t>
            </a:r>
            <a:endParaRPr lang="ru-RU" sz="24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002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2492896"/>
            <a:ext cx="2592288" cy="3639718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5482952" cy="1224136"/>
          </a:xfrm>
        </p:spPr>
        <p:txBody>
          <a:bodyPr/>
          <a:lstStyle/>
          <a:p>
            <a:r>
              <a:rPr lang="ru-RU" sz="3200" b="1" dirty="0" smtClean="0"/>
              <a:t>«ГОРОДОК»</a:t>
            </a:r>
            <a:br>
              <a:rPr lang="ru-RU" sz="3200" b="1" dirty="0" smtClean="0"/>
            </a:br>
            <a:r>
              <a:rPr lang="ru-RU" sz="3200" b="1" dirty="0" smtClean="0"/>
              <a:t>Цель: заселить домики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6016" y="2924944"/>
            <a:ext cx="4040188" cy="864096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Цифры</a:t>
            </a:r>
            <a:r>
              <a:rPr lang="ru-RU" dirty="0" smtClean="0"/>
              <a:t> – номера домов</a:t>
            </a:r>
          </a:p>
          <a:p>
            <a:endParaRPr lang="ru-RU" dirty="0"/>
          </a:p>
        </p:txBody>
      </p:sp>
      <p:pic>
        <p:nvPicPr>
          <p:cNvPr id="7" name="Содержимое 6" descr="photo_158253983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99592" y="1988840"/>
            <a:ext cx="3739238" cy="383106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3717032"/>
            <a:ext cx="4247455" cy="1296144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sz="2300" dirty="0" smtClean="0">
              <a:solidFill>
                <a:srgbClr val="7030A0"/>
              </a:solidFill>
            </a:endParaRPr>
          </a:p>
          <a:p>
            <a:endParaRPr lang="ru-RU" sz="2300" dirty="0" smtClean="0">
              <a:solidFill>
                <a:srgbClr val="7030A0"/>
              </a:solidFill>
            </a:endParaRPr>
          </a:p>
          <a:p>
            <a:endParaRPr lang="ru-RU" sz="2300" dirty="0" smtClean="0">
              <a:solidFill>
                <a:srgbClr val="7030A0"/>
              </a:solidFill>
            </a:endParaRPr>
          </a:p>
          <a:p>
            <a:endParaRPr lang="ru-RU" sz="2300" dirty="0" smtClean="0">
              <a:solidFill>
                <a:srgbClr val="7030A0"/>
              </a:solidFill>
            </a:endParaRPr>
          </a:p>
          <a:p>
            <a:r>
              <a:rPr lang="ru-RU" sz="2300" dirty="0" smtClean="0">
                <a:solidFill>
                  <a:srgbClr val="7030A0"/>
                </a:solidFill>
              </a:rPr>
              <a:t>Адрес картинки «солнце»: </a:t>
            </a:r>
          </a:p>
          <a:p>
            <a:r>
              <a:rPr lang="ru-RU" dirty="0" smtClean="0"/>
              <a:t>улица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 дом № </a:t>
            </a:r>
            <a:r>
              <a:rPr lang="ru-RU" dirty="0" smtClean="0">
                <a:solidFill>
                  <a:srgbClr val="0070C0"/>
                </a:solidFill>
              </a:rPr>
              <a:t>2 </a:t>
            </a:r>
          </a:p>
          <a:p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635896" y="2564904"/>
            <a:ext cx="1080120" cy="576064"/>
          </a:xfrm>
          <a:prstGeom prst="straightConnector1">
            <a:avLst/>
          </a:prstGeom>
          <a:ln w="508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23" idx="1"/>
          </p:cNvCxnSpPr>
          <p:nvPr/>
        </p:nvCxnSpPr>
        <p:spPr>
          <a:xfrm flipV="1">
            <a:off x="1475656" y="2507705"/>
            <a:ext cx="3240360" cy="1065311"/>
          </a:xfrm>
          <a:prstGeom prst="straightConnector1">
            <a:avLst/>
          </a:prstGeom>
          <a:ln w="508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915816" y="3933056"/>
            <a:ext cx="1872208" cy="144016"/>
          </a:xfrm>
          <a:prstGeom prst="straightConnector1">
            <a:avLst/>
          </a:prstGeom>
          <a:ln w="508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4716016" y="2276872"/>
            <a:ext cx="3960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Буквы</a:t>
            </a:r>
            <a:r>
              <a:rPr lang="ru-RU" sz="2400" b="1" dirty="0" smtClean="0"/>
              <a:t> – названия улиц</a:t>
            </a:r>
          </a:p>
        </p:txBody>
      </p:sp>
      <p:sp>
        <p:nvSpPr>
          <p:cNvPr id="26" name="Солнце 25"/>
          <p:cNvSpPr/>
          <p:nvPr/>
        </p:nvSpPr>
        <p:spPr>
          <a:xfrm>
            <a:off x="3203848" y="5013176"/>
            <a:ext cx="648072" cy="64807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39 -0.02454 C 0.04584 -0.04375 0.06146 -0.06273 0.07223 -0.08032 C 0.08299 -0.09792 0.09011 -0.1118 0.09549 -0.12986 C 0.10087 -0.14792 0.10348 -0.16875 0.10487 -0.18889 C 0.10625 -0.20903 0.10556 -0.23102 0.10365 -0.25093 C 0.10174 -0.27083 0.10052 -0.29097 0.09323 -0.30833 C 0.08594 -0.32569 0.07639 -0.34745 0.05955 -0.35486 C 0.04271 -0.36227 0.01233 -0.35301 -0.00798 -0.35324 C -0.02829 -0.35347 -0.04757 -0.35856 -0.06267 -0.35625 C -0.07777 -0.35393 -0.08767 -0.34329 -0.09861 -0.33935 C -0.10954 -0.33542 -0.11857 -0.33518 -0.12882 -0.3331 C -0.13906 -0.33102 -0.15329 -0.33403 -0.16024 -0.32685 C -0.16718 -0.31968 -0.1677 -0.30324 -0.17083 -0.28958 C -0.17395 -0.27593 -0.17656 -0.2581 -0.17882 -0.24468 C -0.18107 -0.23125 -0.18333 -0.225 -0.18472 -0.20903 C -0.18611 -0.19305 -0.18645 -0.16597 -0.18698 -0.14861 C -0.1875 -0.13125 -0.19027 -0.11921 -0.18819 -0.10509 C -0.18611 -0.09097 -0.1842 -0.07361 -0.1743 -0.06319 C -0.16441 -0.05278 -0.13906 -0.04329 -0.12882 -0.04305 C -0.11857 -0.04282 -0.11736 -0.05509 -0.11267 -0.0618 C -0.10798 -0.06852 -0.10503 -0.07569 -0.10104 -0.08356 C -0.09704 -0.09143 -0.09201 -0.09954 -0.08819 -0.10972 C -0.08437 -0.11991 -0.07326 -0.13866 -0.07777 -0.14537 C -0.08229 -0.15208 -0.10017 -0.14792 -0.11493 -0.15023 C -0.12968 -0.15255 -0.15 -0.15579 -0.16614 -0.15949 C -0.18229 -0.16319 -0.20121 -0.16643 -0.21145 -0.17176 C -0.2217 -0.17708 -0.22222 -0.18518 -0.22777 -0.1919 C -0.23333 -0.19861 -0.23958 -0.20602 -0.24513 -0.21204 C -0.25069 -0.21805 -0.26371 -0.22569 -0.26145 -0.22755 C -0.2592 -0.2294 -0.24149 -0.22384 -0.23125 -0.22292 C -0.221 -0.22199 -0.21007 -0.22222 -0.19982 -0.22153 C -0.18958 -0.22083 -0.18333 -0.21875 -0.16961 -0.21829 C -0.1559 -0.21782 -0.13107 -0.21829 -0.11718 -0.21829 C -0.10329 -0.21829 -0.09132 -0.21852 -0.08593 -0.21829 " pathEditMode="relative" rAng="0" ptsTypes="aaaaaaaaaaaaaaaaaaaaaaaaaaaaaaaaaA">
                                      <p:cBhvr>
                                        <p:cTn id="7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" y="-1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800" decel="100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800" decel="100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23" grpId="0"/>
      <p:bldP spid="26" grpId="0" animBg="1"/>
      <p:bldP spid="2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259632" y="620688"/>
            <a:ext cx="5760640" cy="79695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ПОИГРАЕМ …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0" name="Рисунок 9" descr="C:\Users\РЕТ\AppData\Local\Microsoft\Windows\Temporary Internet Files\Content.Word\photo_15825186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288032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i.mycdn.me/i?r=AyH4iRPQ2q0otWIFepML2LxRt-MKhkjvPo5tSxGAPZjYrQ"/>
          <p:cNvPicPr/>
          <p:nvPr/>
        </p:nvPicPr>
        <p:blipFill>
          <a:blip r:embed="rId3" cstate="print">
            <a:lum bright="10000" contrast="10000"/>
          </a:blip>
          <a:srcRect/>
          <a:stretch>
            <a:fillRect/>
          </a:stretch>
        </p:blipFill>
        <p:spPr bwMode="auto">
          <a:xfrm>
            <a:off x="4067944" y="1484784"/>
            <a:ext cx="2664296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i.mycdn.me/i?r=AyH4iRPQ2q0otWIFepML2LxRRI9DLOglZEoSkRYyR04tMA"/>
          <p:cNvPicPr/>
          <p:nvPr/>
        </p:nvPicPr>
        <p:blipFill>
          <a:blip r:embed="rId4" cstate="print">
            <a:lum bright="10000" contrast="20000"/>
          </a:blip>
          <a:srcRect l="4599" r="17400"/>
          <a:stretch>
            <a:fillRect/>
          </a:stretch>
        </p:blipFill>
        <p:spPr bwMode="auto">
          <a:xfrm>
            <a:off x="1043608" y="3140968"/>
            <a:ext cx="2808312" cy="2518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i.mycdn.me/i?r=AyH4iRPQ2q0otWIFepML2LxRvPDVmnEdI1wMm8rMnnVVFA"/>
          <p:cNvPicPr/>
          <p:nvPr/>
        </p:nvPicPr>
        <p:blipFill>
          <a:blip r:embed="rId5" cstate="print">
            <a:lum bright="10000" contrast="10000"/>
          </a:blip>
          <a:srcRect/>
          <a:stretch>
            <a:fillRect/>
          </a:stretch>
        </p:blipFill>
        <p:spPr bwMode="auto">
          <a:xfrm>
            <a:off x="4427984" y="3429000"/>
            <a:ext cx="309634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.mycdn.me/i?r=AyH4iRPQ2q0otWIFepML2LxReXW7zh5Wu1K5XtlmICjA5A"/>
          <p:cNvPicPr>
            <a:picLocks noGrp="1"/>
          </p:cNvPicPr>
          <p:nvPr>
            <p:ph idx="1"/>
          </p:nvPr>
        </p:nvPicPr>
        <p:blipFill>
          <a:blip r:embed="rId2" cstate="print">
            <a:lum bright="10000" contrast="20000"/>
          </a:blip>
          <a:srcRect l="3200" t="30400" r="2000" b="3200"/>
          <a:stretch>
            <a:fillRect/>
          </a:stretch>
        </p:blipFill>
        <p:spPr bwMode="auto">
          <a:xfrm rot="10800000">
            <a:off x="827584" y="1196752"/>
            <a:ext cx="331236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8" descr="https://i.mycdn.me/i?r=AyH4iRPQ2q0otWIFepML2LxRzC4om_mylA0JqjHeoxcpXA"/>
          <p:cNvPicPr>
            <a:picLocks/>
          </p:cNvPicPr>
          <p:nvPr/>
        </p:nvPicPr>
        <p:blipFill>
          <a:blip r:embed="rId3" cstate="print">
            <a:lum bright="10000" contrast="20000"/>
          </a:blip>
          <a:srcRect l="2200" t="9067" b="6933"/>
          <a:stretch>
            <a:fillRect/>
          </a:stretch>
        </p:blipFill>
        <p:spPr bwMode="auto">
          <a:xfrm rot="10800000">
            <a:off x="4283968" y="1484784"/>
            <a:ext cx="439248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wnloads\photo_15825555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861048"/>
            <a:ext cx="4572000" cy="274229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в игре</a:t>
            </a:r>
            <a:endParaRPr lang="ru-RU" dirty="0"/>
          </a:p>
        </p:txBody>
      </p:sp>
      <p:pic>
        <p:nvPicPr>
          <p:cNvPr id="4" name="Содержимое 3" descr="https://i.mycdn.me/i?r=AyH4iRPQ2q0otWIFepML2LxRI4vuBwEOmmK8DarDpaxkxw"/>
          <p:cNvPicPr>
            <a:picLocks noGrp="1"/>
          </p:cNvPicPr>
          <p:nvPr>
            <p:ph idx="1"/>
          </p:nvPr>
        </p:nvPicPr>
        <p:blipFill>
          <a:blip r:embed="rId2" cstate="print">
            <a:lum bright="20000" contrast="30000"/>
          </a:blip>
          <a:srcRect/>
          <a:stretch>
            <a:fillRect/>
          </a:stretch>
        </p:blipFill>
        <p:spPr bwMode="auto">
          <a:xfrm rot="16200000">
            <a:off x="1511659" y="1088739"/>
            <a:ext cx="201622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.mycdn.me/i?r=AyH4iRPQ2q0otWIFepML2LxRwCqTGdMuGOBeTnfsE3WFdA"/>
          <p:cNvPicPr/>
          <p:nvPr/>
        </p:nvPicPr>
        <p:blipFill>
          <a:blip r:embed="rId3" cstate="print">
            <a:lum bright="20000" contrast="20000"/>
          </a:blip>
          <a:srcRect/>
          <a:stretch>
            <a:fillRect/>
          </a:stretch>
        </p:blipFill>
        <p:spPr bwMode="auto">
          <a:xfrm rot="16200000">
            <a:off x="4932040" y="2348880"/>
            <a:ext cx="230425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6143668" cy="642942"/>
          </a:xfrm>
        </p:spPr>
        <p:txBody>
          <a:bodyPr anchor="ctr"/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Информационные источники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187624" y="980728"/>
            <a:ext cx="6480720" cy="4536504"/>
          </a:xfrm>
        </p:spPr>
        <p:txBody>
          <a:bodyPr/>
          <a:lstStyle/>
          <a:p>
            <a:r>
              <a:rPr lang="ru-RU" sz="1600" dirty="0" smtClean="0">
                <a:solidFill>
                  <a:srgbClr val="7030A0"/>
                </a:solidFill>
              </a:rPr>
              <a:t>Картинный материал из </a:t>
            </a:r>
            <a:r>
              <a:rPr lang="ru-RU" sz="1600" dirty="0" smtClean="0"/>
              <a:t>учебно-игрового комплекта "Самые нужные игры".</a:t>
            </a:r>
            <a:r>
              <a:rPr lang="ru-RU" sz="1600" dirty="0" smtClean="0">
                <a:solidFill>
                  <a:srgbClr val="7030A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Е.В. Васильевой 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Загадка (игра)</a:t>
            </a:r>
          </a:p>
          <a:p>
            <a:pPr>
              <a:buNone/>
            </a:pPr>
            <a:r>
              <a:rPr lang="en-US" sz="1600" dirty="0" smtClean="0">
                <a:solidFill>
                  <a:srgbClr val="002060"/>
                </a:solidFill>
                <a:hlinkClick r:id="rId2"/>
              </a:rPr>
              <a:t>https://vseuroki.pro/doc/igra-kak-sredstvo-dostijeniya-planiruemyh-rezultat-9988.html</a:t>
            </a:r>
            <a:endParaRPr lang="ru-RU" sz="16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7030A0"/>
                </a:solidFill>
              </a:rPr>
              <a:t>Рисунок дети:</a:t>
            </a:r>
          </a:p>
          <a:p>
            <a:pPr>
              <a:buNone/>
            </a:pPr>
            <a:r>
              <a:rPr lang="en-US" sz="1600" dirty="0" smtClean="0">
                <a:hlinkClick r:id="rId3"/>
              </a:rPr>
              <a:t>https://i.pinimg.com/originals/a6/d9/33/a6d9339238f73a26fa4acb5c455cc36a.png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Портрет Макаренко А.С.</a:t>
            </a:r>
            <a:endParaRPr lang="ru-RU" sz="1600" dirty="0" smtClean="0"/>
          </a:p>
          <a:p>
            <a:pPr>
              <a:buNone/>
            </a:pPr>
            <a:r>
              <a:rPr lang="en-US" sz="1600" dirty="0" smtClean="0">
                <a:hlinkClick r:id="rId4"/>
              </a:rPr>
              <a:t>https://avatars.mds.yandex.net/get-pdb/1823123/39ef680d-b9ec-45dd-a620-4572aa4ce22d/s1200</a:t>
            </a:r>
            <a:endParaRPr lang="ru-RU" sz="1600" dirty="0" smtClean="0"/>
          </a:p>
          <a:p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  <a:cs typeface="Arial" charset="0"/>
              </a:rPr>
              <a:t>Шаблон презентации</a:t>
            </a:r>
          </a:p>
          <a:p>
            <a:pPr>
              <a:buNone/>
            </a:pPr>
            <a:r>
              <a:rPr lang="en-US" sz="1600" dirty="0" smtClean="0">
                <a:solidFill>
                  <a:schemeClr val="accent1"/>
                </a:solidFill>
                <a:latin typeface="Comic Sans MS" pitchFamily="66" charset="0"/>
                <a:hlinkClick r:id="rId5"/>
              </a:rPr>
              <a:t> http://linda6035.ucoz.ru/</a:t>
            </a:r>
            <a:r>
              <a:rPr lang="ru-RU" sz="1600" dirty="0" smtClean="0">
                <a:solidFill>
                  <a:schemeClr val="accent1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sz="1600" dirty="0" smtClean="0">
                <a:solidFill>
                  <a:schemeClr val="accent1"/>
                </a:solidFill>
                <a:latin typeface="Comic Sans MS" pitchFamily="66" charset="0"/>
                <a:cs typeface="Arial" charset="0"/>
              </a:rPr>
              <a:t> 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202203231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556792"/>
            <a:ext cx="5686400" cy="223224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СПАСИБО ЗА ВНИМАНИЕ!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_Тема Office">
  <a:themeElements>
    <a:clrScheme name="Другая 20">
      <a:dk1>
        <a:srgbClr val="003300"/>
      </a:dk1>
      <a:lt1>
        <a:srgbClr val="006000"/>
      </a:lt1>
      <a:dk2>
        <a:srgbClr val="003300"/>
      </a:dk2>
      <a:lt2>
        <a:srgbClr val="003300"/>
      </a:lt2>
      <a:accent1>
        <a:srgbClr val="003300"/>
      </a:accent1>
      <a:accent2>
        <a:srgbClr val="C00000"/>
      </a:accent2>
      <a:accent3>
        <a:srgbClr val="003300"/>
      </a:accent3>
      <a:accent4>
        <a:srgbClr val="003300"/>
      </a:accent4>
      <a:accent5>
        <a:srgbClr val="003300"/>
      </a:accent5>
      <a:accent6>
        <a:srgbClr val="003300"/>
      </a:accent6>
      <a:hlink>
        <a:srgbClr val="003300"/>
      </a:hlink>
      <a:folHlink>
        <a:srgbClr val="003300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91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Comic Sans MS</vt:lpstr>
      <vt:lpstr>Times New Roman</vt:lpstr>
      <vt:lpstr>Calibri</vt:lpstr>
      <vt:lpstr>1_Тема Office</vt:lpstr>
      <vt:lpstr> МАСТЕР – КЛАСС   </vt:lpstr>
      <vt:lpstr>Слайд 2</vt:lpstr>
      <vt:lpstr>«ГОРОДОК» Цель: заселить домики</vt:lpstr>
      <vt:lpstr>ПОИГРАЕМ …</vt:lpstr>
      <vt:lpstr>Слайд 5</vt:lpstr>
      <vt:lpstr>Игра в игре</vt:lpstr>
      <vt:lpstr>Информационные источники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РЕТ</cp:lastModifiedBy>
  <cp:revision>99</cp:revision>
  <dcterms:created xsi:type="dcterms:W3CDTF">2014-07-06T18:18:01Z</dcterms:created>
  <dcterms:modified xsi:type="dcterms:W3CDTF">2020-02-24T17:55:19Z</dcterms:modified>
</cp:coreProperties>
</file>