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0"/>
  </p:notesMasterIdLst>
  <p:sldIdLst>
    <p:sldId id="256" r:id="rId3"/>
    <p:sldId id="257" r:id="rId4"/>
    <p:sldId id="261" r:id="rId5"/>
    <p:sldId id="274" r:id="rId6"/>
    <p:sldId id="275" r:id="rId7"/>
    <p:sldId id="264" r:id="rId8"/>
    <p:sldId id="272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9" name="Google Shape;19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7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2" descr="post-279854-1298288370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0937" y="-428625"/>
            <a:ext cx="1643062" cy="1643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2" descr="post-279854-1298288370.pn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4312"/>
            <a:ext cx="2357437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2" descr="97e6b01896c7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260000">
            <a:off x="-628650" y="-349250"/>
            <a:ext cx="3330575" cy="268128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079292" y="214312"/>
            <a:ext cx="7255239" cy="86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Консультация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воспитателей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тему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684212" y="1082674"/>
            <a:ext cx="8229600" cy="260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Методы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приемы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стимулирования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речевой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деятельности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детей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дошкольного возраста</a:t>
            </a:r>
            <a:r>
              <a:rPr lang="en-US" sz="4000" b="1" i="0" u="none" strike="noStrike" cap="none" dirty="0">
                <a:solidFill>
                  <a:schemeClr val="tx1"/>
                </a:solidFill>
                <a:latin typeface="Corsiva"/>
                <a:ea typeface="Corsiva"/>
                <a:cs typeface="Corsiva"/>
                <a:sym typeface="Corsiva"/>
              </a:rPr>
              <a:t>»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786203" y="5013325"/>
            <a:ext cx="3065697" cy="1058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ru-RU" sz="2000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Подготовила: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ru-RU" sz="2000" b="1" i="0" u="none" strike="noStrike" cap="none" dirty="0">
                <a:solidFill>
                  <a:schemeClr val="dk1"/>
                </a:solidFill>
                <a:latin typeface="Times New Roman"/>
                <a:ea typeface="Arial"/>
                <a:cs typeface="Times New Roman"/>
                <a:sym typeface="Times New Roman"/>
              </a:rPr>
              <a:t>Учитель-логопед 1 КК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ru-RU" sz="2000" b="1" i="0" u="none" strike="noStrike" cap="none" dirty="0">
                <a:solidFill>
                  <a:schemeClr val="dk1"/>
                </a:solidFill>
                <a:latin typeface="Times New Roman"/>
                <a:ea typeface="Arial"/>
                <a:cs typeface="Times New Roman"/>
                <a:sym typeface="Times New Roman"/>
              </a:rPr>
              <a:t> Песчаная У.С.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dirty="0"/>
          </a:p>
        </p:txBody>
      </p:sp>
      <p:pic>
        <p:nvPicPr>
          <p:cNvPr id="100" name="Google Shape;100;p14" descr="risunok 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7250" y="3684587"/>
            <a:ext cx="3714750" cy="238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/>
        </p:nvSpPr>
        <p:spPr>
          <a:xfrm>
            <a:off x="1258887" y="841375"/>
            <a:ext cx="69135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5" descr="Картинки по запросу картинки дети держатся за руки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3437" y="5519737"/>
            <a:ext cx="3024187" cy="984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 txBox="1"/>
          <p:nvPr/>
        </p:nvSpPr>
        <p:spPr>
          <a:xfrm>
            <a:off x="882650" y="354014"/>
            <a:ext cx="7666037" cy="1967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Times New Roman"/>
              <a:buNone/>
            </a:pPr>
            <a:r>
              <a:rPr lang="en-US" sz="2800" b="1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r>
              <a:rPr lang="en-US" sz="28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 </a:t>
            </a:r>
            <a:endParaRPr lang="ru-RU" sz="2800" b="1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Times New Roman"/>
              <a:buNone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</a:t>
            </a:r>
            <a:r>
              <a:rPr lang="ru-RU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шение</a:t>
            </a:r>
            <a:r>
              <a:rPr lang="ru-RU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профессиональной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компетентност</a:t>
            </a:r>
            <a:r>
              <a:rPr lang="ru-RU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воспитателей ДОУ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rPr lang="ru-RU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Times New Roman"/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</a:t>
            </a:r>
            <a:r>
              <a:rPr lang="ru-RU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истематизация знаний педагогов о методах и приёмах стимулирования речевой активности детей.</a:t>
            </a:r>
            <a:b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pic>
        <p:nvPicPr>
          <p:cNvPr id="108" name="Google Shape;108;p15" descr="Картинки по запросу картинки дети держатся за руки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2887" y="5516562"/>
            <a:ext cx="3130550" cy="10191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8E8836-3C17-ECB9-8ED2-C039A377D168}"/>
              </a:ext>
            </a:extLst>
          </p:cNvPr>
          <p:cNvSpPr txBox="1"/>
          <p:nvPr/>
        </p:nvSpPr>
        <p:spPr>
          <a:xfrm>
            <a:off x="907170" y="2579416"/>
            <a:ext cx="766603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Актуальность:</a:t>
            </a:r>
          </a:p>
          <a:p>
            <a:endParaRPr lang="ru-RU" sz="1600" dirty="0"/>
          </a:p>
          <a:p>
            <a:r>
              <a:rPr lang="ru-RU" sz="1600" dirty="0" err="1"/>
              <a:t>сензитивность</a:t>
            </a:r>
            <a:r>
              <a:rPr lang="ru-RU" sz="1600" dirty="0"/>
              <a:t> дошкольного возраста к развитию речи;</a:t>
            </a:r>
          </a:p>
          <a:p>
            <a:r>
              <a:rPr lang="ru-RU" sz="1600" dirty="0"/>
              <a:t>речь становится важнейшим средством передачи информации;</a:t>
            </a:r>
          </a:p>
          <a:p>
            <a:r>
              <a:rPr lang="ru-RU" sz="1600" dirty="0"/>
              <a:t>значительное ухудшение здоровья детей может способствовать появлению речевых нарушений;</a:t>
            </a:r>
          </a:p>
          <a:p>
            <a:r>
              <a:rPr lang="ru-RU" sz="1600" dirty="0"/>
              <a:t>постоянно растет число детей, имеющих нарушения речи, связанные с отсутствием внимания к развитию устной речи со стороны взрослых;</a:t>
            </a:r>
          </a:p>
          <a:p>
            <a:r>
              <a:rPr lang="ru-RU" sz="1600" dirty="0"/>
              <a:t>существенное сужение объема «живого» общения родителей и детей;</a:t>
            </a:r>
          </a:p>
          <a:p>
            <a:r>
              <a:rPr lang="ru-RU" sz="1600" dirty="0"/>
              <a:t>глобальное снижение уровня речевой и познавательной культуры в обществе.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/>
        </p:nvSpPr>
        <p:spPr>
          <a:xfrm>
            <a:off x="900112" y="773723"/>
            <a:ext cx="7704137" cy="6425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ru-RU" sz="2400" b="1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</a:t>
            </a:r>
            <a:r>
              <a:rPr lang="en-US" sz="2800" b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Наглядные:</a:t>
            </a:r>
            <a:endParaRPr lang="ru-RU" sz="2800" b="1" u="sng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endParaRPr lang="ru-RU" sz="2400" b="1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Непосредственные</a:t>
            </a:r>
            <a:r>
              <a:rPr lang="en-US" sz="28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lang="ru-RU" sz="2800" b="1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наблюдение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живыми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объектами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кошкой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птицей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т.д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.;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наблюдения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</a:t>
            </a:r>
            <a:r>
              <a:rPr lang="ru-RU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ы-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sz="28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экскурсии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участк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и: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огород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спортивную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площадку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дошкольного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учреждения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т.д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.; </a:t>
            </a:r>
            <a:endParaRPr lang="ru-RU" sz="28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endParaRPr lang="ru-RU" sz="20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ru-RU" sz="2800" b="1" i="1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Опосредованные</a:t>
            </a:r>
            <a:r>
              <a:rPr lang="ru-RU" sz="2800" b="0" i="1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0" i="1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рассматривание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игрушек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предметов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картин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lang="ru-RU" sz="28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изобразительная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наглядность</a:t>
            </a:r>
            <a:r>
              <a:rPr lang="en-US" sz="28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28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</a:pPr>
            <a:endParaRPr sz="2800" dirty="0">
              <a:solidFill>
                <a:schemeClr val="tx1"/>
              </a:solidFill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900112" y="327026"/>
            <a:ext cx="8224837" cy="446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Times New Roman"/>
              <a:buNone/>
            </a:pPr>
            <a:r>
              <a:rPr lang="en-US" sz="2400" b="1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</a:t>
            </a:r>
            <a:r>
              <a:rPr lang="en-US" sz="24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136" name="Google Shape;136;p19" descr="Картинки по запросу картинки для детей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1305" y="5008098"/>
            <a:ext cx="1778195" cy="1522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816B4C-6858-5A69-2C15-A8DD60AD6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F84AF5-8D20-2952-4789-EFE54D435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3840" y="1417637"/>
            <a:ext cx="7652959" cy="4708525"/>
          </a:xfrm>
        </p:spPr>
        <p:txBody>
          <a:bodyPr/>
          <a:lstStyle/>
          <a:p>
            <a:pPr marL="22860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чтение потешек, прибауток, стихов, сказок </a:t>
            </a:r>
          </a:p>
          <a:p>
            <a:pPr marL="22860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рассказывание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Arial"/>
            </a:endParaRPr>
          </a:p>
          <a:p>
            <a:pPr marL="22860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заучивание стихотворений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Речевой образец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Повторное проговаривание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Объяснение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Указания (инструкция)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Вопросы (основные и вспомогательные)</a:t>
            </a:r>
          </a:p>
          <a:p>
            <a:pPr marL="22860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b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CAFE4C-A9DD-A30C-0C5A-9BD8276C24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026" y="3065560"/>
            <a:ext cx="2834774" cy="226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2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F754F-CD37-F544-97ED-E3053BFA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Практические 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096432-A879-C4F7-618C-2DBF98437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81686"/>
            <a:ext cx="8229600" cy="4944476"/>
          </a:xfrm>
        </p:spPr>
        <p:txBody>
          <a:bodyPr/>
          <a:lstStyle/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дидактические игры и упражнения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пальчиковые игры 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хороводные игры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игры–драматизации 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инсценировки 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игры – сюрпризы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игры с правилами</a:t>
            </a: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2C"/>
              </a:buClr>
              <a:buSzPts val="2000"/>
              <a:buFont typeface="Times New Roman"/>
              <a:buNone/>
              <a:tabLst/>
              <a:defRPr/>
            </a:pPr>
            <a:r>
              <a:rPr lang="ru-RU" sz="2800" b="1" dirty="0" err="1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тетрализованная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 деятельность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286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DBA8AF-2E1C-8985-F03F-60B24F5A0F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551" y="4873469"/>
            <a:ext cx="4139543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29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/>
        </p:nvSpPr>
        <p:spPr>
          <a:xfrm>
            <a:off x="827087" y="404812"/>
            <a:ext cx="7848600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lang="en-US" sz="1800" b="0" i="0" u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800" b="1" i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Приёмы в практических методах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2800" b="1" dirty="0">
                <a:solidFill>
                  <a:schemeClr val="tx1"/>
                </a:solidFill>
              </a:rPr>
              <a:t>                     всевозможные игры</a:t>
            </a:r>
            <a:endParaRPr sz="2800" b="1" dirty="0">
              <a:solidFill>
                <a:schemeClr val="tx1"/>
              </a:solidFill>
            </a:endParaRPr>
          </a:p>
        </p:txBody>
      </p:sp>
      <p:pic>
        <p:nvPicPr>
          <p:cNvPr id="155" name="Google Shape;155;p22" descr="Похожее изображение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7761" y="2251074"/>
            <a:ext cx="3179152" cy="225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88D53BB-FF8A-3B09-B881-84CF29F3CA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73" y="1373418"/>
            <a:ext cx="2694666" cy="247519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C7FBF6-9EB8-9502-5752-03023943E2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3390" y="3828347"/>
            <a:ext cx="2998069" cy="247519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102B53-1340-ECD2-0F8F-607146DABAC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275" y="4574226"/>
            <a:ext cx="2694666" cy="17734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/>
        </p:nvSpPr>
        <p:spPr>
          <a:xfrm>
            <a:off x="785812" y="1071562"/>
            <a:ext cx="9144000" cy="267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928687" y="928687"/>
            <a:ext cx="8215312" cy="354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«Речь -  является выражением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наших мыслей, чувств и желаний…</a:t>
            </a: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Она, как ничто другое, доказывает,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что в жизни человека является силой»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Макс Дессуар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(немецкий психолог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204" name="Google Shape;204;p30" descr="C:\Users\Пользователь\Pictures\картинка\96322610_Children_Day_vector_wallpaper_0168013a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687" y="3571875"/>
            <a:ext cx="3286125" cy="25003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BFD4D3-996C-0A38-9C00-B93754A69BAB}"/>
              </a:ext>
            </a:extLst>
          </p:cNvPr>
          <p:cNvSpPr txBox="1"/>
          <p:nvPr/>
        </p:nvSpPr>
        <p:spPr>
          <a:xfrm>
            <a:off x="4818185" y="5655212"/>
            <a:ext cx="27361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275</Words>
  <Application>Microsoft Office PowerPoint</Application>
  <PresentationFormat>Экран (4:3)</PresentationFormat>
  <Paragraphs>63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Corsiva</vt:lpstr>
      <vt:lpstr>Times New Roman</vt:lpstr>
      <vt:lpstr>Тема Office</vt:lpstr>
      <vt:lpstr>1_Тема Office</vt:lpstr>
      <vt:lpstr>Консультация для воспитателей на тему:</vt:lpstr>
      <vt:lpstr>Презентация PowerPoint</vt:lpstr>
      <vt:lpstr>Презентация PowerPoint</vt:lpstr>
      <vt:lpstr>Словесные</vt:lpstr>
      <vt:lpstr>Практические 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на тему:</dc:title>
  <dc:creator>PC</dc:creator>
  <cp:lastModifiedBy>Ульяшка Песчаная</cp:lastModifiedBy>
  <cp:revision>6</cp:revision>
  <dcterms:modified xsi:type="dcterms:W3CDTF">2023-07-01T13:37:35Z</dcterms:modified>
</cp:coreProperties>
</file>