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5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tags" Target="tags/tag1.xml" /><Relationship Id="rId16" Type="http://schemas.openxmlformats.org/officeDocument/2006/relationships/presProps" Target="presProps.xml" /><Relationship Id="rId17" Type="http://schemas.openxmlformats.org/officeDocument/2006/relationships/viewProps" Target="viewProps.xml" /><Relationship Id="rId18" Type="http://schemas.openxmlformats.org/officeDocument/2006/relationships/theme" Target="theme/theme1.xml" /><Relationship Id="rId19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8CB3-71CD-45C9-A414-3860B2B0AB58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8CA85-CC01-4573-AB44-7E0C3ECE16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896052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8CB3-71CD-45C9-A414-3860B2B0AB58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8CA85-CC01-4573-AB44-7E0C3ECE16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816864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8CB3-71CD-45C9-A414-3860B2B0AB58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8CA85-CC01-4573-AB44-7E0C3ECE16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659617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8CB3-71CD-45C9-A414-3860B2B0AB58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8CA85-CC01-4573-AB44-7E0C3ECE16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334590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8CB3-71CD-45C9-A414-3860B2B0AB58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8CA85-CC01-4573-AB44-7E0C3ECE16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80040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8CB3-71CD-45C9-A414-3860B2B0AB58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8CA85-CC01-4573-AB44-7E0C3ECE16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449922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8CB3-71CD-45C9-A414-3860B2B0AB58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8CA85-CC01-4573-AB44-7E0C3ECE16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853525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8CB3-71CD-45C9-A414-3860B2B0AB58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8CA85-CC01-4573-AB44-7E0C3ECE16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704870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8CB3-71CD-45C9-A414-3860B2B0AB58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8CA85-CC01-4573-AB44-7E0C3ECE16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266932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8CB3-71CD-45C9-A414-3860B2B0AB58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8CA85-CC01-4573-AB44-7E0C3ECE16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828269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8CB3-71CD-45C9-A414-3860B2B0AB58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8CA85-CC01-4573-AB44-7E0C3ECE16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335272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68CB3-71CD-45C9-A414-3860B2B0AB58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8CA85-CC01-4573-AB44-7E0C3ECE16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459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3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4.png" /><Relationship Id="rId3" Type="http://schemas.openxmlformats.org/officeDocument/2006/relationships/image" Target="../media/image15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png" /><Relationship Id="rId3" Type="http://schemas.openxmlformats.org/officeDocument/2006/relationships/hyperlink" Target="https://2020.baltinform.ru/pluginfile.php/214474/mod_folder/content/0/%D0%9F%D0%BE%D1%81%D1%82%D0%B0%D0%BD%D0%BE%D0%B2%D0%BB%D0%B5%D0%BD%D0%B8%D0%B5%20%D0%9F%D1%80%D0%B0%D0%B2%D0%B8%D1%82%D0%B5%D0%BB%D1%8C%D1%81%D1%82%D0%B2%D0%B0%20%D0%A0%D0%BE%D1%81%D1%81%D0%B8%D0%B9%D1%81%D0%BA%D0%BE%D0%B9%20%D0%A4%D0%B5%D0%B4%D0%B5%D1%80%D0%B0%D1%86%D0%B8%D0%B8%20%D0%BE%D1%82%2017.01.2023%20%E2%84%96%2033%20%D0%9E%20%D0%B2%D0%BD%D0%B5%D1%81%D0%B5%D0%BD%D0%B8%D0%B8%20%D0%B8%D0%B7%D0%BC%D0%B5%D0%BD%D0%B5%D0%BD%D0%B8%D1%8F%20%D0%B2%20%D0%9F%D0%BE%D0%BB%D0%BE%D0%B6%D0%B5%D0%BD%D0%B8%D0%B5%20%D0%BE%20%D0%92%D1%81%D0%B5%D1%80%D0%BE%D1%81%D1%81%D0%B8%D0%B9%D1%81%D0%BA%D0%BE%D0%BC%20%D1%84%D0%B8%D0%B7%D0%BA%D1%83%D0%BB%D1%8C%D1%82%D1%83%D1%80%D0%BD%D0%BE-%D1%81%D0%BF%D0%BE%D1%80%D1%82%D0%B8%D0%B2%D0%BD%D0%BE%D0%BC%20%D0%BA%D0%BE%D0%BC%D0%BF%D0%BB%D0%B5%D0%BA%D1%81%D0%B5%20%D0%93%D0%BE%D1%82%D0%BE%D0%B2%20%D0%BA%20%D1%82%D1%80%D1%83%D0%B4%D1%83%20%D0%B8%20%D0%BE%D0%B1%D0%BE%D1%80%D0%BE%D0%BD%D0%B5%20%28%D0%93%D0%A2%D0%9E%29.pdf?forcedownload=1" TargetMode="External" /><Relationship Id="rId4" Type="http://schemas.openxmlformats.org/officeDocument/2006/relationships/hyperlink" Target="https://2020.baltinform.ru/pluginfile.php/214474/mod_folder/content/0/%D0%9F%D1%80%D0%B8%D0%BA%D0%B0%D0%B7%20%D0%9C%D0%B8%D0%BD%D0%B8%D1%81%D1%82%D0%B5%D1%80%D1%81%D1%82%D0%B2%D0%B0%20%D0%BF%D1%80%D0%BE%D1%81%D0%B2%D0%B5%D1%89%D0%B5%D0%BD%D0%B8%D1%8F%20%D0%A0%D0%BE%D1%81%D1%81%D0%B8%D0%B9%D1%81%D0%BA%D0%BE%D0%B9%20%D0%A4%D0%B5%D0%B4%D0%B5%D1%80%D0%B0%D1%86%D0%B8%D0%B8%20%D0%BE%D1%82%2025.11.2022%20%E2%84%96%201028%20%D0%9E%D0%B1%20%D1%83%D1%82%D0%B2%D0%B5%D1%80%D0%B6%D0%B4%D0%B5%D0%BD%D0%B8%D0%B8%20%D1%84%D0%B5%D0%B4%D0%B5%D1%80%D0%B0%D0%BB%D1%8C%D0%BD%D0%BE%D0%B9%20%D0%BE%D0%B1%D1%80%D0%B0%D0%B7%D0%BE%D0%B2%D0%B0%D1%82%D0%B5%D0%BB%D1%8C%D0%BD%D0%BE%D0%B9%20%D0%BF%D1%80%D0%BE%D0%B3%D1%80%D0%B0%D0%BC%D0%BC%D1%8B%20%D0%B4%D0%BE%D1%88%D0%BA%D0%BE%D0%BB%D1%8C%D0%BD%D0%BE%D0%B3%D0%BE%20%D0%BE%D0%B1%D1%80%D0%B0%D0%B7%D0%BE%D0%B2%D0%B0%D0%BD%D0%B8%D1%8F.pdf?forcedownload=1" TargetMode="External" /><Relationship Id="rId5" Type="http://schemas.openxmlformats.org/officeDocument/2006/relationships/image" Target="../media/image4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png" /><Relationship Id="rId3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Relationship Id="rId4" Type="http://schemas.openxmlformats.org/officeDocument/2006/relationships/image" Target="../media/image9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44291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28925" y="3214688"/>
            <a:ext cx="8686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                         </a:t>
            </a:r>
            <a:r>
              <a:rPr lang="ru-RU" b="1" smtClean="0">
                <a:solidFill>
                  <a:srgbClr val="FF0000"/>
                </a:solidFill>
                <a:latin typeface="Arial Black" panose="020b0a04020102020204" pitchFamily="34" charset="0"/>
              </a:rPr>
              <a:t>ПРЕЗЕНТАЦИЯ</a:t>
            </a:r>
          </a:p>
          <a:p>
            <a:endParaRPr lang="ru-RU" b="1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ru-RU" b="1" smtClean="0">
                <a:solidFill>
                  <a:srgbClr val="FF0000"/>
                </a:solidFill>
                <a:latin typeface="Arial Black" panose="020b0a04020102020204" pitchFamily="34" charset="0"/>
              </a:rPr>
              <a:t>         ГОТОВИМ ДЕТЕЙ К СДАЧЕ ГТО</a:t>
            </a:r>
            <a:endParaRPr lang="en-US" b="1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en-US" b="1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en-US" b="1" smtClean="0">
                <a:solidFill>
                  <a:srgbClr val="FF0000"/>
                </a:solidFill>
                <a:latin typeface="Arial Black" panose="020b0a04020102020204" pitchFamily="34" charset="0"/>
              </a:rPr>
              <a:t>                       I</a:t>
            </a:r>
            <a:r>
              <a:rPr lang="ru-RU" b="1" smtClean="0">
                <a:solidFill>
                  <a:srgbClr val="FF0000"/>
                </a:solidFill>
                <a:latin typeface="Arial Black" panose="020b0a04020102020204" pitchFamily="34" charset="0"/>
              </a:rPr>
              <a:t> ступень </a:t>
            </a:r>
          </a:p>
          <a:p>
            <a:r>
              <a:rPr lang="ru-RU" b="1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b="1" smtClean="0">
                <a:solidFill>
                  <a:srgbClr val="FF0000"/>
                </a:solidFill>
                <a:latin typeface="Arial Black" panose="020b0a04020102020204" pitchFamily="34" charset="0"/>
              </a:rPr>
              <a:t>             ( для детей 6-7 лет)</a:t>
            </a:r>
          </a:p>
          <a:p>
            <a:endParaRPr lang="ru-RU" b="1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endParaRPr lang="ru-RU" b="1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endParaRPr lang="ru-RU" b="1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ru-RU" b="1" smtClean="0">
                <a:solidFill>
                  <a:srgbClr val="FF0000"/>
                </a:solidFill>
                <a:latin typeface="Arial Black" panose="020b0a04020102020204" pitchFamily="34" charset="0"/>
              </a:rPr>
              <a:t>                                                               Подготовила:</a:t>
            </a:r>
          </a:p>
          <a:p>
            <a:r>
              <a:rPr lang="ru-RU" b="1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b="1" smtClean="0">
                <a:solidFill>
                  <a:srgbClr val="FF0000"/>
                </a:solidFill>
                <a:latin typeface="Arial Black" panose="020b0a04020102020204" pitchFamily="34" charset="0"/>
              </a:rPr>
              <a:t>                                                инструктор по физвоспитанию</a:t>
            </a:r>
          </a:p>
          <a:p>
            <a:r>
              <a:rPr lang="ru-RU" b="1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b="1" smtClean="0">
                <a:solidFill>
                  <a:srgbClr val="FF0000"/>
                </a:solidFill>
                <a:latin typeface="Arial Black" panose="020b0a04020102020204" pitchFamily="34" charset="0"/>
              </a:rPr>
              <a:t>                                                Белимова Алла Егоровна</a:t>
            </a:r>
          </a:p>
          <a:p>
            <a:r>
              <a:rPr lang="ru-RU" b="1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b="1" smtClean="0">
                <a:solidFill>
                  <a:srgbClr val="FF0000"/>
                </a:solidFill>
                <a:latin typeface="Arial Black" panose="020b0a04020102020204" pitchFamily="34" charset="0"/>
              </a:rPr>
              <a:t>                                                 МБДОУ «Детский сад №1»Геолог»</a:t>
            </a:r>
          </a:p>
          <a:p>
            <a:endParaRPr lang="ru-RU" b="1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ru-RU" b="1" smtClean="0">
                <a:solidFill>
                  <a:srgbClr val="FF0000"/>
                </a:solidFill>
                <a:latin typeface="Arial Black" panose="020b0a04020102020204" pitchFamily="34" charset="0"/>
              </a:rPr>
              <a:t>                        </a:t>
            </a:r>
            <a:endParaRPr lang="ru-RU" b="1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654662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23" y="264079"/>
            <a:ext cx="3237905" cy="12875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54514" y="449943"/>
            <a:ext cx="977306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/>
              <a:t>Бег: </a:t>
            </a:r>
            <a:r>
              <a:rPr lang="ru-RU" smtClean="0"/>
              <a:t> бег </a:t>
            </a:r>
            <a:r>
              <a:rPr lang="ru-RU"/>
              <a:t>с захлестыванием голени; </a:t>
            </a:r>
            <a:r>
              <a:rPr lang="ru-RU" smtClean="0"/>
              <a:t> </a:t>
            </a:r>
            <a:r>
              <a:rPr lang="ru-RU"/>
              <a:t>бег с высоким подниманием бедра; </a:t>
            </a:r>
            <a:r>
              <a:rPr lang="ru-RU" smtClean="0"/>
              <a:t> </a:t>
            </a:r>
            <a:r>
              <a:rPr lang="ru-RU"/>
              <a:t>бег с </a:t>
            </a:r>
            <a:r>
              <a:rPr lang="ru-RU" smtClean="0"/>
              <a:t>выносом</a:t>
            </a:r>
          </a:p>
          <a:p>
            <a:r>
              <a:rPr lang="ru-RU" smtClean="0"/>
              <a:t>      прямых </a:t>
            </a:r>
            <a:r>
              <a:rPr lang="ru-RU"/>
              <a:t>ног вперед; </a:t>
            </a:r>
            <a:r>
              <a:rPr lang="ru-RU" smtClean="0"/>
              <a:t>бег </a:t>
            </a:r>
            <a:r>
              <a:rPr lang="ru-RU"/>
              <a:t>с подскоками. </a:t>
            </a:r>
            <a:endParaRPr lang="ru-RU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/>
              <a:t>Наклон: </a:t>
            </a:r>
            <a:endParaRPr lang="ru-RU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mtClean="0"/>
              <a:t>Потянись </a:t>
            </a:r>
            <a:r>
              <a:rPr lang="ru-RU" err="1"/>
              <a:t>И.п. - сидя на полу, ноги прямые. Достать пальцами ног пола, затем носки </a:t>
            </a:r>
            <a:r>
              <a:rPr lang="ru-RU" smtClean="0"/>
              <a:t>на</a:t>
            </a:r>
          </a:p>
          <a:p>
            <a:r>
              <a:rPr lang="ru-RU" smtClean="0"/>
              <a:t>       себя</a:t>
            </a:r>
            <a:r>
              <a:rPr lang="ru-RU"/>
              <a:t>. Ноги вместе, колени не сгибать. 6 раз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mtClean="0"/>
              <a:t> </a:t>
            </a:r>
            <a:r>
              <a:rPr lang="ru-RU"/>
              <a:t>Подними ногу </a:t>
            </a:r>
            <a:endParaRPr lang="ru-RU" smtClean="0"/>
          </a:p>
          <a:p>
            <a:r>
              <a:rPr lang="ru-RU" err="1" smtClean="0"/>
              <a:t>И.п</a:t>
            </a:r>
            <a:r>
              <a:rPr lang="ru-RU"/>
              <a:t>. - сидя на полу, ноги вместе, руки — упор сзади, носки оттянуты. Поднять, не сгибая</a:t>
            </a:r>
            <a:r>
              <a:rPr lang="ru-RU" smtClean="0"/>
              <a:t>,</a:t>
            </a:r>
          </a:p>
          <a:p>
            <a:r>
              <a:rPr lang="ru-RU" smtClean="0"/>
              <a:t>           попеременно </a:t>
            </a:r>
            <a:r>
              <a:rPr lang="ru-RU"/>
              <a:t>правую и левую ноги. 6 раз каждой </a:t>
            </a:r>
            <a:r>
              <a:rPr lang="ru-RU" smtClean="0"/>
              <a:t>ногой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/>
              <a:t>Самолет </a:t>
            </a:r>
            <a:endParaRPr lang="ru-RU" smtClean="0"/>
          </a:p>
          <a:p>
            <a:r>
              <a:rPr lang="ru-RU" err="1" smtClean="0"/>
              <a:t>И.п</a:t>
            </a:r>
            <a:r>
              <a:rPr lang="ru-RU"/>
              <a:t>. - сидя на полу, ноги вместе, руки — упор сзади, носки оттянуты. Ноги развести как </a:t>
            </a:r>
            <a:r>
              <a:rPr lang="ru-RU" smtClean="0"/>
              <a:t>можно</a:t>
            </a:r>
          </a:p>
          <a:p>
            <a:r>
              <a:rPr lang="ru-RU"/>
              <a:t> </a:t>
            </a:r>
            <a:r>
              <a:rPr lang="ru-RU" smtClean="0"/>
              <a:t>    </a:t>
            </a:r>
            <a:r>
              <a:rPr lang="ru-RU"/>
              <a:t>шире. 6 раз</a:t>
            </a:r>
            <a:endParaRPr lang="ru-RU" smtClean="0"/>
          </a:p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86971" y="3338286"/>
            <a:ext cx="87395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smtClean="0">
                <a:solidFill>
                  <a:srgbClr val="FF0000"/>
                </a:solidFill>
              </a:rPr>
              <a:t>ИГРЫ:</a:t>
            </a:r>
            <a:endParaRPr lang="ru-RU"/>
          </a:p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86971" y="4015394"/>
            <a:ext cx="1144435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Полоса препятствий </a:t>
            </a:r>
            <a:endParaRPr lang="ru-RU" b="1" smtClean="0">
              <a:solidFill>
                <a:srgbClr val="FF0000"/>
              </a:solidFill>
            </a:endParaRPr>
          </a:p>
          <a:p>
            <a:r>
              <a:rPr lang="ru-RU" smtClean="0"/>
              <a:t>В </a:t>
            </a:r>
            <a:r>
              <a:rPr lang="ru-RU"/>
              <a:t>качестве препятствии могут быть различные пособия: скамейки, дуги, барьеры, дели для метания</a:t>
            </a:r>
            <a:r>
              <a:rPr lang="ru-RU" smtClean="0"/>
              <a:t>.</a:t>
            </a:r>
          </a:p>
          <a:p>
            <a:r>
              <a:rPr lang="ru-RU" smtClean="0"/>
              <a:t> </a:t>
            </a:r>
            <a:r>
              <a:rPr lang="ru-RU"/>
              <a:t>Порядок преодоления препятствий может </a:t>
            </a:r>
            <a:r>
              <a:rPr lang="ru-RU" smtClean="0"/>
              <a:t> </a:t>
            </a:r>
            <a:r>
              <a:rPr lang="ru-RU"/>
              <a:t>быть любым, например подлезть под несколькими дугами (</a:t>
            </a:r>
            <a:r>
              <a:rPr lang="ru-RU" smtClean="0"/>
              <a:t>рейками,)</a:t>
            </a:r>
          </a:p>
          <a:p>
            <a:r>
              <a:rPr lang="ru-RU" smtClean="0"/>
              <a:t> </a:t>
            </a:r>
            <a:r>
              <a:rPr lang="ru-RU"/>
              <a:t>пройти по гимнастической скамейке (или бревну), обежать набивные мячи (четыре мяча, </a:t>
            </a:r>
            <a:r>
              <a:rPr lang="ru-RU" smtClean="0"/>
              <a:t>положенных</a:t>
            </a:r>
          </a:p>
          <a:p>
            <a:r>
              <a:rPr lang="ru-RU" smtClean="0"/>
              <a:t> </a:t>
            </a:r>
            <a:r>
              <a:rPr lang="ru-RU"/>
              <a:t>на расстоянии 1 м один от другого) , перепрыгнуть с места через две линии, проползти </a:t>
            </a:r>
            <a:endParaRPr lang="ru-RU" smtClean="0"/>
          </a:p>
          <a:p>
            <a:r>
              <a:rPr lang="ru-RU" smtClean="0"/>
              <a:t>по </a:t>
            </a:r>
            <a:r>
              <a:rPr lang="ru-RU"/>
              <a:t>гимнастической скамейке, пробежать с маленьким мячом (или мешочком с песком) 6—7 м </a:t>
            </a:r>
            <a:r>
              <a:rPr lang="ru-RU" smtClean="0"/>
              <a:t>и</a:t>
            </a:r>
          </a:p>
          <a:p>
            <a:r>
              <a:rPr lang="ru-RU" smtClean="0"/>
              <a:t> </a:t>
            </a:r>
            <a:r>
              <a:rPr lang="ru-RU"/>
              <a:t>метнуть его в цель. </a:t>
            </a:r>
            <a:endParaRPr lang="ru-RU" smtClean="0"/>
          </a:p>
          <a:p>
            <a:r>
              <a:rPr lang="ru-RU" smtClean="0"/>
              <a:t>Оцениваются </a:t>
            </a:r>
            <a:r>
              <a:rPr lang="ru-RU"/>
              <a:t>быстрота и точность выполнения задания.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975" y="300812"/>
            <a:ext cx="3237905" cy="128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924732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7240"/>
            <a:ext cx="3236369" cy="12873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68914" y="265700"/>
            <a:ext cx="5681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</a:rPr>
              <a:t>Развитие силовых и скоростно – силовых качеств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14171" y="840905"/>
            <a:ext cx="17575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/>
              <a:t>Бег: </a:t>
            </a:r>
            <a:r>
              <a:rPr lang="ru-RU" smtClean="0"/>
              <a:t>бег </a:t>
            </a:r>
            <a:r>
              <a:rPr lang="ru-RU"/>
              <a:t>с захлестыванием голени; </a:t>
            </a:r>
            <a:r>
              <a:rPr lang="ru-RU" smtClean="0"/>
              <a:t>бег </a:t>
            </a:r>
            <a:r>
              <a:rPr lang="ru-RU"/>
              <a:t>с высоким подниманием бедра; </a:t>
            </a:r>
            <a:r>
              <a:rPr lang="ru-RU" smtClean="0"/>
              <a:t> </a:t>
            </a:r>
            <a:r>
              <a:rPr lang="ru-RU"/>
              <a:t>бег с выносом </a:t>
            </a:r>
            <a:endParaRPr lang="ru-RU" smtClean="0"/>
          </a:p>
          <a:p>
            <a:r>
              <a:rPr lang="ru-RU"/>
              <a:t> </a:t>
            </a:r>
            <a:r>
              <a:rPr lang="ru-RU" smtClean="0"/>
              <a:t>     прямых </a:t>
            </a:r>
            <a:r>
              <a:rPr lang="ru-RU"/>
              <a:t>ног вперед; </a:t>
            </a:r>
            <a:r>
              <a:rPr lang="ru-RU" smtClean="0"/>
              <a:t> </a:t>
            </a:r>
            <a:r>
              <a:rPr lang="ru-RU"/>
              <a:t>бег с подскоками. </a:t>
            </a:r>
            <a:endParaRPr lang="ru-RU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mtClean="0"/>
              <a:t>Сгибание </a:t>
            </a:r>
            <a:r>
              <a:rPr lang="ru-RU"/>
              <a:t>и разгибание рук в упоре </a:t>
            </a:r>
            <a:r>
              <a:rPr lang="ru-RU" smtClean="0"/>
              <a:t>лежа: сгибание </a:t>
            </a:r>
            <a:r>
              <a:rPr lang="ru-RU"/>
              <a:t>и разгибание рук в упоре у стены; </a:t>
            </a:r>
          </a:p>
          <a:p>
            <a:r>
              <a:rPr lang="ru-RU" smtClean="0"/>
              <a:t>      тоже</a:t>
            </a:r>
            <a:r>
              <a:rPr lang="ru-RU"/>
              <a:t>, но в упоре стоя у подоконника или стола; </a:t>
            </a:r>
            <a:r>
              <a:rPr lang="ru-RU" smtClean="0"/>
              <a:t> </a:t>
            </a:r>
            <a:r>
              <a:rPr lang="ru-RU"/>
              <a:t>сгибание и разгибание рук в упоре </a:t>
            </a:r>
            <a:r>
              <a:rPr lang="ru-RU" smtClean="0"/>
              <a:t>стоя</a:t>
            </a:r>
          </a:p>
          <a:p>
            <a:r>
              <a:rPr lang="ru-RU"/>
              <a:t> </a:t>
            </a:r>
            <a:r>
              <a:rPr lang="ru-RU" smtClean="0"/>
              <a:t>      </a:t>
            </a:r>
            <a:r>
              <a:rPr lang="ru-RU"/>
              <a:t>на коленях; </a:t>
            </a:r>
            <a:r>
              <a:rPr lang="ru-RU" smtClean="0"/>
              <a:t> </a:t>
            </a:r>
            <a:r>
              <a:rPr lang="ru-RU"/>
              <a:t>сгибание и разгибание рук в упоре лежа на скамейке или </a:t>
            </a:r>
            <a:r>
              <a:rPr lang="ru-RU" smtClean="0"/>
              <a:t>стуле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mtClean="0"/>
              <a:t> </a:t>
            </a:r>
            <a:r>
              <a:rPr lang="ru-RU"/>
              <a:t>Прыжок: </a:t>
            </a:r>
            <a:r>
              <a:rPr lang="ru-RU" smtClean="0"/>
              <a:t> </a:t>
            </a:r>
            <a:r>
              <a:rPr lang="ru-RU"/>
              <a:t>Прыжок вверх на двух ногах на месте с поворотом кругом. </a:t>
            </a:r>
            <a:r>
              <a:rPr lang="ru-RU" smtClean="0"/>
              <a:t> </a:t>
            </a:r>
            <a:r>
              <a:rPr lang="ru-RU"/>
              <a:t>Прыгать вверх, </a:t>
            </a:r>
            <a:endParaRPr lang="ru-RU" smtClean="0"/>
          </a:p>
          <a:p>
            <a:r>
              <a:rPr lang="ru-RU"/>
              <a:t> </a:t>
            </a:r>
            <a:r>
              <a:rPr lang="ru-RU" smtClean="0"/>
              <a:t>      смещая </a:t>
            </a:r>
            <a:r>
              <a:rPr lang="ru-RU"/>
              <a:t>ноги вправо, влево. </a:t>
            </a:r>
            <a:r>
              <a:rPr lang="ru-RU" smtClean="0"/>
              <a:t> </a:t>
            </a:r>
            <a:r>
              <a:rPr lang="ru-RU"/>
              <a:t>Прыжок вверх из глубокого приседа. </a:t>
            </a:r>
            <a:r>
              <a:rPr lang="ru-RU" smtClean="0"/>
              <a:t> </a:t>
            </a:r>
            <a:r>
              <a:rPr lang="ru-RU"/>
              <a:t>Прыгать вверх с разбега</a:t>
            </a:r>
            <a:r>
              <a:rPr lang="ru-RU" smtClean="0"/>
              <a:t>,</a:t>
            </a:r>
          </a:p>
          <a:p>
            <a:r>
              <a:rPr lang="ru-RU"/>
              <a:t> </a:t>
            </a:r>
            <a:r>
              <a:rPr lang="ru-RU" smtClean="0"/>
              <a:t>      </a:t>
            </a:r>
            <a:r>
              <a:rPr lang="ru-RU"/>
              <a:t>доставая предмет, подвешенный выше поднятой руки ребенка на 25—30 см.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3207839"/>
            <a:ext cx="36361781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mtClean="0">
                <a:solidFill>
                  <a:srgbClr val="FF0000"/>
                </a:solidFill>
              </a:rPr>
              <a:t>ИГРЫ:</a:t>
            </a:r>
          </a:p>
          <a:p>
            <a:r>
              <a:rPr lang="ru-RU" b="1" smtClean="0">
                <a:solidFill>
                  <a:srgbClr val="FF0000"/>
                </a:solidFill>
              </a:rPr>
              <a:t>Кто соберет больше лент </a:t>
            </a:r>
          </a:p>
          <a:p>
            <a:r>
              <a:rPr lang="ru-RU" smtClean="0"/>
              <a:t>На веревку, натянутую выше поднятых рук ребенка на 20—25 см, вешают небольшие ленточки. </a:t>
            </a:r>
          </a:p>
          <a:p>
            <a:r>
              <a:rPr lang="ru-RU" smtClean="0"/>
              <a:t>5—6 детей встают под веревку и, подпрыгивая на двух ногах, стараются снять как можно больше лент.</a:t>
            </a:r>
          </a:p>
          <a:p>
            <a:r>
              <a:rPr lang="ru-RU" smtClean="0"/>
              <a:t> Затем выходят следующие. Выигрывает тот, кто снял больше лент. </a:t>
            </a:r>
          </a:p>
          <a:p>
            <a:r>
              <a:rPr lang="ru-RU" smtClean="0"/>
              <a:t>Правила: подпрыгивать вверх на двух ногах; снимать во время прыжка только одну ленточку. </a:t>
            </a:r>
          </a:p>
          <a:p>
            <a:r>
              <a:rPr lang="ru-RU" b="1" smtClean="0">
                <a:solidFill>
                  <a:srgbClr val="FF0000"/>
                </a:solidFill>
              </a:rPr>
              <a:t>Попрыгунчики</a:t>
            </a:r>
          </a:p>
          <a:p>
            <a:r>
              <a:rPr lang="ru-RU" smtClean="0"/>
              <a:t> </a:t>
            </a:r>
            <a:r>
              <a:rPr lang="ru-RU"/>
              <a:t>На земле на расстоянии 50—60 см одна от другой чертят линии. Дети друг за другом перепрыгивают липни на двух </a:t>
            </a:r>
            <a:endParaRPr lang="ru-RU" smtClean="0"/>
          </a:p>
          <a:p>
            <a:r>
              <a:rPr lang="ru-RU" smtClean="0"/>
              <a:t>ногах </a:t>
            </a:r>
            <a:r>
              <a:rPr lang="ru-RU"/>
              <a:t>разными способами: прямо, боком правым и левым с </a:t>
            </a:r>
            <a:r>
              <a:rPr lang="ru-RU" smtClean="0"/>
              <a:t>между скоком </a:t>
            </a:r>
            <a:r>
              <a:rPr lang="ru-RU"/>
              <a:t>на месте</a:t>
            </a:r>
            <a:r>
              <a:rPr lang="ru-RU" smtClean="0"/>
              <a:t>.</a:t>
            </a:r>
          </a:p>
          <a:p>
            <a:r>
              <a:rPr lang="ru-RU" smtClean="0"/>
              <a:t> </a:t>
            </a:r>
            <a:r>
              <a:rPr lang="ru-RU"/>
              <a:t>Правила: прыгать указанным способом, отталкиваясь двумя ногами одновременно; согласовывать силу </a:t>
            </a:r>
            <a:r>
              <a:rPr lang="ru-RU" smtClean="0"/>
              <a:t>толчка</a:t>
            </a:r>
          </a:p>
          <a:p>
            <a:r>
              <a:rPr lang="ru-RU" smtClean="0"/>
              <a:t> </a:t>
            </a:r>
            <a:r>
              <a:rPr lang="ru-RU"/>
              <a:t>с препятствием (ближе — дальше). Усложнение: изменять расстояние между линиями, развивая у детей </a:t>
            </a:r>
            <a:r>
              <a:rPr lang="ru-RU" smtClean="0"/>
              <a:t>умение</a:t>
            </a:r>
          </a:p>
          <a:p>
            <a:r>
              <a:rPr lang="ru-RU" smtClean="0"/>
              <a:t> </a:t>
            </a:r>
            <a:r>
              <a:rPr lang="ru-RU"/>
              <a:t>выполнять более короткие или длинные прыжки. 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088978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237257" cy="12924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84218" y="646232"/>
            <a:ext cx="100168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/>
              <a:t>Ходьба</a:t>
            </a:r>
            <a:r>
              <a:rPr lang="ru-RU" smtClean="0"/>
              <a:t>: </a:t>
            </a:r>
            <a:r>
              <a:rPr lang="ru-RU"/>
              <a:t>на носках; </a:t>
            </a:r>
            <a:r>
              <a:rPr lang="ru-RU" smtClean="0"/>
              <a:t>на </a:t>
            </a:r>
            <a:r>
              <a:rPr lang="ru-RU"/>
              <a:t>пятках; </a:t>
            </a:r>
            <a:r>
              <a:rPr lang="ru-RU" smtClean="0"/>
              <a:t>на </a:t>
            </a:r>
            <a:r>
              <a:rPr lang="ru-RU"/>
              <a:t>внешней стороне стопы</a:t>
            </a:r>
            <a:r>
              <a:rPr lang="ru-RU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mtClean="0"/>
              <a:t> </a:t>
            </a:r>
            <a:r>
              <a:rPr lang="ru-RU"/>
              <a:t>Бег: </a:t>
            </a:r>
            <a:r>
              <a:rPr lang="ru-RU" smtClean="0"/>
              <a:t>медленный </a:t>
            </a:r>
            <a:r>
              <a:rPr lang="ru-RU"/>
              <a:t>бег в течении 2-3 минут. </a:t>
            </a:r>
            <a:endParaRPr lang="ru-RU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mtClean="0"/>
              <a:t>Прыжки</a:t>
            </a:r>
            <a:r>
              <a:rPr lang="ru-RU"/>
              <a:t>: </a:t>
            </a:r>
            <a:r>
              <a:rPr lang="ru-RU" smtClean="0"/>
              <a:t>Во </a:t>
            </a:r>
            <a:r>
              <a:rPr lang="ru-RU"/>
              <a:t>время ходьбы перепрыгивать через 6—8 предметов высотой 15—20 см (мячи, барьеры). </a:t>
            </a:r>
            <a:r>
              <a:rPr lang="ru-RU" smtClean="0"/>
              <a:t> </a:t>
            </a:r>
            <a:r>
              <a:rPr lang="ru-RU"/>
              <a:t>Прыгать на одной ноге, продвигаясь вперед и толкая перед собой камешек, льдинку. </a:t>
            </a:r>
            <a:r>
              <a:rPr lang="ru-RU" smtClean="0"/>
              <a:t> </a:t>
            </a:r>
            <a:r>
              <a:rPr lang="ru-RU"/>
              <a:t>Прыжки через линию или веревку на одной ноге вперед и назад, вправо и влево, на месте и с продвижением вперед. </a:t>
            </a:r>
            <a:endParaRPr lang="ru-RU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/>
              <a:t>Сгибание и разгибание рук в упоре лежа: </a:t>
            </a:r>
            <a:r>
              <a:rPr lang="ru-RU" smtClean="0"/>
              <a:t> </a:t>
            </a:r>
            <a:r>
              <a:rPr lang="ru-RU"/>
              <a:t>поочередно переставлять руки вперед, а затем назад из упора лежа на полу; </a:t>
            </a:r>
            <a:r>
              <a:rPr lang="ru-RU" smtClean="0"/>
              <a:t>поочередно </a:t>
            </a:r>
            <a:r>
              <a:rPr lang="ru-RU"/>
              <a:t>переставлять руки вперед, а затем назад из упора присев в упор лежа и обратно; </a:t>
            </a:r>
            <a:r>
              <a:rPr lang="ru-RU" smtClean="0"/>
              <a:t> </a:t>
            </a:r>
            <a:r>
              <a:rPr lang="ru-RU"/>
              <a:t>сгибание и разгибание рук в упоре лежа на полу (3-4 серии по 5-6 раз, повторяя упражнение с небольшим паузами между сериями).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8654" y="3133904"/>
            <a:ext cx="1141851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mtClean="0">
                <a:solidFill>
                  <a:srgbClr val="FF0000"/>
                </a:solidFill>
              </a:rPr>
              <a:t>ИГРЫ</a:t>
            </a:r>
            <a:r>
              <a:rPr lang="ru-RU" smtClean="0"/>
              <a:t>:</a:t>
            </a:r>
          </a:p>
          <a:p>
            <a:r>
              <a:rPr lang="ru-RU" b="1">
                <a:solidFill>
                  <a:srgbClr val="FF0000"/>
                </a:solidFill>
              </a:rPr>
              <a:t>Зайцы и моржи </a:t>
            </a:r>
            <a:endParaRPr lang="ru-RU" b="1" smtClean="0">
              <a:solidFill>
                <a:srgbClr val="FF0000"/>
              </a:solidFill>
            </a:endParaRPr>
          </a:p>
          <a:p>
            <a:r>
              <a:rPr lang="ru-RU" smtClean="0"/>
              <a:t>На </a:t>
            </a:r>
            <a:r>
              <a:rPr lang="ru-RU"/>
              <a:t>противоположных сторонах площадки за линиями «дома» располагаются шеренгами лицом </a:t>
            </a:r>
            <a:r>
              <a:rPr lang="ru-RU" smtClean="0"/>
              <a:t>друг</a:t>
            </a:r>
          </a:p>
          <a:p>
            <a:r>
              <a:rPr lang="ru-RU" smtClean="0"/>
              <a:t> </a:t>
            </a:r>
            <a:r>
              <a:rPr lang="ru-RU"/>
              <a:t>к другу две команды. Игроки приседают и кладут руки на колени. По сигналу все игроки, выпрыгивая из </a:t>
            </a:r>
            <a:r>
              <a:rPr lang="ru-RU" smtClean="0"/>
              <a:t>приседа</a:t>
            </a:r>
          </a:p>
          <a:p>
            <a:r>
              <a:rPr lang="ru-RU" smtClean="0"/>
              <a:t> </a:t>
            </a:r>
            <a:r>
              <a:rPr lang="ru-RU"/>
              <a:t>(словно «зайцы»), продвигаются вперед, стараясь быстрее пересечь линию противоположного «дома». </a:t>
            </a:r>
            <a:endParaRPr lang="ru-RU" smtClean="0"/>
          </a:p>
          <a:p>
            <a:r>
              <a:rPr lang="ru-RU" smtClean="0"/>
              <a:t>Команда</a:t>
            </a:r>
            <a:r>
              <a:rPr lang="ru-RU"/>
              <a:t>, игроки которой первыми соберутся в новом «доме» (закончив прыжки), побеждает. </a:t>
            </a:r>
            <a:endParaRPr lang="ru-RU" smtClean="0"/>
          </a:p>
          <a:p>
            <a:r>
              <a:rPr lang="ru-RU" smtClean="0"/>
              <a:t>Обратно </a:t>
            </a:r>
            <a:r>
              <a:rPr lang="ru-RU"/>
              <a:t>игроки передвигаются в упоре лежа, перебирая руками (как «моржи</a:t>
            </a:r>
            <a:r>
              <a:rPr lang="ru-RU" smtClean="0"/>
              <a:t>»).</a:t>
            </a:r>
          </a:p>
          <a:p>
            <a:r>
              <a:rPr lang="ru-RU" smtClean="0"/>
              <a:t> </a:t>
            </a:r>
            <a:r>
              <a:rPr lang="ru-RU"/>
              <a:t>Игру можно проводить и как линейную </a:t>
            </a:r>
            <a:r>
              <a:rPr lang="ru-RU" smtClean="0"/>
              <a:t>эстафету</a:t>
            </a:r>
          </a:p>
          <a:p>
            <a:r>
              <a:rPr lang="ru-RU" b="1">
                <a:solidFill>
                  <a:srgbClr val="FF0000"/>
                </a:solidFill>
              </a:rPr>
              <a:t>Не задень </a:t>
            </a:r>
            <a:endParaRPr lang="ru-RU" b="1" smtClean="0">
              <a:solidFill>
                <a:srgbClr val="FF0000"/>
              </a:solidFill>
            </a:endParaRPr>
          </a:p>
          <a:p>
            <a:r>
              <a:rPr lang="ru-RU" smtClean="0"/>
              <a:t>На </a:t>
            </a:r>
            <a:r>
              <a:rPr lang="ru-RU"/>
              <a:t>границах площадки с противоположных сторон (ширина 3—4 м, длина 8—10 м) двое водящих с длинной веревкой. Остальные играющие — на площадке. Водящие ходят, держа веревку примерно на высоте 15—20 см от пола. Играющие бегают, перепрыгивая через веревку. </a:t>
            </a:r>
            <a:r>
              <a:rPr lang="ru-RU" smtClean="0"/>
              <a:t>Правила</a:t>
            </a:r>
            <a:r>
              <a:rPr lang="ru-RU"/>
              <a:t>: перепрыгивая, не задевать веревку; тот, кто задел, на некоторое время выходит из игры. </a:t>
            </a:r>
          </a:p>
        </p:txBody>
      </p:sp>
    </p:spTree>
    <p:extLst>
      <p:ext uri="{BB962C8B-B14F-4D97-AF65-F5344CB8AC3E}">
        <p14:creationId xmlns:p14="http://schemas.microsoft.com/office/powerpoint/2010/main" val="840524077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35" y="191968"/>
            <a:ext cx="3024048" cy="12073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12473" y="443345"/>
            <a:ext cx="8969058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smtClean="0">
                <a:solidFill>
                  <a:srgbClr val="FF0000"/>
                </a:solidFill>
              </a:rPr>
              <a:t>Рекомендуемые подвижные игры для педагогов с детьми во время прогулок:</a:t>
            </a:r>
          </a:p>
          <a:p>
            <a:endParaRPr lang="ru-RU" sz="2000" b="1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/>
              <a:t>Догони </a:t>
            </a:r>
            <a:r>
              <a:rPr lang="ru-RU" sz="2000" smtClean="0"/>
              <a:t>голубя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/>
              <a:t>Мы веселые </a:t>
            </a:r>
            <a:r>
              <a:rPr lang="ru-RU" sz="2000" smtClean="0"/>
              <a:t>ребята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/>
              <a:t>Стань </a:t>
            </a:r>
            <a:r>
              <a:rPr lang="ru-RU" sz="2000" smtClean="0"/>
              <a:t>первым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smtClean="0"/>
              <a:t>Один-двое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/>
              <a:t>Кто скорее добежит до </a:t>
            </a:r>
            <a:r>
              <a:rPr lang="ru-RU" sz="2000" smtClean="0"/>
              <a:t>флажка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err="1"/>
              <a:t>Ловишка, бери </a:t>
            </a:r>
            <a:r>
              <a:rPr lang="ru-RU" sz="2000" smtClean="0"/>
              <a:t>ленту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smtClean="0"/>
              <a:t>Уголки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/>
              <a:t>Собери </a:t>
            </a:r>
            <a:r>
              <a:rPr lang="ru-RU" sz="2000" smtClean="0"/>
              <a:t>флажки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/>
              <a:t>Догони </a:t>
            </a:r>
            <a:r>
              <a:rPr lang="ru-RU" sz="2000" smtClean="0"/>
              <a:t>соперника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4909" y="3962400"/>
            <a:ext cx="238340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/>
              <a:t>Бег </a:t>
            </a:r>
            <a:r>
              <a:rPr lang="ru-RU" smtClean="0"/>
              <a:t>шеренгами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/>
              <a:t>Перемена </a:t>
            </a:r>
            <a:r>
              <a:rPr lang="ru-RU" smtClean="0"/>
              <a:t>мест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mtClean="0"/>
              <a:t>Горелки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/>
              <a:t>Будь </a:t>
            </a:r>
            <a:r>
              <a:rPr lang="ru-RU" smtClean="0"/>
              <a:t>внимателен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mtClean="0"/>
              <a:t>Гуси-лебеди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/>
              <a:t>Ястреб и </a:t>
            </a:r>
            <a:r>
              <a:rPr lang="ru-RU" smtClean="0"/>
              <a:t>утки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/>
              <a:t>Перемени предмет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935" y="3519668"/>
            <a:ext cx="4056047" cy="2474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07496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59578" cy="24106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13564" y="1219200"/>
            <a:ext cx="713285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>
                <a:solidFill>
                  <a:srgbClr val="FF0000"/>
                </a:solidFill>
              </a:rPr>
              <a:t>Традиция сдачи норм ГТО пришла к нам из СССР. </a:t>
            </a:r>
            <a:endParaRPr lang="ru-RU" sz="2000" smtClean="0">
              <a:solidFill>
                <a:srgbClr val="FF0000"/>
              </a:solidFill>
            </a:endParaRPr>
          </a:p>
          <a:p>
            <a:r>
              <a:rPr lang="ru-RU" sz="2000" smtClean="0">
                <a:solidFill>
                  <a:srgbClr val="FF0000"/>
                </a:solidFill>
              </a:rPr>
              <a:t>Она </a:t>
            </a:r>
            <a:r>
              <a:rPr lang="ru-RU" sz="2000">
                <a:solidFill>
                  <a:srgbClr val="FF0000"/>
                </a:solidFill>
              </a:rPr>
              <a:t>успешно развивалась с 1931 по 1991 год. </a:t>
            </a:r>
            <a:endParaRPr lang="ru-RU" sz="2000" smtClean="0">
              <a:solidFill>
                <a:srgbClr val="FF0000"/>
              </a:solidFill>
            </a:endParaRPr>
          </a:p>
          <a:p>
            <a:r>
              <a:rPr lang="ru-RU" sz="2000" smtClean="0">
                <a:solidFill>
                  <a:srgbClr val="FF0000"/>
                </a:solidFill>
              </a:rPr>
              <a:t>На </a:t>
            </a:r>
            <a:r>
              <a:rPr lang="ru-RU" sz="2000">
                <a:solidFill>
                  <a:srgbClr val="FF0000"/>
                </a:solidFill>
              </a:rPr>
              <a:t>какое-то время она была забыта, но в 2014 году </a:t>
            </a:r>
            <a:endParaRPr lang="ru-RU" sz="2000" smtClean="0">
              <a:solidFill>
                <a:srgbClr val="FF0000"/>
              </a:solidFill>
            </a:endParaRPr>
          </a:p>
          <a:p>
            <a:r>
              <a:rPr lang="ru-RU" sz="2000" smtClean="0">
                <a:solidFill>
                  <a:srgbClr val="FF0000"/>
                </a:solidFill>
              </a:rPr>
              <a:t>указом </a:t>
            </a:r>
            <a:r>
              <a:rPr lang="ru-RU" sz="2000">
                <a:solidFill>
                  <a:srgbClr val="FF0000"/>
                </a:solidFill>
              </a:rPr>
              <a:t>президента В.В. Путина программа вновь была </a:t>
            </a:r>
            <a:r>
              <a:rPr lang="ru-RU" sz="2000" smtClean="0">
                <a:solidFill>
                  <a:srgbClr val="FF0000"/>
                </a:solidFill>
              </a:rPr>
              <a:t>введена</a:t>
            </a:r>
          </a:p>
          <a:p>
            <a:r>
              <a:rPr lang="ru-RU" sz="2000" smtClean="0">
                <a:solidFill>
                  <a:srgbClr val="FF0000"/>
                </a:solidFill>
              </a:rPr>
              <a:t> </a:t>
            </a:r>
            <a:r>
              <a:rPr lang="ru-RU" sz="2000">
                <a:solidFill>
                  <a:srgbClr val="FF0000"/>
                </a:solidFill>
              </a:rPr>
              <a:t>в </a:t>
            </a:r>
            <a:r>
              <a:rPr lang="ru-RU" sz="2000" smtClean="0">
                <a:solidFill>
                  <a:srgbClr val="FF0000"/>
                </a:solidFill>
              </a:rPr>
              <a:t>жизнь российского </a:t>
            </a:r>
            <a:r>
              <a:rPr lang="ru-RU" sz="2000">
                <a:solidFill>
                  <a:srgbClr val="FF0000"/>
                </a:solidFill>
              </a:rPr>
              <a:t>общества.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1491" y="360218"/>
            <a:ext cx="31955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smtClean="0">
                <a:solidFill>
                  <a:srgbClr val="FF0000"/>
                </a:solidFill>
              </a:rPr>
              <a:t>НЕМНОГО ИСТОРИИ О ГТО:</a:t>
            </a:r>
            <a:endParaRPr lang="ru-RU" sz="2000" b="1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6875" y="3129180"/>
            <a:ext cx="1188512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/>
              <a:t>В известном детском стихотворении С.Я.Маршака 1937 года «Рассказ о неизвестном герое» пожарные, </a:t>
            </a:r>
            <a:endParaRPr lang="ru-RU" sz="2000" smtClean="0"/>
          </a:p>
          <a:p>
            <a:r>
              <a:rPr lang="ru-RU" sz="2000" smtClean="0"/>
              <a:t>милиция </a:t>
            </a:r>
            <a:r>
              <a:rPr lang="ru-RU" sz="2000"/>
              <a:t>и фотографы разыскивают двадцатилетнего парня, спасшего из огня девочку. </a:t>
            </a:r>
            <a:endParaRPr lang="ru-RU" sz="2000" smtClean="0"/>
          </a:p>
          <a:p>
            <a:r>
              <a:rPr lang="ru-RU" sz="2000" smtClean="0"/>
              <a:t>Из</a:t>
            </a:r>
            <a:r>
              <a:rPr lang="ru-RU" sz="2000"/>
              <a:t> примет — «среднего роста, плечистый и крепкий, ходит он в белой футболке и кепке. </a:t>
            </a:r>
            <a:endParaRPr lang="ru-RU" sz="2000" smtClean="0"/>
          </a:p>
          <a:p>
            <a:r>
              <a:rPr lang="ru-RU" sz="2000" smtClean="0"/>
              <a:t>Знак </a:t>
            </a:r>
            <a:r>
              <a:rPr lang="ru-RU" sz="2000"/>
              <a:t>„ГТО“ на груди у него. Больше не знают о нем ничего», сообщает читателю Маршак.</a:t>
            </a:r>
          </a:p>
          <a:p>
            <a:r>
              <a:rPr lang="ru-RU" sz="2000" b="1"/>
              <a:t>Ирония стихотворения заключалась в том, что значкистов ГТО в то время было больше половины страны</a:t>
            </a:r>
            <a:r>
              <a:rPr lang="ru-RU" sz="2000" b="1" smtClean="0"/>
              <a:t>,</a:t>
            </a:r>
          </a:p>
          <a:p>
            <a:r>
              <a:rPr lang="ru-RU" sz="2000" b="1" smtClean="0"/>
              <a:t> </a:t>
            </a:r>
            <a:r>
              <a:rPr lang="ru-RU" sz="2000" b="1"/>
              <a:t>и каждый был готов к труду и обороне!</a:t>
            </a:r>
            <a:endParaRPr lang="ru-RU" sz="2000"/>
          </a:p>
          <a:p>
            <a:r>
              <a:rPr lang="ru-RU" sz="2000"/>
              <a:t>Те, кто учился в школе еще до распада Советского Союза, помнят три заветные буквы — ГТО, </a:t>
            </a:r>
            <a:r>
              <a:rPr lang="ru-RU" sz="2000" smtClean="0"/>
              <a:t>или</a:t>
            </a:r>
          </a:p>
          <a:p>
            <a:r>
              <a:rPr lang="ru-RU" sz="2000" smtClean="0"/>
              <a:t> </a:t>
            </a:r>
            <a:r>
              <a:rPr lang="ru-RU" sz="2000"/>
              <a:t>«Готов к труду и обороне» — программу физической и культурной подготовки, </a:t>
            </a:r>
            <a:r>
              <a:rPr lang="ru-RU" sz="2000" smtClean="0"/>
              <a:t>кот</a:t>
            </a:r>
            <a:r>
              <a:rPr lang="ru-RU" sz="2000"/>
              <a:t>орая основывалась </a:t>
            </a:r>
            <a:endParaRPr lang="ru-RU" sz="2000" smtClean="0"/>
          </a:p>
          <a:p>
            <a:r>
              <a:rPr lang="ru-RU" sz="2000" smtClean="0"/>
              <a:t>на</a:t>
            </a:r>
            <a:r>
              <a:rPr lang="ru-RU" sz="2000"/>
              <a:t> единой и поддерживаемой государством системе патриотического воспитания населения</a:t>
            </a:r>
            <a:r>
              <a:rPr lang="ru-RU" sz="2000" smtClean="0"/>
              <a:t>.</a:t>
            </a:r>
          </a:p>
          <a:p>
            <a:r>
              <a:rPr lang="ru-RU" sz="2000" smtClean="0">
                <a:solidFill>
                  <a:srgbClr val="FF0000"/>
                </a:solidFill>
              </a:rPr>
              <a:t>Более подробную информацию можно найти на сайте</a:t>
            </a:r>
            <a:r>
              <a:rPr lang="ru-RU" sz="2000" smtClean="0"/>
              <a:t>: </a:t>
            </a:r>
            <a:r>
              <a:rPr lang="en-US" sz="2000" smtClean="0"/>
              <a:t>https://www.gto.ru/history</a:t>
            </a:r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4034381679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443" y="216026"/>
            <a:ext cx="5208994" cy="20699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2836" y="2978727"/>
            <a:ext cx="1013816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>
                <a:hlinkClick r:id="rId3"/>
              </a:rPr>
              <a:t>Постановление Правительства Российской Федерации от 17.01.2023 № 33 О внесении изменения в </a:t>
            </a:r>
            <a:endParaRPr lang="ru-RU" smtClean="0">
              <a:hlinkClick r:id="rId3"/>
            </a:endParaRPr>
          </a:p>
          <a:p>
            <a:r>
              <a:rPr lang="ru-RU" smtClean="0">
                <a:hlinkClick r:id="rId3"/>
              </a:rPr>
              <a:t>Положение </a:t>
            </a:r>
            <a:r>
              <a:rPr lang="ru-RU">
                <a:hlinkClick r:id="rId3"/>
              </a:rPr>
              <a:t>о Всероссийском физкультурно-спортивном комплексе Готов к труду и обороне (ГТО).</a:t>
            </a:r>
            <a:r>
              <a:rPr lang="ru-RU" smtClean="0">
                <a:hlinkClick r:id="rId3"/>
              </a:rPr>
              <a:t>pdf</a:t>
            </a:r>
            <a:endParaRPr lang="ru-RU" smtClean="0"/>
          </a:p>
          <a:p>
            <a:endParaRPr lang="ru-RU"/>
          </a:p>
          <a:p>
            <a:r>
              <a:rPr lang="ru-RU">
                <a:hlinkClick r:id="rId4"/>
              </a:rPr>
              <a:t>Приказ Министерства просвещения Российской Федерации от 25.11.2022 № 1028 Об утверждении </a:t>
            </a:r>
            <a:endParaRPr lang="ru-RU" smtClean="0">
              <a:hlinkClick r:id="rId4"/>
            </a:endParaRPr>
          </a:p>
          <a:p>
            <a:r>
              <a:rPr lang="ru-RU" smtClean="0">
                <a:hlinkClick r:id="rId4"/>
              </a:rPr>
              <a:t>федеральной </a:t>
            </a:r>
            <a:r>
              <a:rPr lang="ru-RU">
                <a:hlinkClick r:id="rId4"/>
              </a:rPr>
              <a:t>образовательной программы дошкольного образования.pdf</a:t>
            </a:r>
            <a:endParaRPr lang="ru-RU" smtClean="0"/>
          </a:p>
          <a:p>
            <a:endParaRPr lang="ru-RU"/>
          </a:p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862945" y="858982"/>
            <a:ext cx="70401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smtClean="0">
                <a:solidFill>
                  <a:srgbClr val="FF0000"/>
                </a:solidFill>
              </a:rPr>
              <a:t>Нормативные документы о внесении изменения в Положение</a:t>
            </a:r>
          </a:p>
          <a:p>
            <a:r>
              <a:rPr lang="ru-RU" sz="2000" smtClean="0">
                <a:solidFill>
                  <a:srgbClr val="FF0000"/>
                </a:solidFill>
              </a:rPr>
              <a:t>О Всероссийском физкультурно-спортивном комплексе</a:t>
            </a:r>
          </a:p>
          <a:p>
            <a:r>
              <a:rPr lang="ru-RU" sz="2000" smtClean="0">
                <a:solidFill>
                  <a:srgbClr val="FF0000"/>
                </a:solidFill>
              </a:rPr>
              <a:t>«Готов к труду и обороне» (ГТО)</a:t>
            </a:r>
            <a:endParaRPr lang="ru-RU" sz="200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3928" y="4618417"/>
            <a:ext cx="3734130" cy="189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278837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858" y="218681"/>
            <a:ext cx="3323734" cy="1320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64115" y="478971"/>
            <a:ext cx="88249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mtClean="0">
                <a:solidFill>
                  <a:srgbClr val="FF0000"/>
                </a:solidFill>
              </a:rPr>
              <a:t>Структура Всероссийского  физкультурно-спортивного комплекса</a:t>
            </a:r>
            <a:r>
              <a:rPr lang="ru-RU" sz="2000" b="1" smtClean="0"/>
              <a:t>:</a:t>
            </a:r>
            <a:endParaRPr lang="ru-RU" sz="2000" b="1"/>
          </a:p>
        </p:txBody>
      </p:sp>
      <p:sp>
        <p:nvSpPr>
          <p:cNvPr id="6" name="TextBox 5"/>
          <p:cNvSpPr txBox="1"/>
          <p:nvPr/>
        </p:nvSpPr>
        <p:spPr>
          <a:xfrm>
            <a:off x="2365830" y="1364343"/>
            <a:ext cx="982617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chemeClr val="accent5"/>
                </a:solidFill>
              </a:rPr>
              <a:t>Первая ступень – от 6 до 7 лет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chemeClr val="accent5"/>
                </a:solidFill>
              </a:rPr>
              <a:t>Вторая ступень – от 8 до 9 лет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chemeClr val="accent5"/>
                </a:solidFill>
              </a:rPr>
              <a:t>Третья ступень – от 10 до 11 лет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chemeClr val="accent5"/>
                </a:solidFill>
              </a:rPr>
              <a:t>Четвертая ступень –от 12 до  13 лет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chemeClr val="accent5"/>
                </a:solidFill>
              </a:rPr>
              <a:t>Пятая ступень – от 14 до 15 лет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chemeClr val="accent5"/>
                </a:solidFill>
              </a:rPr>
              <a:t>Шестая ступень – от 16 до 17 лет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chemeClr val="accent5"/>
                </a:solidFill>
              </a:rPr>
              <a:t>Седьмая ступень – от 18 до 19 лет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chemeClr val="accent5"/>
                </a:solidFill>
              </a:rPr>
              <a:t>Восьмая ступень-от 20 до 24 лет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chemeClr val="accent5"/>
                </a:solidFill>
              </a:rPr>
              <a:t>Девятая ступень – от 25 до 29 лет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chemeClr val="accent5"/>
                </a:solidFill>
              </a:rPr>
              <a:t>Десятая ступень -  от 30 до 34 лет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chemeClr val="accent5"/>
                </a:solidFill>
              </a:rPr>
              <a:t>Одиннадцатая ступень – от 35 до 39 лет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chemeClr val="accent5"/>
                </a:solidFill>
              </a:rPr>
              <a:t>Двенадцатая ступень – от 40 до 44 лет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chemeClr val="accent5"/>
                </a:solidFill>
              </a:rPr>
              <a:t>Тринадцатая ступень – от 45 до 49 лет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chemeClr val="accent5"/>
                </a:solidFill>
              </a:rPr>
              <a:t>Четырнадцатая ступень – от 50 до 54 лет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chemeClr val="accent5"/>
                </a:solidFill>
              </a:rPr>
              <a:t>Пятнадцатая ступень – от 55 до 59 лет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chemeClr val="accent5"/>
                </a:solidFill>
              </a:rPr>
              <a:t>Шестнадцатая ступень – от 60 до 64 лет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chemeClr val="accent5"/>
                </a:solidFill>
              </a:rPr>
              <a:t>Семнадцатая ступень – от 65 до 69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chemeClr val="accent5"/>
                </a:solidFill>
              </a:rPr>
              <a:t>Восемнадцатая ступень – от 70 лет и старше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/>
          </a:p>
          <a:p>
            <a:r>
              <a:rPr lang="ru-RU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886" y="4924676"/>
            <a:ext cx="3164114" cy="1933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124374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857" y="227141"/>
            <a:ext cx="4674865" cy="18590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54287" y="415827"/>
            <a:ext cx="84493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smtClean="0">
                <a:solidFill>
                  <a:srgbClr val="FF0000"/>
                </a:solidFill>
                <a:effectLst/>
              </a:rPr>
              <a:t>В новой структуре </a:t>
            </a:r>
            <a:r>
              <a:rPr lang="ru-RU" sz="2400" b="1" i="0" smtClean="0">
                <a:solidFill>
                  <a:srgbClr val="FF0000"/>
                </a:solidFill>
                <a:effectLst/>
              </a:rPr>
              <a:t>ВФСК ГТО 2023-2026 гг</a:t>
            </a:r>
            <a:r>
              <a:rPr lang="ru-RU" sz="2400" b="0" i="0" smtClean="0">
                <a:solidFill>
                  <a:srgbClr val="FF0000"/>
                </a:solidFill>
                <a:effectLst/>
              </a:rPr>
              <a:t> выделены в</a:t>
            </a:r>
          </a:p>
          <a:p>
            <a:r>
              <a:rPr lang="ru-RU" sz="2400" b="0" i="0" smtClean="0">
                <a:solidFill>
                  <a:srgbClr val="FF0000"/>
                </a:solidFill>
                <a:effectLst/>
              </a:rPr>
              <a:t> отдельную ступень дети дошкольного возраста 6-7 лет. </a:t>
            </a:r>
          </a:p>
          <a:p>
            <a:r>
              <a:rPr lang="ru-RU" sz="2400" b="0" i="0" smtClean="0">
                <a:solidFill>
                  <a:srgbClr val="FF0000"/>
                </a:solidFill>
                <a:effectLst/>
              </a:rPr>
              <a:t>Разработаны требования к уровню физической </a:t>
            </a:r>
          </a:p>
          <a:p>
            <a:r>
              <a:rPr lang="ru-RU" sz="2400" b="0" i="0" smtClean="0">
                <a:solidFill>
                  <a:srgbClr val="FF0000"/>
                </a:solidFill>
                <a:effectLst/>
              </a:rPr>
              <a:t>подготовленности (на знаки отличия),установив их </a:t>
            </a:r>
          </a:p>
          <a:p>
            <a:r>
              <a:rPr lang="ru-RU" sz="2400" b="0" i="0" smtClean="0">
                <a:solidFill>
                  <a:srgbClr val="FF0000"/>
                </a:solidFill>
                <a:effectLst/>
              </a:rPr>
              <a:t>для 6-7 летних детей, в соответствии с образовательными </a:t>
            </a:r>
          </a:p>
          <a:p>
            <a:r>
              <a:rPr lang="ru-RU" sz="2400" b="0" i="0" smtClean="0">
                <a:solidFill>
                  <a:srgbClr val="FF0000"/>
                </a:solidFill>
                <a:effectLst/>
              </a:rPr>
              <a:t>программами дошкольного образования в части</a:t>
            </a:r>
          </a:p>
          <a:p>
            <a:r>
              <a:rPr lang="ru-RU" sz="2400" b="0" i="0" smtClean="0">
                <a:solidFill>
                  <a:srgbClr val="FF0000"/>
                </a:solidFill>
                <a:effectLst/>
              </a:rPr>
              <a:t> реализации физического развития детей.</a:t>
            </a:r>
            <a:endParaRPr lang="ru-RU" sz="240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687" y="2960914"/>
            <a:ext cx="21148497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smtClean="0">
                <a:solidFill>
                  <a:srgbClr val="0070C0"/>
                </a:solidFill>
              </a:rPr>
              <a:t>Цели и задачи комплекса ГТО: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>
                <a:solidFill>
                  <a:srgbClr val="0070C0"/>
                </a:solidFill>
              </a:rPr>
              <a:t> </a:t>
            </a:r>
            <a:r>
              <a:rPr lang="ru-RU" sz="2000" smtClean="0">
                <a:solidFill>
                  <a:srgbClr val="0070C0"/>
                </a:solidFill>
              </a:rPr>
              <a:t>направленность </a:t>
            </a:r>
            <a:r>
              <a:rPr lang="ru-RU" sz="2000">
                <a:solidFill>
                  <a:srgbClr val="0070C0"/>
                </a:solidFill>
              </a:rPr>
              <a:t>на эффективное использование возможностей физической культуры и спорта </a:t>
            </a:r>
            <a:endParaRPr lang="ru-RU" sz="2000" smtClean="0">
              <a:solidFill>
                <a:srgbClr val="0070C0"/>
              </a:solidFill>
            </a:endParaRPr>
          </a:p>
          <a:p>
            <a:r>
              <a:rPr lang="ru-RU" sz="2000" smtClean="0">
                <a:solidFill>
                  <a:srgbClr val="0070C0"/>
                </a:solidFill>
              </a:rPr>
              <a:t>в </a:t>
            </a:r>
            <a:r>
              <a:rPr lang="ru-RU" sz="2000">
                <a:solidFill>
                  <a:srgbClr val="0070C0"/>
                </a:solidFill>
              </a:rPr>
              <a:t>укреплении здоровья,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>
                <a:solidFill>
                  <a:srgbClr val="0070C0"/>
                </a:solidFill>
              </a:rPr>
              <a:t> </a:t>
            </a:r>
            <a:r>
              <a:rPr lang="ru-RU" sz="2000" smtClean="0">
                <a:solidFill>
                  <a:srgbClr val="0070C0"/>
                </a:solidFill>
              </a:rPr>
              <a:t>в </a:t>
            </a:r>
            <a:r>
              <a:rPr lang="ru-RU" sz="2000">
                <a:solidFill>
                  <a:srgbClr val="0070C0"/>
                </a:solidFill>
              </a:rPr>
              <a:t>гармоничном и всестороннем развитии личности,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rgbClr val="0070C0"/>
                </a:solidFill>
              </a:rPr>
              <a:t>повышении </a:t>
            </a:r>
            <a:r>
              <a:rPr lang="ru-RU" sz="2000">
                <a:solidFill>
                  <a:srgbClr val="0070C0"/>
                </a:solidFill>
              </a:rPr>
              <a:t>уровня физической подготовленности,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rgbClr val="0070C0"/>
                </a:solidFill>
              </a:rPr>
              <a:t>формировании </a:t>
            </a:r>
            <a:r>
              <a:rPr lang="ru-RU" sz="2000">
                <a:solidFill>
                  <a:srgbClr val="0070C0"/>
                </a:solidFill>
              </a:rPr>
              <a:t>осознанных потребностей в систематических занятиях физической культурой и спортом, </a:t>
            </a:r>
            <a:endParaRPr lang="ru-RU" sz="2000" smtClean="0">
              <a:solidFill>
                <a:srgbClr val="0070C0"/>
              </a:solidFill>
            </a:endParaRPr>
          </a:p>
          <a:p>
            <a:r>
              <a:rPr lang="ru-RU" sz="2000" smtClean="0">
                <a:solidFill>
                  <a:srgbClr val="0070C0"/>
                </a:solidFill>
              </a:rPr>
              <a:t>физическом </a:t>
            </a:r>
            <a:r>
              <a:rPr lang="ru-RU" sz="2000">
                <a:solidFill>
                  <a:srgbClr val="0070C0"/>
                </a:solidFill>
              </a:rPr>
              <a:t>самосовершенствовании, ведении здорового образа жизни;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smtClean="0">
                <a:solidFill>
                  <a:srgbClr val="0070C0"/>
                </a:solidFill>
              </a:rPr>
              <a:t>повышени</a:t>
            </a:r>
            <a:r>
              <a:rPr lang="ru-RU" sz="2000">
                <a:solidFill>
                  <a:srgbClr val="0070C0"/>
                </a:solidFill>
              </a:rPr>
              <a:t>е</a:t>
            </a:r>
            <a:r>
              <a:rPr lang="ru-RU" sz="2000" smtClean="0">
                <a:solidFill>
                  <a:srgbClr val="0070C0"/>
                </a:solidFill>
              </a:rPr>
              <a:t> </a:t>
            </a:r>
            <a:r>
              <a:rPr lang="ru-RU" sz="2000">
                <a:solidFill>
                  <a:srgbClr val="0070C0"/>
                </a:solidFill>
              </a:rPr>
              <a:t>общего уровня знаний по физической культуре.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663241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188687"/>
            <a:ext cx="10515600" cy="928914"/>
          </a:xfrm>
        </p:spPr>
        <p:txBody>
          <a:bodyPr>
            <a:norm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</a:rPr>
              <a:t>Нормативно-тестирующая часть комплекса ГТО 1 ступени:</a:t>
            </a:r>
            <a:endParaRPr lang="ru-RU" sz="3200">
              <a:solidFill>
                <a:srgbClr val="FF0000"/>
              </a:solidFill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366" y="1117600"/>
            <a:ext cx="4061001" cy="5740400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082800"/>
            <a:ext cx="4110239" cy="581000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510" y="1491095"/>
            <a:ext cx="2615090" cy="104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01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44982" cy="18868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43086" y="391886"/>
            <a:ext cx="83468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smtClean="0">
                <a:solidFill>
                  <a:srgbClr val="FF0000"/>
                </a:solidFill>
              </a:rPr>
              <a:t>Рекомендации родителям дошкольников по подготовке к сдаче нормативов комплекса ГТО</a:t>
            </a:r>
            <a:endParaRPr lang="ru-RU" sz="2000" b="1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25600" y="1669143"/>
            <a:ext cx="17909347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>
                <a:solidFill>
                  <a:srgbClr val="0070C0"/>
                </a:solidFill>
              </a:rPr>
              <a:t>Развитие быстроты и скоростно-силовых </a:t>
            </a:r>
            <a:r>
              <a:rPr lang="ru-RU" sz="2000" b="1" smtClean="0">
                <a:solidFill>
                  <a:srgbClr val="0070C0"/>
                </a:solidFill>
              </a:rPr>
              <a:t>качеств: </a:t>
            </a:r>
            <a:endParaRPr lang="ru-RU" sz="2000" b="1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mtClean="0"/>
              <a:t>Ходьба</a:t>
            </a:r>
            <a:r>
              <a:rPr lang="ru-RU"/>
              <a:t>: - на носках; - на пятках</a:t>
            </a:r>
            <a:r>
              <a:rPr lang="ru-RU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mtClean="0"/>
              <a:t> </a:t>
            </a:r>
            <a:r>
              <a:rPr lang="ru-RU"/>
              <a:t>Бег: - обычный бег; - бег с высоким поднимание бедра; </a:t>
            </a:r>
            <a:r>
              <a:rPr lang="ru-RU" smtClean="0"/>
              <a:t>бег </a:t>
            </a:r>
            <a:r>
              <a:rPr lang="ru-RU"/>
              <a:t>с захлестыванием голени</a:t>
            </a:r>
            <a:r>
              <a:rPr lang="ru-RU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mtClean="0"/>
              <a:t> </a:t>
            </a:r>
            <a:r>
              <a:rPr lang="ru-RU"/>
              <a:t>Бросание: - бросание мяча друг другу в разных положениях: стоя лицом </a:t>
            </a:r>
          </a:p>
          <a:p>
            <a:r>
              <a:rPr lang="ru-RU" smtClean="0"/>
              <a:t>и </a:t>
            </a:r>
            <a:r>
              <a:rPr lang="ru-RU"/>
              <a:t>спиной, стоя на коленях, сидя по-турецки, лежа; </a:t>
            </a:r>
            <a:endParaRPr lang="ru-RU" smtClean="0"/>
          </a:p>
          <a:p>
            <a:r>
              <a:rPr lang="ru-RU" smtClean="0"/>
              <a:t> </a:t>
            </a:r>
            <a:r>
              <a:rPr lang="ru-RU"/>
              <a:t>бросание набивного мяча вперед снизу, от груди, через голову назад, из положения </a:t>
            </a:r>
            <a:r>
              <a:rPr lang="ru-RU" smtClean="0"/>
              <a:t>лежа</a:t>
            </a:r>
          </a:p>
          <a:p>
            <a:r>
              <a:rPr lang="ru-RU" smtClean="0"/>
              <a:t> </a:t>
            </a:r>
            <a:r>
              <a:rPr lang="ru-RU"/>
              <a:t>на животе; </a:t>
            </a:r>
            <a:endParaRPr lang="ru-RU" smtClean="0"/>
          </a:p>
          <a:p>
            <a:r>
              <a:rPr lang="ru-RU" sz="2000" b="1" smtClean="0">
                <a:solidFill>
                  <a:srgbClr val="FF0000"/>
                </a:solidFill>
              </a:rPr>
              <a:t>ИГРЫ:</a:t>
            </a:r>
          </a:p>
          <a:p>
            <a:r>
              <a:rPr lang="ru-RU" sz="2000" b="1">
                <a:solidFill>
                  <a:srgbClr val="FF0000"/>
                </a:solidFill>
              </a:rPr>
              <a:t>Догони соперника </a:t>
            </a:r>
            <a:endParaRPr lang="ru-RU" sz="2000" b="1" smtClean="0">
              <a:solidFill>
                <a:srgbClr val="FF0000"/>
              </a:solidFill>
            </a:endParaRPr>
          </a:p>
          <a:p>
            <a:r>
              <a:rPr lang="ru-RU" smtClean="0"/>
              <a:t>Две </a:t>
            </a:r>
            <a:r>
              <a:rPr lang="ru-RU"/>
              <a:t>шеренги детей располагаются перед стартовыми линиями на расстоянии 5 шагов одна от другой</a:t>
            </a:r>
            <a:r>
              <a:rPr lang="ru-RU" smtClean="0"/>
              <a:t>.</a:t>
            </a:r>
          </a:p>
          <a:p>
            <a:r>
              <a:rPr lang="ru-RU" smtClean="0"/>
              <a:t> </a:t>
            </a:r>
            <a:r>
              <a:rPr lang="ru-RU"/>
              <a:t>В 15—20 шагах от стартовой линии очерчивается дом. По сигналу все одновременно начинают бег: </a:t>
            </a:r>
            <a:endParaRPr lang="ru-RU" smtClean="0"/>
          </a:p>
          <a:p>
            <a:r>
              <a:rPr lang="ru-RU" smtClean="0"/>
              <a:t>дети</a:t>
            </a:r>
            <a:r>
              <a:rPr lang="ru-RU"/>
              <a:t>, находящиеся сзади, стараются осалить бегущих впереди. После подсчета осаленных дети меняются </a:t>
            </a:r>
            <a:endParaRPr lang="ru-RU" smtClean="0"/>
          </a:p>
          <a:p>
            <a:r>
              <a:rPr lang="ru-RU" smtClean="0"/>
              <a:t>ролями</a:t>
            </a:r>
            <a:r>
              <a:rPr lang="ru-RU"/>
              <a:t>. </a:t>
            </a:r>
            <a:endParaRPr lang="ru-RU" smtClean="0"/>
          </a:p>
          <a:p>
            <a:r>
              <a:rPr lang="ru-RU" smtClean="0"/>
              <a:t>Правила</a:t>
            </a:r>
            <a:r>
              <a:rPr lang="ru-RU"/>
              <a:t>: нельзя салить за линией дома</a:t>
            </a:r>
            <a:r>
              <a:rPr lang="ru-RU" smtClean="0"/>
              <a:t>.</a:t>
            </a:r>
          </a:p>
          <a:p>
            <a:r>
              <a:rPr lang="ru-RU" smtClean="0"/>
              <a:t> </a:t>
            </a:r>
            <a:r>
              <a:rPr lang="ru-RU" sz="2000" b="1">
                <a:solidFill>
                  <a:srgbClr val="FF0000"/>
                </a:solidFill>
              </a:rPr>
              <a:t>Брось </a:t>
            </a:r>
            <a:r>
              <a:rPr lang="ru-RU" sz="2000" b="1" smtClean="0">
                <a:solidFill>
                  <a:srgbClr val="FF0000"/>
                </a:solidFill>
              </a:rPr>
              <a:t>дальше</a:t>
            </a:r>
          </a:p>
          <a:p>
            <a:r>
              <a:rPr lang="ru-RU" sz="2000" b="1" smtClean="0">
                <a:solidFill>
                  <a:srgbClr val="FF0000"/>
                </a:solidFill>
              </a:rPr>
              <a:t> </a:t>
            </a:r>
            <a:r>
              <a:rPr lang="ru-RU"/>
              <a:t>Несколько детей встают у линии. Им предлагается бросить мяч как можно дальше. Если даны </a:t>
            </a:r>
            <a:r>
              <a:rPr lang="ru-RU" smtClean="0"/>
              <a:t>большие</a:t>
            </a:r>
          </a:p>
          <a:p>
            <a:r>
              <a:rPr lang="ru-RU" smtClean="0"/>
              <a:t> </a:t>
            </a:r>
            <a:r>
              <a:rPr lang="ru-RU"/>
              <a:t>мячи, дети бросают их обеими руками от груди или из-за головы. Маленькие мячи бросают </a:t>
            </a:r>
            <a:r>
              <a:rPr lang="ru-RU" smtClean="0"/>
              <a:t>поочередно</a:t>
            </a:r>
          </a:p>
          <a:p>
            <a:r>
              <a:rPr lang="ru-RU" smtClean="0"/>
              <a:t> </a:t>
            </a:r>
            <a:r>
              <a:rPr lang="ru-RU"/>
              <a:t>правой и левой </a:t>
            </a:r>
            <a:r>
              <a:rPr lang="ru-RU" smtClean="0"/>
              <a:t> </a:t>
            </a:r>
            <a:r>
              <a:rPr lang="ru-RU"/>
              <a:t>рукой. Отмечается тот, кто сумел бросить мяч дальше других.</a:t>
            </a:r>
          </a:p>
        </p:txBody>
      </p:sp>
    </p:spTree>
    <p:extLst>
      <p:ext uri="{BB962C8B-B14F-4D97-AF65-F5344CB8AC3E}">
        <p14:creationId xmlns:p14="http://schemas.microsoft.com/office/powerpoint/2010/main" val="1384544414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4399" y="21161"/>
            <a:ext cx="3962399" cy="15788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01143" y="302359"/>
            <a:ext cx="69233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Рекомендации родителям дошкольников по подготовке к сдаче нормативов комплекса ГТО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86971" y="1379577"/>
            <a:ext cx="29483621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/>
              <a:t>Бег</a:t>
            </a:r>
            <a:r>
              <a:rPr lang="ru-RU" smtClean="0"/>
              <a:t>: обычный </a:t>
            </a:r>
            <a:r>
              <a:rPr lang="ru-RU"/>
              <a:t>бег; </a:t>
            </a:r>
            <a:r>
              <a:rPr lang="ru-RU" smtClean="0"/>
              <a:t>бег </a:t>
            </a:r>
            <a:r>
              <a:rPr lang="ru-RU"/>
              <a:t>змейкой; </a:t>
            </a:r>
            <a:r>
              <a:rPr lang="ru-RU" smtClean="0"/>
              <a:t>бег </a:t>
            </a:r>
            <a:r>
              <a:rPr lang="ru-RU"/>
              <a:t>с выносом прямых ног. </a:t>
            </a:r>
            <a:endParaRPr lang="ru-RU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mtClean="0"/>
              <a:t>Катание</a:t>
            </a:r>
            <a:r>
              <a:rPr lang="ru-RU"/>
              <a:t>: </a:t>
            </a:r>
            <a:r>
              <a:rPr lang="ru-RU" smtClean="0"/>
              <a:t>катание </a:t>
            </a:r>
            <a:r>
              <a:rPr lang="ru-RU"/>
              <a:t>мяча, шарика в ворота (ширина 20 -30см) в ворота с расстояния 3м.; </a:t>
            </a:r>
            <a:r>
              <a:rPr lang="ru-RU" smtClean="0"/>
              <a:t> </a:t>
            </a:r>
            <a:r>
              <a:rPr lang="ru-RU"/>
              <a:t>катание мяча, </a:t>
            </a:r>
            <a:r>
              <a:rPr lang="ru-RU" smtClean="0"/>
              <a:t>шарика</a:t>
            </a:r>
          </a:p>
          <a:p>
            <a:r>
              <a:rPr lang="ru-RU" smtClean="0"/>
              <a:t> </a:t>
            </a:r>
            <a:r>
              <a:rPr lang="ru-RU"/>
              <a:t>с попаданием в предметы (расстояние 3 м); </a:t>
            </a:r>
            <a:r>
              <a:rPr lang="ru-RU" smtClean="0"/>
              <a:t>катание </a:t>
            </a:r>
            <a:r>
              <a:rPr lang="ru-RU"/>
              <a:t>друг другу набивного мяча. </a:t>
            </a:r>
          </a:p>
          <a:p>
            <a:r>
              <a:rPr lang="ru-RU" sz="2000" b="1" smtClean="0">
                <a:solidFill>
                  <a:srgbClr val="FF0000"/>
                </a:solidFill>
              </a:rPr>
              <a:t>ИГРЫ:</a:t>
            </a:r>
          </a:p>
          <a:p>
            <a:r>
              <a:rPr lang="ru-RU" sz="2000" b="1">
                <a:solidFill>
                  <a:srgbClr val="FF0000"/>
                </a:solidFill>
              </a:rPr>
              <a:t>Сбей кеглю </a:t>
            </a:r>
            <a:endParaRPr lang="ru-RU" sz="2000" b="1" smtClean="0">
              <a:solidFill>
                <a:srgbClr val="FF0000"/>
              </a:solidFill>
            </a:endParaRPr>
          </a:p>
          <a:p>
            <a:r>
              <a:rPr lang="ru-RU" smtClean="0"/>
              <a:t>На </a:t>
            </a:r>
            <a:r>
              <a:rPr lang="ru-RU"/>
              <a:t>одной стороне площадки чертят 3—4 кружка, в них ставят большие кегли</a:t>
            </a:r>
            <a:r>
              <a:rPr lang="ru-RU" smtClean="0"/>
              <a:t>.</a:t>
            </a:r>
          </a:p>
          <a:p>
            <a:r>
              <a:rPr lang="ru-RU" smtClean="0"/>
              <a:t> </a:t>
            </a:r>
            <a:r>
              <a:rPr lang="ru-RU"/>
              <a:t>На расстоянии 1,5—2 м от них обозначают шнуром линию. 3—4 детей подходят к линии, </a:t>
            </a:r>
            <a:r>
              <a:rPr lang="ru-RU" smtClean="0"/>
              <a:t>становятся</a:t>
            </a:r>
          </a:p>
          <a:p>
            <a:r>
              <a:rPr lang="ru-RU" smtClean="0"/>
              <a:t> </a:t>
            </a:r>
            <a:r>
              <a:rPr lang="ru-RU"/>
              <a:t>напротив кеглей, берут по мячу и катят, стараясь сбить кеглю. </a:t>
            </a:r>
            <a:endParaRPr lang="ru-RU" smtClean="0"/>
          </a:p>
          <a:p>
            <a:r>
              <a:rPr lang="ru-RU" smtClean="0"/>
              <a:t>Бегут </a:t>
            </a:r>
            <a:r>
              <a:rPr lang="ru-RU"/>
              <a:t>за мячами и приносят их следующим. Воспитатель ставит кегли на место. </a:t>
            </a:r>
            <a:endParaRPr lang="ru-RU" smtClean="0"/>
          </a:p>
          <a:p>
            <a:r>
              <a:rPr lang="ru-RU" smtClean="0"/>
              <a:t>Правила</a:t>
            </a:r>
            <a:r>
              <a:rPr lang="ru-RU"/>
              <a:t>: катить в кеглю, расположенную напротив стоящего ребенка; бежать за мячом только </a:t>
            </a:r>
            <a:r>
              <a:rPr lang="ru-RU" smtClean="0"/>
              <a:t>после</a:t>
            </a:r>
          </a:p>
          <a:p>
            <a:r>
              <a:rPr lang="ru-RU" smtClean="0"/>
              <a:t> </a:t>
            </a:r>
            <a:r>
              <a:rPr lang="ru-RU"/>
              <a:t>того, как все закончили </a:t>
            </a:r>
            <a:r>
              <a:rPr lang="ru-RU" smtClean="0"/>
              <a:t>катание.</a:t>
            </a:r>
          </a:p>
          <a:p>
            <a:r>
              <a:rPr lang="ru-RU" sz="2000" b="1" err="1">
                <a:solidFill>
                  <a:srgbClr val="FF0000"/>
                </a:solidFill>
              </a:rPr>
              <a:t>Ловишка, бери </a:t>
            </a:r>
            <a:r>
              <a:rPr lang="ru-RU" sz="2000" b="1" smtClean="0">
                <a:solidFill>
                  <a:srgbClr val="FF0000"/>
                </a:solidFill>
              </a:rPr>
              <a:t>ленту</a:t>
            </a:r>
          </a:p>
          <a:p>
            <a:r>
              <a:rPr lang="ru-RU" sz="2000" smtClean="0"/>
              <a:t> </a:t>
            </a:r>
            <a:r>
              <a:rPr lang="ru-RU"/>
              <a:t>Дети строятся по кругу. Каждый получает полоску или цветную ленточку и закладывает ее за </a:t>
            </a:r>
            <a:r>
              <a:rPr lang="ru-RU" smtClean="0"/>
              <a:t>пояс</a:t>
            </a:r>
          </a:p>
          <a:p>
            <a:r>
              <a:rPr lang="ru-RU" smtClean="0"/>
              <a:t> </a:t>
            </a:r>
            <a:r>
              <a:rPr lang="ru-RU"/>
              <a:t>или за ворот. В центре круга ловишка. По сигналу «беги» дети разбегаются по </a:t>
            </a:r>
            <a:r>
              <a:rPr lang="ru-RU" smtClean="0"/>
              <a:t>площадке</a:t>
            </a:r>
          </a:p>
          <a:p>
            <a:r>
              <a:rPr lang="ru-RU" smtClean="0"/>
              <a:t> </a:t>
            </a:r>
            <a:r>
              <a:rPr lang="ru-RU"/>
              <a:t>(если она большая, надо обозначить границы для игры). Ловишка бегает за играющими, стремясь </a:t>
            </a:r>
            <a:endParaRPr lang="ru-RU" smtClean="0"/>
          </a:p>
          <a:p>
            <a:r>
              <a:rPr lang="ru-RU" smtClean="0"/>
              <a:t>вытянуть </a:t>
            </a:r>
            <a:r>
              <a:rPr lang="ru-RU"/>
              <a:t>ленточку. По сигналу «раз, два, три, в круг скорей беги» дети строятся в круг. </a:t>
            </a:r>
            <a:endParaRPr lang="ru-RU" smtClean="0"/>
          </a:p>
          <a:p>
            <a:r>
              <a:rPr lang="ru-RU" err="1" smtClean="0"/>
              <a:t>Ловишка </a:t>
            </a:r>
            <a:r>
              <a:rPr lang="ru-RU"/>
              <a:t>подсчитывает количество взятых лент, возвращает их детям. </a:t>
            </a:r>
            <a:endParaRPr lang="ru-RU" smtClean="0"/>
          </a:p>
          <a:p>
            <a:r>
              <a:rPr lang="ru-RU" smtClean="0"/>
              <a:t>Игра </a:t>
            </a:r>
            <a:r>
              <a:rPr lang="ru-RU"/>
              <a:t>возобновляется с новым ловишкой. </a:t>
            </a:r>
            <a:endParaRPr lang="ru-RU" smtClean="0"/>
          </a:p>
          <a:p>
            <a:r>
              <a:rPr lang="ru-RU" smtClean="0"/>
              <a:t>Правила</a:t>
            </a:r>
            <a:r>
              <a:rPr lang="ru-RU"/>
              <a:t>: ленточку не придерживать руками; лишившийся ленточки </a:t>
            </a:r>
            <a:r>
              <a:rPr lang="ru-RU" smtClean="0"/>
              <a:t> </a:t>
            </a:r>
            <a:r>
              <a:rPr lang="ru-RU"/>
              <a:t>временно выходит из игры.</a:t>
            </a:r>
            <a:endParaRPr lang="ru-RU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690356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811" y="420914"/>
            <a:ext cx="3277892" cy="13034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1714" y="220859"/>
            <a:ext cx="4078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</a:rPr>
              <a:t>Развитие выносливости и гибкости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67368" y="856357"/>
            <a:ext cx="872463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/>
              <a:t>Ходьба: </a:t>
            </a:r>
            <a:r>
              <a:rPr lang="ru-RU" smtClean="0"/>
              <a:t>-на </a:t>
            </a:r>
            <a:r>
              <a:rPr lang="ru-RU"/>
              <a:t>носках; </a:t>
            </a:r>
            <a:r>
              <a:rPr lang="ru-RU" smtClean="0"/>
              <a:t> </a:t>
            </a:r>
            <a:r>
              <a:rPr lang="ru-RU"/>
              <a:t>на пятках; </a:t>
            </a:r>
            <a:r>
              <a:rPr lang="ru-RU" smtClean="0"/>
              <a:t> </a:t>
            </a:r>
            <a:r>
              <a:rPr lang="ru-RU"/>
              <a:t>на внешней стороне стопы</a:t>
            </a:r>
            <a:r>
              <a:rPr lang="ru-RU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mtClean="0"/>
              <a:t> </a:t>
            </a:r>
            <a:r>
              <a:rPr lang="ru-RU"/>
              <a:t>Бег: - медленный бег в течении 2-3 минут; </a:t>
            </a:r>
            <a:r>
              <a:rPr lang="ru-RU" smtClean="0"/>
              <a:t> </a:t>
            </a:r>
            <a:r>
              <a:rPr lang="ru-RU"/>
              <a:t>бег в сочетании с другими </a:t>
            </a:r>
            <a:r>
              <a:rPr lang="ru-RU" smtClean="0"/>
              <a:t>движениями</a:t>
            </a:r>
          </a:p>
          <a:p>
            <a:r>
              <a:rPr lang="ru-RU" smtClean="0"/>
              <a:t> </a:t>
            </a:r>
            <a:r>
              <a:rPr lang="ru-RU"/>
              <a:t>(ведение мяча, со скакалкой, прыжками). </a:t>
            </a:r>
            <a:endParaRPr lang="ru-RU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mtClean="0"/>
              <a:t>Наклон </a:t>
            </a:r>
            <a:r>
              <a:rPr lang="ru-RU"/>
              <a:t>вперед </a:t>
            </a:r>
            <a:endParaRPr lang="ru-RU" smtClean="0"/>
          </a:p>
          <a:p>
            <a:r>
              <a:rPr lang="ru-RU" smtClean="0"/>
              <a:t>И</a:t>
            </a:r>
            <a:r>
              <a:rPr lang="ru-RU"/>
              <a:t>. п. - стоя, ноги на ширине плеч. Сделайте вдох, потянувшись руками вверх</a:t>
            </a:r>
            <a:r>
              <a:rPr lang="ru-RU" smtClean="0"/>
              <a:t>,</a:t>
            </a:r>
          </a:p>
          <a:p>
            <a:r>
              <a:rPr lang="ru-RU" smtClean="0"/>
              <a:t> </a:t>
            </a:r>
            <a:r>
              <a:rPr lang="ru-RU"/>
              <a:t>на выдохе - выполните наклон вперед, потянувшись ладонями к </a:t>
            </a:r>
            <a:r>
              <a:rPr lang="ru-RU" smtClean="0"/>
              <a:t>полу</a:t>
            </a:r>
          </a:p>
          <a:p>
            <a:r>
              <a:rPr lang="ru-RU" smtClean="0"/>
              <a:t> </a:t>
            </a:r>
            <a:r>
              <a:rPr lang="ru-RU"/>
              <a:t>(ноги при этом старайтесь держать прямыми, колени не сгибать). </a:t>
            </a:r>
            <a:endParaRPr lang="ru-RU" smtClean="0"/>
          </a:p>
          <a:p>
            <a:r>
              <a:rPr lang="ru-RU" smtClean="0"/>
              <a:t>Повторите </a:t>
            </a:r>
            <a:r>
              <a:rPr lang="ru-RU"/>
              <a:t>4-6 раз с задержкой внизу на 3-5 секунд. </a:t>
            </a:r>
            <a:endParaRPr lang="ru-RU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mtClean="0"/>
              <a:t>Бабочка </a:t>
            </a:r>
          </a:p>
          <a:p>
            <a:r>
              <a:rPr lang="ru-RU" err="1" smtClean="0"/>
              <a:t>И.п</a:t>
            </a:r>
            <a:r>
              <a:rPr lang="ru-RU"/>
              <a:t>. - сидя, ноги согнуты в коленях, стопы соединены вместе и подтянуты к себе</a:t>
            </a:r>
            <a:r>
              <a:rPr lang="ru-RU" smtClean="0"/>
              <a:t>.</a:t>
            </a:r>
          </a:p>
          <a:p>
            <a:r>
              <a:rPr lang="ru-RU" smtClean="0"/>
              <a:t> </a:t>
            </a:r>
            <a:r>
              <a:rPr lang="ru-RU"/>
              <a:t>Медленно «раскройте» колени, стараясь опустить их на пол. </a:t>
            </a:r>
            <a:endParaRPr lang="ru-RU" smtClean="0"/>
          </a:p>
          <a:p>
            <a:r>
              <a:rPr lang="ru-RU" smtClean="0"/>
              <a:t>Далее </a:t>
            </a:r>
            <a:r>
              <a:rPr lang="ru-RU"/>
              <a:t>в этом положении вытянитесь за руками вперед, стараясь коснуться </a:t>
            </a:r>
            <a:r>
              <a:rPr lang="ru-RU" smtClean="0"/>
              <a:t>животом</a:t>
            </a:r>
          </a:p>
          <a:p>
            <a:r>
              <a:rPr lang="ru-RU" smtClean="0"/>
              <a:t> </a:t>
            </a:r>
            <a:r>
              <a:rPr lang="ru-RU"/>
              <a:t>пола. 6 </a:t>
            </a:r>
            <a:r>
              <a:rPr lang="ru-RU" smtClean="0"/>
              <a:t>раз</a:t>
            </a:r>
          </a:p>
          <a:p>
            <a:r>
              <a:rPr lang="ru-RU" sz="2000" b="1" smtClean="0">
                <a:solidFill>
                  <a:srgbClr val="FF0000"/>
                </a:solidFill>
              </a:rPr>
              <a:t>ИГРЫ:</a:t>
            </a:r>
            <a:endParaRPr lang="ru-RU" sz="2000" b="1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4743" y="4826675"/>
            <a:ext cx="1137247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Цветные автомобили </a:t>
            </a:r>
            <a:endParaRPr lang="ru-RU" b="1" smtClean="0">
              <a:solidFill>
                <a:srgbClr val="FF0000"/>
              </a:solidFill>
            </a:endParaRPr>
          </a:p>
          <a:p>
            <a:r>
              <a:rPr lang="ru-RU" smtClean="0"/>
              <a:t>По </a:t>
            </a:r>
            <a:r>
              <a:rPr lang="ru-RU"/>
              <a:t>краям площадки располагаются дети с цветными кружками в руках — это рули</a:t>
            </a:r>
            <a:r>
              <a:rPr lang="ru-RU" smtClean="0"/>
              <a:t>.</a:t>
            </a:r>
          </a:p>
          <a:p>
            <a:r>
              <a:rPr lang="ru-RU" smtClean="0"/>
              <a:t> </a:t>
            </a:r>
            <a:r>
              <a:rPr lang="ru-RU"/>
              <a:t>Воспитатель в центре с цветными флажками. Он поднимает флажок </a:t>
            </a:r>
            <a:r>
              <a:rPr lang="ru-RU" smtClean="0"/>
              <a:t>любого цвета.</a:t>
            </a:r>
          </a:p>
          <a:p>
            <a:r>
              <a:rPr lang="ru-RU" smtClean="0"/>
              <a:t> </a:t>
            </a:r>
            <a:r>
              <a:rPr lang="ru-RU"/>
              <a:t>Дети, имеющие кружок такого же цвета, бегают </a:t>
            </a:r>
            <a:r>
              <a:rPr lang="ru-RU" smtClean="0"/>
              <a:t>по </a:t>
            </a:r>
            <a:r>
              <a:rPr lang="ru-RU"/>
              <a:t>площадке в любом направлении, гудят, поворачивая кружок </a:t>
            </a:r>
            <a:endParaRPr lang="ru-RU" smtClean="0"/>
          </a:p>
          <a:p>
            <a:r>
              <a:rPr lang="ru-RU" smtClean="0"/>
              <a:t>как </a:t>
            </a:r>
            <a:r>
              <a:rPr lang="ru-RU"/>
              <a:t>руль. Когда флажок опускается, все возвращаются на места. </a:t>
            </a:r>
            <a:endParaRPr lang="ru-RU" smtClean="0"/>
          </a:p>
          <a:p>
            <a:r>
              <a:rPr lang="ru-RU" smtClean="0"/>
              <a:t>Затем </a:t>
            </a:r>
            <a:r>
              <a:rPr lang="ru-RU"/>
              <a:t>воспитатель поднимает флажок другого цвета, бегают другие дети. </a:t>
            </a:r>
            <a:endParaRPr lang="ru-RU" smtClean="0"/>
          </a:p>
          <a:p>
            <a:r>
              <a:rPr lang="ru-RU" smtClean="0"/>
              <a:t>Можно </a:t>
            </a:r>
            <a:r>
              <a:rPr lang="ru-RU"/>
              <a:t>поднять одновременно два или три флажка, и тогда выезжают все автомобили. </a:t>
            </a:r>
          </a:p>
        </p:txBody>
      </p:sp>
    </p:spTree>
    <p:extLst>
      <p:ext uri="{BB962C8B-B14F-4D97-AF65-F5344CB8AC3E}">
        <p14:creationId xmlns:p14="http://schemas.microsoft.com/office/powerpoint/2010/main" val="950796409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6.0.13"/>
  <p:tag name="AS_OS" val="Unix 5.15.0.1031"/>
  <p:tag name="AS_RELEASE_DATE" val="2021.05.14"/>
  <p:tag name="AS_TITLE" val="Aspose.Slides for .NET Standard 2.0"/>
  <p:tag name="AS_VERSION" val="21.5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201</Paragraphs>
  <Slides>13</Slides>
  <Notes>0</Notes>
  <TotalTime>971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19">
      <vt:lpstr>Arial</vt:lpstr>
      <vt:lpstr>Calibri Light</vt:lpstr>
      <vt:lpstr>Calibri</vt:lpstr>
      <vt:lpstr>Arial Black</vt:lpstr>
      <vt:lpstr>Wingdings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Нормативно-тестирующая часть комплекса ГТО 1 ступени: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21.0500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user</dc:creator>
  <cp:lastModifiedBy>user</cp:lastModifiedBy>
  <cp:revision>34</cp:revision>
  <dcterms:created xsi:type="dcterms:W3CDTF">2023-04-25T15:27:25Z</dcterms:created>
  <dcterms:modified xsi:type="dcterms:W3CDTF">2023-07-02T15:17:18Z</dcterms:modified>
</cp:coreProperties>
</file>