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6" r:id="rId6"/>
    <p:sldId id="269" r:id="rId7"/>
    <p:sldId id="267" r:id="rId8"/>
    <p:sldId id="268" r:id="rId9"/>
    <p:sldId id="263" r:id="rId10"/>
    <p:sldId id="264" r:id="rId11"/>
    <p:sldId id="26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" d="2"/>
          <a:sy n="1" d="2"/>
        </p:scale>
        <p:origin x="-1464" y="-3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1BA585-7AA1-8BE8-CC8B-E76EF1DD39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C6A76D4-C6BB-987F-1F28-3FEC79CC88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02C883A-1C08-D851-D8AE-EF41E032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DA7351-D672-10C6-2BB0-99A14EF26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CFEB705-B415-567C-2CC1-6C7E756C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443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00560A-356E-CB10-692A-2821B67B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45CB2BC-F426-3600-1BAF-8374BC6C2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837CDA7-B711-D6D0-C4FF-8E1AD86C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A1CA5C-D159-281F-EEAE-C1CC933A2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15B9957-7ECD-62A7-B3EA-69BA8E8C7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362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8AD23060-2E4E-962D-D147-1C12D5717C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016D020-9AA6-AEE5-28F0-52520489EA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0665738-B4BF-B5FE-D591-36EF95A08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E11F989-C49B-0C01-A547-96BF87C84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28BE4AF-69F0-AFC9-E228-4012D166A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8270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68A5F4-B722-B36B-AD0F-E779279A6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3F471B-892A-3390-0B5C-46094ECF49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99E8CE-B7AA-CAE6-0901-E6C517778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0A93899-AACB-7ABB-ADDA-6602B59CB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9323FC0-FCA2-E663-E248-9B02C7B80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8527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2F42E7-7A27-0D8E-10CD-FF3F3CAB2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3918D7C-DEBD-66ED-AEA1-A234B8D1E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612406A-3B3B-9684-6F80-D5975BBD4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0A82EC-7FC9-41B7-A188-271DF0EAB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1C0190-B9DE-17D0-E278-20DAD1556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523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EB0E47-DF4A-F38C-0213-1C0997EC2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F5B6AD-C86F-4DCB-2E4A-7B7226CE4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E52818B-4900-BB96-1D6C-529960C6A2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692F697-E989-813D-303E-7092D1A14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10B6CBC-4401-976C-3DA9-C6184B0CA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4BC8F81-6AFD-F237-B9FD-898B21723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92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AE2273-FEFC-80B5-430D-615753530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34A2FD1-E2B1-AD21-E81C-87F80ADD5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E849C78-12E3-B7BF-FAA8-CA2977E06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0FA472A-E339-BC85-9227-9364CBBAFF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E57DE6E-9C0D-3C7B-F3AF-65D02940A7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98D38CCE-6D07-7CCA-91FD-6D2764CB5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1AD5DB9-2555-A0F0-1E60-0BE8A4608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D241A86-3259-2683-90FF-9F64E7B93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8217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59CA01-B453-18B1-56AF-4F3461D05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6C729EF-319B-023D-4AEF-28E9EBC2D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8F29B43-5300-CE09-3ED7-ABDF34A5B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A586826-6D3B-B73E-E7D1-D32599CBF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406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83751BB-44E4-73E4-7D0A-1FAE9D53F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D654D4B1-40A4-5236-FC6E-AE63CFCB8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2F6C5CB-78E4-6285-2FC5-A0CCDE73B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09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B2C86C-BE0C-CCD9-E183-8301ADFB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6904D2-B711-A018-F446-EC6F89071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0447440-ACFE-56B6-7521-C44DE1E5D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68AD205-CFA2-BDFD-8749-014DF4897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9D4DEED-659B-64C7-3215-1DC7ADDC4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D32D57C-8BA8-5912-2B5B-5458BEC62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7690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084356-CBC9-D838-43C4-0D91E7867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C35176E-B15E-5FA5-98DA-335345CCCF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A46B31D-DE74-1BAD-B77B-564FA326D7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B55EFD5-92CB-AB8D-90B1-B3C1D4D03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DA20D2A-372B-A50A-500F-1CB1ADACB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020CA70-B5DB-3C76-8FCF-EF76C690E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045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FBDE4B-A2EC-A1F2-F3EB-3E3B70C32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332E494-39BB-8D63-A59C-B9767EABA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30D1BD4-7C38-99B0-725A-F675E8EC1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F8F67-14D8-AD4B-813E-1709F821A90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C847C21-8ED1-3F9B-08BD-1503930BD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9E8D35D-B09A-CEE2-D818-0AA8851BA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2253F-91D1-AE43-94D9-987DF5156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266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1CDB55-F44F-E23F-D0AB-C02B1C04D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Лабиринт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95BA9DB-1351-1EB3-95CF-EAB88169AE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Выполняли И.София, А.Арина, Ч.Дарья</a:t>
            </a:r>
            <a:endParaRPr lang="en-GB" dirty="0"/>
          </a:p>
          <a:p>
            <a:r>
              <a:rPr lang="en-GB" dirty="0"/>
              <a:t>6</a:t>
            </a:r>
            <a:r>
              <a:rPr lang="ru-RU" b="0" i="0" dirty="0">
                <a:effectLst/>
                <a:latin typeface="UICTFontTextStyleBody"/>
              </a:rPr>
              <a:t>«Р»</a:t>
            </a:r>
            <a:endParaRPr lang="ru-RU" dirty="0">
              <a:effectLst/>
              <a:latin typeface=".AppleSystemUIFont"/>
            </a:endParaRPr>
          </a:p>
          <a:p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73071900-A57D-1EEB-532A-8ED31F7A4C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3045" y="0"/>
            <a:ext cx="48089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6376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3803AB-D70A-35F2-BE58-6F0F24A9D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Для чего нужны лабиринты?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6C6EBB1-4BEF-C9C5-170E-223F87188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u="none" strike="noStrike" dirty="0">
                <a:effectLst/>
                <a:latin typeface="Google Sans"/>
              </a:rPr>
              <a:t>Лабиринты учат ребёнка концентрировать своё внимание, осмысливать то, что он видит, и затем действовать в соответствии с тем, что понял. Для того чтобы найти выход из лабиринта, ребёнку придётся опробовать разные пути. В результате он учится рассуждать, анализировать и творчески мыслить.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448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5FBAD4-4470-4ADF-9257-8F85CA94A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  <a:r>
              <a:rPr lang="en-GB" dirty="0"/>
              <a:t>!</a:t>
            </a: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A2C6F35A-FEC0-E1F7-23F6-E6DCBCE316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6314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EA0A71-72AE-76C7-7B29-CA607419B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Лабиринт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FFDFD0-68DB-4D04-A2DD-03C778D09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b="0" i="0" u="none" strike="noStrike" dirty="0">
                <a:effectLst/>
                <a:latin typeface="Google Sans"/>
              </a:rPr>
              <a:t>Под лабиринтом у древних греков и римлян подразумевалось более или менее обширное пространство, состоящее из многочисленных залов, камер, дворов и переходов, расположенных по сложному и запутанному плану, с целью запутать и не дать выхода несведущему в плане лабиринта человеку.</a:t>
            </a: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BF251D2A-BD0C-CE88-FEA4-0F9F1FECDD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0424" y="4001294"/>
            <a:ext cx="2891576" cy="287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0845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ABFF7A-845B-843B-E9FD-CC66E9940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 появление лабиринта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B02522-B03C-3DD2-4DF5-E4991C908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0" i="0" u="none" strike="noStrike" dirty="0">
                <a:effectLst/>
                <a:latin typeface="Google Sans"/>
              </a:rPr>
              <a:t>Постройка его приписывалась легендарному ваятелю и зодчему </a:t>
            </a:r>
            <a:r>
              <a:rPr lang="ru-RU" b="0" i="0" u="none" strike="noStrike" dirty="0" err="1">
                <a:effectLst/>
                <a:latin typeface="Google Sans"/>
              </a:rPr>
              <a:t>Дедалу</a:t>
            </a:r>
            <a:r>
              <a:rPr lang="ru-RU" b="0" i="0" u="none" strike="noStrike" dirty="0">
                <a:effectLst/>
                <a:latin typeface="Google Sans"/>
              </a:rPr>
              <a:t> по приказанию царя Миноса для того, чтобы содержать в нём чудовище Минотавра, рождённое царицей </a:t>
            </a:r>
            <a:r>
              <a:rPr lang="ru-RU" b="0" i="0" u="none" strike="noStrike" dirty="0" err="1">
                <a:effectLst/>
                <a:latin typeface="Google Sans"/>
              </a:rPr>
              <a:t>Пасифаей</a:t>
            </a:r>
            <a:r>
              <a:rPr lang="ru-RU" b="0" i="0" u="none" strike="noStrike" dirty="0">
                <a:effectLst/>
                <a:latin typeface="Google Sans"/>
              </a:rPr>
              <a:t>. Там же, согласно мифу, совершил один из своих подвигов Тесей, убив это чудовище и освободив таким образом афинян от позорной и тяжкой дани.</a:t>
            </a:r>
            <a:endParaRPr lang="ru-RU" b="0" dirty="0">
              <a:effectLst/>
              <a:latin typeface="Roboto" panose="020F0502020204030204" pitchFamily="34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C22D0842-2375-4A04-DD13-14A8D629D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7265876" y="4162405"/>
            <a:ext cx="4087924" cy="233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8948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A56323-835E-8487-8728-6F01FC614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u="none" strike="noStrike" dirty="0">
                <a:solidFill>
                  <a:srgbClr val="111111"/>
                </a:solidFill>
                <a:effectLst/>
                <a:latin typeface="Fira Sans" panose="020F0502020204030204" pitchFamily="34" charset="0"/>
              </a:rPr>
              <a:t>Классификация лабиринтов</a:t>
            </a:r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49D7E8-E968-A6A7-9BA8-EC4CA6F80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u="none" strike="noStrike" dirty="0">
                <a:solidFill>
                  <a:srgbClr val="111111"/>
                </a:solidFill>
                <a:effectLst/>
                <a:latin typeface="-apple-system"/>
              </a:rPr>
              <a:t>Лабиринты в целом (а значит, и алгоритмы для их создания) можно разбить по семи различным классификациям: </a:t>
            </a:r>
            <a:r>
              <a:rPr lang="ru-RU" b="0" i="0" u="none" strike="noStrike" dirty="0" err="1">
                <a:solidFill>
                  <a:srgbClr val="111111"/>
                </a:solidFill>
                <a:effectLst/>
                <a:latin typeface="-apple-system"/>
              </a:rPr>
              <a:t>размерности</a:t>
            </a:r>
            <a:r>
              <a:rPr lang="ru-RU" b="0" i="0" u="none" strike="noStrike" dirty="0">
                <a:solidFill>
                  <a:srgbClr val="111111"/>
                </a:solidFill>
                <a:effectLst/>
                <a:latin typeface="-apple-system"/>
              </a:rPr>
              <a:t>, </a:t>
            </a:r>
            <a:r>
              <a:rPr lang="ru-RU" b="0" i="0" u="none" strike="noStrike" dirty="0" err="1">
                <a:solidFill>
                  <a:srgbClr val="111111"/>
                </a:solidFill>
                <a:effectLst/>
                <a:latin typeface="-apple-system"/>
              </a:rPr>
              <a:t>гиперразмерности</a:t>
            </a:r>
            <a:r>
              <a:rPr lang="ru-RU" b="0" i="0" u="none" strike="noStrike" dirty="0">
                <a:solidFill>
                  <a:srgbClr val="111111"/>
                </a:solidFill>
                <a:effectLst/>
                <a:latin typeface="-apple-system"/>
              </a:rPr>
              <a:t>, топологии, </a:t>
            </a:r>
            <a:r>
              <a:rPr lang="ru-RU" b="0" i="0" u="none" strike="noStrike" dirty="0" err="1">
                <a:solidFill>
                  <a:srgbClr val="111111"/>
                </a:solidFill>
                <a:effectLst/>
                <a:latin typeface="-apple-system"/>
              </a:rPr>
              <a:t>тесселяции</a:t>
            </a:r>
            <a:r>
              <a:rPr lang="ru-RU" b="0" i="0" u="none" strike="noStrike" dirty="0">
                <a:solidFill>
                  <a:srgbClr val="111111"/>
                </a:solidFill>
                <a:effectLst/>
                <a:latin typeface="-apple-system"/>
              </a:rPr>
              <a:t>, </a:t>
            </a:r>
            <a:r>
              <a:rPr lang="ru-RU" b="0" i="0" u="none" strike="noStrike" dirty="0" err="1">
                <a:solidFill>
                  <a:srgbClr val="111111"/>
                </a:solidFill>
                <a:effectLst/>
                <a:latin typeface="-apple-system"/>
              </a:rPr>
              <a:t>маршрутизации</a:t>
            </a:r>
            <a:r>
              <a:rPr lang="ru-RU" b="0" i="0" u="none" strike="noStrike" dirty="0">
                <a:solidFill>
                  <a:srgbClr val="111111"/>
                </a:solidFill>
                <a:effectLst/>
                <a:latin typeface="-apple-system"/>
              </a:rPr>
              <a:t>, текстуре и приоритету. Лабиринт может использовать по одному элементу из каждого класса в любом сочетании.</a:t>
            </a:r>
            <a:endParaRPr lang="ru-RU" dirty="0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15688F11-2471-C9B3-5480-A501EBB9B1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28472" y="4039959"/>
            <a:ext cx="3463528" cy="245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738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>
            <a:extLst>
              <a:ext uri="{FF2B5EF4-FFF2-40B4-BE49-F238E27FC236}">
                <a16:creationId xmlns:a16="http://schemas.microsoft.com/office/drawing/2014/main" xmlns="" id="{B60AC549-43C0-8D62-7EB6-1E45FF14ED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5118481" cy="6858000"/>
          </a:xfrm>
          <a:prstGeom prst="rect">
            <a:avLst/>
          </a:prstGeom>
        </p:spPr>
      </p:pic>
      <p:sp>
        <p:nvSpPr>
          <p:cNvPr id="17" name="Объект 4">
            <a:extLst>
              <a:ext uri="{FF2B5EF4-FFF2-40B4-BE49-F238E27FC236}">
                <a16:creationId xmlns:a16="http://schemas.microsoft.com/office/drawing/2014/main" xmlns="" id="{85B2E426-AA9F-EAEA-9C71-51715E0EDF6B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0" i="0">
                <a:effectLst/>
                <a:latin typeface="Helvetica" pitchFamily="2" charset="0"/>
              </a:rPr>
              <a:t>Размерность: класс размерности по сути определяет, сколько измерений в пространстве заполняет лабиринт. Существуют следующие типы:</a:t>
            </a:r>
            <a:endParaRPr lang="ru-RU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2394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935340F-4009-A196-FCD8-9BFAC3BDD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10800000" flipV="1">
            <a:off x="839788" y="-706898"/>
            <a:ext cx="8850525" cy="1413795"/>
          </a:xfrm>
        </p:spPr>
        <p:txBody>
          <a:bodyPr/>
          <a:lstStyle/>
          <a:p>
            <a:r>
              <a:rPr lang="ru-RU" i="0">
                <a:effectLst/>
                <a:latin typeface="UICTFontTextStyleBody"/>
              </a:rPr>
              <a:t>Типы:</a:t>
            </a:r>
            <a:endParaRPr lang="ru-RU">
              <a:effectLst/>
              <a:latin typeface=".AppleSystemUIFon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F00354-0C13-10A4-F9F1-79E9304EB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38213" y="1370263"/>
            <a:ext cx="5157787" cy="3684588"/>
          </a:xfrm>
        </p:spPr>
        <p:txBody>
          <a:bodyPr>
            <a:normAutofit fontScale="92500"/>
          </a:bodyPr>
          <a:lstStyle/>
          <a:p>
            <a:r>
              <a:rPr lang="ru-RU" b="0" i="0">
                <a:effectLst/>
                <a:latin typeface="UICTFontTextStyleBody"/>
              </a:rPr>
              <a:t>Двухмерные: большинство лабиринтов, как бумажных, так и реальных, имеют эту размерность, то есть мы всегда можем отобразить план лабиринта на листе бумаги и двигаться по нему, не пересекая никаких других коридоров лабиринта.</a:t>
            </a:r>
            <a:endParaRPr lang="ru-RU">
              <a:effectLst/>
              <a:latin typeface=".AppleSystemUIFont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D4B6C95-42B6-8145-E89C-1CDF4D1E49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370263"/>
            <a:ext cx="5183188" cy="4819400"/>
          </a:xfrm>
        </p:spPr>
        <p:txBody>
          <a:bodyPr>
            <a:normAutofit fontScale="92500"/>
          </a:bodyPr>
          <a:lstStyle/>
          <a:p>
            <a:r>
              <a:rPr lang="ru-RU" b="0" i="0">
                <a:effectLst/>
                <a:latin typeface="UICTFontTextStyleBody"/>
              </a:rPr>
              <a:t>Трёхмерные: трёхмерный лабиринт имеет несколько уровней: в нем (по крайней мере, в ортогональной версии) проходы могут кроме четырех сторон света опускаться вниз и подниматься вверх. 3</a:t>
            </a:r>
            <a:r>
              <a:rPr lang="en-GB" b="0" i="0">
                <a:effectLst/>
                <a:latin typeface="UICTFontTextStyleBody"/>
              </a:rPr>
              <a:t>D-</a:t>
            </a:r>
            <a:r>
              <a:rPr lang="ru-RU" b="0" i="0">
                <a:effectLst/>
                <a:latin typeface="UICTFontTextStyleBody"/>
              </a:rPr>
              <a:t>лабиринт часто визуализируют как массив из 2</a:t>
            </a:r>
            <a:r>
              <a:rPr lang="en-GB" b="0" i="0">
                <a:effectLst/>
                <a:latin typeface="UICTFontTextStyleBody"/>
              </a:rPr>
              <a:t>D-</a:t>
            </a:r>
            <a:r>
              <a:rPr lang="ru-RU" b="0" i="0">
                <a:effectLst/>
                <a:latin typeface="UICTFontTextStyleBody"/>
              </a:rPr>
              <a:t>уровней с пометками лестниц «вверх» и «вниз».</a:t>
            </a:r>
            <a:endParaRPr lang="ru-RU">
              <a:effectLst/>
              <a:latin typeface=".AppleSystemUIFon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339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A807174-740C-C3D6-EF84-8D26A1040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3537533"/>
          </a:xfrm>
        </p:spPr>
        <p:txBody>
          <a:bodyPr>
            <a:normAutofit fontScale="92500" lnSpcReduction="10000"/>
          </a:bodyPr>
          <a:lstStyle/>
          <a:p>
            <a:r>
              <a:rPr lang="ru-RU" b="1" strike="noStrike" dirty="0">
                <a:solidFill>
                  <a:srgbClr val="111111"/>
                </a:solidFill>
                <a:effectLst/>
                <a:latin typeface="-apple-system"/>
              </a:rPr>
              <a:t>Более высокие </a:t>
            </a:r>
            <a:r>
              <a:rPr lang="ru-RU" b="1" strike="noStrike" dirty="0" err="1">
                <a:solidFill>
                  <a:srgbClr val="111111"/>
                </a:solidFill>
                <a:effectLst/>
                <a:latin typeface="-apple-system"/>
              </a:rPr>
              <a:t>размерности</a:t>
            </a:r>
            <a:r>
              <a:rPr lang="ru-RU" b="1" strike="noStrike" dirty="0">
                <a:solidFill>
                  <a:srgbClr val="111111"/>
                </a:solidFill>
                <a:effectLst/>
                <a:latin typeface="-apple-system"/>
              </a:rPr>
              <a:t>:</a:t>
            </a:r>
            <a:r>
              <a:rPr lang="ru-RU" b="0" strike="noStrike" dirty="0">
                <a:solidFill>
                  <a:srgbClr val="111111"/>
                </a:solidFill>
                <a:effectLst/>
                <a:latin typeface="-apple-system"/>
              </a:rPr>
              <a:t> можно создавать </a:t>
            </a:r>
            <a:r>
              <a:rPr lang="ru-RU" b="0" strike="noStrike" dirty="0" err="1">
                <a:solidFill>
                  <a:srgbClr val="111111"/>
                </a:solidFill>
                <a:effectLst/>
                <a:latin typeface="-apple-system"/>
              </a:rPr>
              <a:t>четырёхмерные</a:t>
            </a:r>
            <a:r>
              <a:rPr lang="ru-RU" b="0" strike="noStrike" dirty="0">
                <a:solidFill>
                  <a:srgbClr val="111111"/>
                </a:solidFill>
                <a:effectLst/>
                <a:latin typeface="-apple-system"/>
              </a:rPr>
              <a:t> лабиринты и ещё более многомерные. Иногда их </a:t>
            </a:r>
            <a:r>
              <a:rPr lang="ru-RU" b="0" strike="noStrike" dirty="0" err="1">
                <a:solidFill>
                  <a:srgbClr val="111111"/>
                </a:solidFill>
                <a:effectLst/>
                <a:latin typeface="-apple-system"/>
              </a:rPr>
              <a:t>визуализируют</a:t>
            </a:r>
            <a:r>
              <a:rPr lang="ru-RU" b="0" strike="noStrike" dirty="0">
                <a:solidFill>
                  <a:srgbClr val="111111"/>
                </a:solidFill>
                <a:effectLst/>
                <a:latin typeface="-apple-system"/>
              </a:rPr>
              <a:t> как 3</a:t>
            </a:r>
            <a:r>
              <a:rPr lang="en-GB" b="0" strike="noStrike" dirty="0">
                <a:solidFill>
                  <a:srgbClr val="111111"/>
                </a:solidFill>
                <a:effectLst/>
                <a:latin typeface="-apple-system"/>
              </a:rPr>
              <a:t>D-</a:t>
            </a:r>
            <a:r>
              <a:rPr lang="ru-RU" b="0" strike="noStrike" dirty="0">
                <a:solidFill>
                  <a:srgbClr val="111111"/>
                </a:solidFill>
                <a:effectLst/>
                <a:latin typeface="-apple-system"/>
              </a:rPr>
              <a:t>лабиринты с «порталами», ведущими сквозь четвёртое измерение, например, порталы в «прошлое» и «будущее».</a:t>
            </a:r>
            <a:endParaRPr lang="ru-RU" dirty="0"/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56D91511-2650-44D5-F528-F45074FC02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0" y="0"/>
            <a:ext cx="46789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5366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95ECC6-A354-06BC-4175-B54E2D7EB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FA75669-D0EE-FA14-83AB-A37740310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45AC3134-1C10-F9BD-A3F5-0E5C1E4F197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err="1">
                <a:solidFill>
                  <a:srgbClr val="111111"/>
                </a:solidFill>
                <a:latin typeface="-apple-system"/>
              </a:rPr>
              <a:t>Гиперразмерность</a:t>
            </a:r>
            <a:r>
              <a:rPr lang="ru-RU" b="1" dirty="0">
                <a:solidFill>
                  <a:srgbClr val="111111"/>
                </a:solidFill>
                <a:latin typeface="-apple-system"/>
              </a:rPr>
              <a:t>:</a:t>
            </a:r>
            <a:r>
              <a:rPr lang="ru-RU" dirty="0">
                <a:solidFill>
                  <a:srgbClr val="111111"/>
                </a:solidFill>
                <a:latin typeface="-apple-system"/>
              </a:rPr>
              <a:t> классификация по </a:t>
            </a:r>
            <a:r>
              <a:rPr lang="ru-RU" dirty="0" err="1">
                <a:solidFill>
                  <a:srgbClr val="111111"/>
                </a:solidFill>
                <a:latin typeface="-apple-system"/>
              </a:rPr>
              <a:t>гиперразмерности</a:t>
            </a:r>
            <a:r>
              <a:rPr lang="ru-RU" dirty="0">
                <a:solidFill>
                  <a:srgbClr val="111111"/>
                </a:solidFill>
                <a:latin typeface="-apple-system"/>
              </a:rPr>
              <a:t> соответствует </a:t>
            </a:r>
            <a:r>
              <a:rPr lang="ru-RU" dirty="0" err="1">
                <a:solidFill>
                  <a:srgbClr val="111111"/>
                </a:solidFill>
                <a:latin typeface="-apple-system"/>
              </a:rPr>
              <a:t>размерности</a:t>
            </a:r>
            <a:r>
              <a:rPr lang="ru-RU" dirty="0">
                <a:solidFill>
                  <a:srgbClr val="111111"/>
                </a:solidFill>
                <a:latin typeface="-apple-system"/>
              </a:rPr>
              <a:t> объекта, двигающегося через лабиринт, а не самого лабиринта.</a:t>
            </a:r>
            <a:endParaRPr lang="ru-RU" dirty="0"/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217D040B-C608-C21D-B35A-F89B6449C5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40" y="-77788"/>
            <a:ext cx="5108548" cy="700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4617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66F997-47F1-E98E-3F75-48D15F1B7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Зеркальный лабиринт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0013F54-3186-1DA7-4676-C6CD329C2F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038684"/>
            <a:ext cx="6082047" cy="8856579"/>
          </a:xfrm>
        </p:spPr>
        <p:txBody>
          <a:bodyPr>
            <a:normAutofit/>
          </a:bodyPr>
          <a:lstStyle/>
          <a:p>
            <a:pPr lvl="2" fontAlgn="base"/>
            <a:r>
              <a:rPr lang="ru-RU" b="1" strike="noStrike">
                <a:effectLst/>
                <a:latin typeface="-apple-system"/>
              </a:rPr>
              <a:t>Зеркальный лабиринт – это небольшое пространство для развлечения, состоящее из запутанных дорожек и тупиков. Стены лабиринта оформляются зеркалами.</a:t>
            </a:r>
            <a:endParaRPr lang="ru-RU" b="1"/>
          </a:p>
          <a:p>
            <a:pPr lvl="2"/>
            <a:r>
              <a:rPr lang="ru-RU" b="1" strike="noStrike">
                <a:effectLst/>
                <a:latin typeface="Open Sans" panose="020B0606030504020204" pitchFamily="34" charset="0"/>
              </a:rPr>
              <a:t>ЗЕРКАЛЬНЫЙ ЛАБИРИНТ </a:t>
            </a:r>
            <a:r>
              <a:rPr lang="ru-RU" b="1" strike="noStrike">
                <a:effectLst/>
                <a:latin typeface="PT Sans" panose="020F0502020204030204" pitchFamily="34" charset="0"/>
              </a:rPr>
              <a:t>является один из лидеров в развлекательной индустрии. Благодаря высокой проходимости и большому охвату - этот аттракцион занимает почетное место в топ-10 аттракционов для парка развлечений</a:t>
            </a:r>
          </a:p>
          <a:p>
            <a:endParaRPr lang="ru-RU" b="1" strike="noStrike">
              <a:effectLst/>
              <a:latin typeface="PT Sans" panose="020F0502020204030204" pitchFamily="34" charset="0"/>
            </a:endParaRPr>
          </a:p>
          <a:p>
            <a:endParaRPr lang="ru-RU" b="1" dirty="0"/>
          </a:p>
        </p:txBody>
      </p:sp>
      <p:pic>
        <p:nvPicPr>
          <p:cNvPr id="11" name="Рисунок 11">
            <a:extLst>
              <a:ext uri="{FF2B5EF4-FFF2-40B4-BE49-F238E27FC236}">
                <a16:creationId xmlns:a16="http://schemas.microsoft.com/office/drawing/2014/main" xmlns="" id="{2E465640-64B5-63A8-7710-19180033C3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6034" y="0"/>
            <a:ext cx="48159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74770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</Words>
  <Application>Microsoft Office PowerPoint</Application>
  <PresentationFormat>Произвольный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Лабиринт</vt:lpstr>
      <vt:lpstr>Лабиринт</vt:lpstr>
      <vt:lpstr>Про появление лабиринта</vt:lpstr>
      <vt:lpstr>Классификация лабиринтов </vt:lpstr>
      <vt:lpstr>Слайд 5</vt:lpstr>
      <vt:lpstr>Слайд 6</vt:lpstr>
      <vt:lpstr>Слайд 7</vt:lpstr>
      <vt:lpstr>Слайд 8</vt:lpstr>
      <vt:lpstr>Зеркальный лабиринт</vt:lpstr>
      <vt:lpstr>Для чего нужны лабиринты?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Лабиринт</dc:title>
  <dc:creator>Microsoft Office User</dc:creator>
  <cp:lastModifiedBy>sveta</cp:lastModifiedBy>
  <cp:revision>4</cp:revision>
  <dcterms:created xsi:type="dcterms:W3CDTF">2023-05-03T12:12:49Z</dcterms:created>
  <dcterms:modified xsi:type="dcterms:W3CDTF">2023-06-29T21:29:20Z</dcterms:modified>
</cp:coreProperties>
</file>