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6" r:id="rId3"/>
    <p:sldId id="257" r:id="rId4"/>
    <p:sldId id="259" r:id="rId5"/>
    <p:sldId id="260" r:id="rId6"/>
    <p:sldId id="261" r:id="rId7"/>
    <p:sldId id="258" r:id="rId8"/>
    <p:sldId id="264" r:id="rId9"/>
    <p:sldId id="265" r:id="rId10"/>
    <p:sldId id="267" r:id="rId11"/>
    <p:sldId id="269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98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22.ноя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9</c:v>
                </c:pt>
                <c:pt idx="2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6B4-4003-9C02-556F1F77A47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24.ноя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12</c:v>
                </c:pt>
                <c:pt idx="1">
                  <c:v>9</c:v>
                </c:pt>
                <c:pt idx="2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6B4-4003-9C02-556F1F77A47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28.ноя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13.5</c:v>
                </c:pt>
                <c:pt idx="1">
                  <c:v>9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6B4-4003-9C02-556F1F77A472}"/>
            </c:ext>
          </c:extLst>
        </c:ser>
        <c:dLbls/>
        <c:marker val="1"/>
        <c:axId val="63011072"/>
        <c:axId val="63029248"/>
      </c:lineChart>
      <c:catAx>
        <c:axId val="63011072"/>
        <c:scaling>
          <c:orientation val="minMax"/>
        </c:scaling>
        <c:axPos val="b"/>
        <c:numFmt formatCode="General" sourceLinked="0"/>
        <c:tickLblPos val="nextTo"/>
        <c:crossAx val="63029248"/>
        <c:crosses val="autoZero"/>
        <c:auto val="1"/>
        <c:lblAlgn val="ctr"/>
        <c:lblOffset val="100"/>
      </c:catAx>
      <c:valAx>
        <c:axId val="63029248"/>
        <c:scaling>
          <c:orientation val="minMax"/>
        </c:scaling>
        <c:axPos val="l"/>
        <c:majorGridlines/>
        <c:numFmt formatCode="General" sourceLinked="1"/>
        <c:tickLblPos val="nextTo"/>
        <c:crossAx val="6301107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22.ноя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подсем кол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0D7-41F0-A31C-A8A8B13F24C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24.ноя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подсем кол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0D7-41F0-A31C-A8A8B13F24C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28.ноя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подсем кол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0D7-41F0-A31C-A8A8B13F24CC}"/>
            </c:ext>
          </c:extLst>
        </c:ser>
        <c:dLbls/>
        <c:marker val="1"/>
        <c:axId val="91127808"/>
        <c:axId val="91129344"/>
      </c:lineChart>
      <c:catAx>
        <c:axId val="91127808"/>
        <c:scaling>
          <c:orientation val="minMax"/>
        </c:scaling>
        <c:axPos val="b"/>
        <c:numFmt formatCode="General" sourceLinked="0"/>
        <c:tickLblPos val="nextTo"/>
        <c:crossAx val="91129344"/>
        <c:crosses val="autoZero"/>
        <c:auto val="1"/>
        <c:lblAlgn val="ctr"/>
        <c:lblOffset val="100"/>
      </c:catAx>
      <c:valAx>
        <c:axId val="91129344"/>
        <c:scaling>
          <c:orientation val="minMax"/>
        </c:scaling>
        <c:axPos val="l"/>
        <c:majorGridlines/>
        <c:numFmt formatCode="General" sourceLinked="1"/>
        <c:tickLblPos val="nextTo"/>
        <c:crossAx val="91127808"/>
        <c:crosses val="autoZero"/>
        <c:crossBetween val="between"/>
      </c:valAx>
    </c:plotArea>
    <c:legend>
      <c:legendPos val="r"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22.ноя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</c:v>
                </c:pt>
                <c:pt idx="1">
                  <c:v>5</c:v>
                </c:pt>
                <c:pt idx="2">
                  <c:v>41.3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02B-4A7B-B1AA-02D51C2880B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24.ноя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19</c:v>
                </c:pt>
                <c:pt idx="1">
                  <c:v>5.5</c:v>
                </c:pt>
                <c:pt idx="2">
                  <c:v>41.5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02B-4A7B-B1AA-02D51C2880B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28.ноя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22.5</c:v>
                </c:pt>
                <c:pt idx="1">
                  <c:v>5.6</c:v>
                </c:pt>
                <c:pt idx="2">
                  <c:v>41.5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02B-4A7B-B1AA-02D51C2880B2}"/>
            </c:ext>
          </c:extLst>
        </c:ser>
        <c:dLbls/>
        <c:marker val="1"/>
        <c:axId val="90928256"/>
        <c:axId val="90929792"/>
      </c:lineChart>
      <c:catAx>
        <c:axId val="90928256"/>
        <c:scaling>
          <c:orientation val="minMax"/>
        </c:scaling>
        <c:axPos val="b"/>
        <c:numFmt formatCode="General" sourceLinked="0"/>
        <c:tickLblPos val="nextTo"/>
        <c:crossAx val="90929792"/>
        <c:crosses val="autoZero"/>
        <c:auto val="1"/>
        <c:lblAlgn val="ctr"/>
        <c:lblOffset val="100"/>
      </c:catAx>
      <c:valAx>
        <c:axId val="90929792"/>
        <c:scaling>
          <c:orientation val="minMax"/>
        </c:scaling>
        <c:axPos val="l"/>
        <c:majorGridlines/>
        <c:numFmt formatCode="General" sourceLinked="1"/>
        <c:tickLblPos val="nextTo"/>
        <c:crossAx val="90928256"/>
        <c:crosses val="autoZero"/>
        <c:crossBetween val="between"/>
      </c:valAx>
    </c:plotArea>
    <c:legend>
      <c:legendPos val="r"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22.ноя</c:v>
                </c:pt>
              </c:strCache>
            </c:strRef>
          </c:tx>
          <c:marker>
            <c:symbol val="none"/>
          </c:marker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9</c:v>
                </c:pt>
                <c:pt idx="2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684-46BA-8628-A19A0FF78BA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24,11</c:v>
                </c:pt>
              </c:strCache>
            </c:strRef>
          </c:tx>
          <c:marker>
            <c:symbol val="none"/>
          </c:marker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12</c:v>
                </c:pt>
                <c:pt idx="1">
                  <c:v>9</c:v>
                </c:pt>
                <c:pt idx="2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684-46BA-8628-A19A0FF78BA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28.ноя</c:v>
                </c:pt>
              </c:strCache>
            </c:strRef>
          </c:tx>
          <c:marker>
            <c:symbol val="none"/>
          </c:marker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13.5</c:v>
                </c:pt>
                <c:pt idx="1">
                  <c:v>9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684-46BA-8628-A19A0FF78BA8}"/>
            </c:ext>
          </c:extLst>
        </c:ser>
        <c:dLbls/>
        <c:marker val="1"/>
        <c:axId val="91003136"/>
        <c:axId val="91013120"/>
      </c:lineChart>
      <c:catAx>
        <c:axId val="91003136"/>
        <c:scaling>
          <c:orientation val="minMax"/>
        </c:scaling>
        <c:axPos val="b"/>
        <c:numFmt formatCode="General" sourceLinked="1"/>
        <c:tickLblPos val="nextTo"/>
        <c:crossAx val="91013120"/>
        <c:crosses val="autoZero"/>
        <c:auto val="1"/>
        <c:lblAlgn val="ctr"/>
        <c:lblOffset val="100"/>
      </c:catAx>
      <c:valAx>
        <c:axId val="91013120"/>
        <c:scaling>
          <c:orientation val="minMax"/>
        </c:scaling>
        <c:axPos val="l"/>
        <c:majorGridlines/>
        <c:numFmt formatCode="0%" sourceLinked="1"/>
        <c:tickLblPos val="nextTo"/>
        <c:crossAx val="91003136"/>
        <c:crosses val="autoZero"/>
        <c:crossBetween val="between"/>
      </c:valAx>
    </c:plotArea>
    <c:legend>
      <c:legendPos val="r"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22,11</c:v>
                </c:pt>
              </c:strCache>
            </c:strRef>
          </c:tx>
          <c:marker>
            <c:symbol val="none"/>
          </c:marker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10</c:v>
                </c:pt>
                <c:pt idx="2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9D-4D1C-A3BA-C996EFE4CA5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24,11</c:v>
                </c:pt>
              </c:strCache>
            </c:strRef>
          </c:tx>
          <c:marker>
            <c:symbol val="none"/>
          </c:marker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12.5</c:v>
                </c:pt>
                <c:pt idx="1">
                  <c:v>10.5</c:v>
                </c:pt>
                <c:pt idx="2">
                  <c:v>14.3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9D-4D1C-A3BA-C996EFE4CA5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28,11</c:v>
                </c:pt>
              </c:strCache>
            </c:strRef>
          </c:tx>
          <c:marker>
            <c:symbol val="none"/>
          </c:marker>
          <c:cat>
            <c:strRef>
              <c:f>Лист1!$A$2:$A$5</c:f>
              <c:strCache>
                <c:ptCount val="3"/>
                <c:pt idx="0">
                  <c:v>подсем колено</c:v>
                </c:pt>
                <c:pt idx="1">
                  <c:v>до наст листьев</c:v>
                </c:pt>
                <c:pt idx="2">
                  <c:v>выше листьев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13.5</c:v>
                </c:pt>
                <c:pt idx="1">
                  <c:v>10.5</c:v>
                </c:pt>
                <c:pt idx="2">
                  <c:v>14.5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E9D-4D1C-A3BA-C996EFE4CA5A}"/>
            </c:ext>
          </c:extLst>
        </c:ser>
        <c:dLbls/>
        <c:marker val="1"/>
        <c:axId val="91048960"/>
        <c:axId val="91054848"/>
      </c:lineChart>
      <c:catAx>
        <c:axId val="91048960"/>
        <c:scaling>
          <c:orientation val="minMax"/>
        </c:scaling>
        <c:axPos val="b"/>
        <c:numFmt formatCode="General" sourceLinked="1"/>
        <c:tickLblPos val="nextTo"/>
        <c:crossAx val="91054848"/>
        <c:crosses val="autoZero"/>
        <c:auto val="1"/>
        <c:lblAlgn val="ctr"/>
        <c:lblOffset val="100"/>
      </c:catAx>
      <c:valAx>
        <c:axId val="91054848"/>
        <c:scaling>
          <c:orientation val="minMax"/>
        </c:scaling>
        <c:axPos val="l"/>
        <c:majorGridlines/>
        <c:numFmt formatCode="0%" sourceLinked="1"/>
        <c:tickLblPos val="nextTo"/>
        <c:crossAx val="91048960"/>
        <c:crosses val="autoZero"/>
        <c:crossBetween val="between"/>
      </c:valAx>
    </c:plotArea>
    <c:legend>
      <c:legendPos val="r"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4028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6110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3400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1122230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5639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3959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8390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5151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492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896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8818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4401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9550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538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786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3815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902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3D3E735-EE08-4031-9424-F8AFE9901A15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E0090-6B25-459A-861B-C9C839C0E7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66049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475" y="5451014"/>
            <a:ext cx="7831885" cy="92946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Проект «График роста фасоли»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 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9011921" y="5151120"/>
            <a:ext cx="294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Участники проекта:</a:t>
            </a:r>
            <a:br>
              <a:rPr lang="ru-RU" dirty="0"/>
            </a:br>
            <a:r>
              <a:rPr lang="ru-RU" dirty="0"/>
              <a:t>Аня </a:t>
            </a:r>
            <a:r>
              <a:rPr lang="ru-RU" dirty="0" smtClean="0"/>
              <a:t>Замятина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Даша </a:t>
            </a:r>
            <a:r>
              <a:rPr lang="ru-RU" dirty="0" err="1"/>
              <a:t>Бурмистрова</a:t>
            </a:r>
            <a:endParaRPr lang="ru-RU" dirty="0"/>
          </a:p>
        </p:txBody>
      </p:sp>
      <p:pic>
        <p:nvPicPr>
          <p:cNvPr id="1026" name="Picture 2" descr="Bean sprouts Images | Free Vectors, Stock Photos &amp; PS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817" y="731520"/>
            <a:ext cx="7517503" cy="406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8848651" y="5236183"/>
            <a:ext cx="0" cy="7286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2967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9280" y="558800"/>
            <a:ext cx="87376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Промежуточный результат</a:t>
            </a:r>
          </a:p>
          <a:p>
            <a:endParaRPr lang="ru-RU" sz="2400" dirty="0" smtClean="0"/>
          </a:p>
          <a:p>
            <a:r>
              <a:rPr lang="ru-RU" sz="2400" dirty="0" smtClean="0"/>
              <a:t>По итогам семи дней эксперимента были сделаны следующие выводы:</a:t>
            </a:r>
          </a:p>
          <a:p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У растения, помещенного в воду из аквариума, отмечается замедление и ухудшение развития и роста</a:t>
            </a:r>
          </a:p>
          <a:p>
            <a:pPr marL="342900" indent="-342900">
              <a:buFontTx/>
              <a:buChar char="-"/>
            </a:pPr>
            <a:endParaRPr lang="ru-RU" sz="2000" dirty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У растения в воде с удобрением отмечается замедленный рост</a:t>
            </a:r>
          </a:p>
          <a:p>
            <a:pPr marL="342900" indent="-342900">
              <a:buFontTx/>
              <a:buChar char="-"/>
            </a:pPr>
            <a:endParaRPr lang="ru-RU" sz="2000" dirty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У растения в отстоянной воде – наиболее быстрый рост, 3,5 см. за 3 дня</a:t>
            </a:r>
          </a:p>
          <a:p>
            <a:pPr marL="342900" indent="-342900">
              <a:buFontTx/>
              <a:buChar char="-"/>
            </a:pPr>
            <a:endParaRPr lang="ru-RU" sz="24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17699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 роста фасоли в аквариуме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 роста фасоли  с удобрением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 роста фасоли с водой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роста фасоли в аквариуме и с удобрением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Аквариум: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1103313" y="2514600"/>
          <a:ext cx="4395787" cy="3741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 удобрением: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5654675" y="2514600"/>
          <a:ext cx="4395788" cy="3741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279" y="365760"/>
            <a:ext cx="9072881" cy="5984240"/>
          </a:xfrm>
        </p:spPr>
        <p:txBody>
          <a:bodyPr/>
          <a:lstStyle/>
          <a:p>
            <a:r>
              <a:rPr lang="ru-RU" dirty="0" smtClean="0"/>
              <a:t>Итоги работы: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200" dirty="0" smtClean="0"/>
              <a:t>- Мы научились строить графики и диаграммы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Узнали какие среды благоприятны для роста фасоли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- Выяснили, какой уход требуется для роста растений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flipV="1">
            <a:off x="545354" y="7264400"/>
            <a:ext cx="9777206" cy="101600"/>
          </a:xfrm>
        </p:spPr>
        <p:txBody>
          <a:bodyPr>
            <a:normAutofit fontScale="25000" lnSpcReduction="20000"/>
          </a:bodyPr>
          <a:lstStyle/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89549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724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18882"/>
          </a:xfrm>
        </p:spPr>
        <p:txBody>
          <a:bodyPr/>
          <a:lstStyle/>
          <a:p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6111" y="1838960"/>
            <a:ext cx="7823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Прорастить семена фасоли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Поместить полученные ростки в различные питательные среды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Проследить за их ростом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Выяснить какая питательная среда наиболее благоприятна для их произрастания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843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544158"/>
            <a:ext cx="9404723" cy="1400530"/>
          </a:xfrm>
        </p:spPr>
        <p:txBody>
          <a:bodyPr/>
          <a:lstStyle/>
          <a:p>
            <a:r>
              <a:rPr lang="ru-RU" dirty="0" smtClean="0"/>
              <a:t>Оборудование: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Ростки семян фасоли</a:t>
            </a:r>
          </a:p>
          <a:p>
            <a:r>
              <a:rPr lang="ru-RU" dirty="0" smtClean="0"/>
              <a:t>Стеклянные банки</a:t>
            </a:r>
          </a:p>
          <a:p>
            <a:r>
              <a:rPr lang="ru-RU" dirty="0" smtClean="0"/>
              <a:t>Вода</a:t>
            </a:r>
          </a:p>
          <a:p>
            <a:r>
              <a:rPr lang="ru-RU" dirty="0" smtClean="0"/>
              <a:t>Вода с удобрениями</a:t>
            </a:r>
          </a:p>
          <a:p>
            <a:r>
              <a:rPr lang="ru-RU" dirty="0" smtClean="0"/>
              <a:t>Вода из аквариума</a:t>
            </a:r>
          </a:p>
          <a:p>
            <a:r>
              <a:rPr lang="ru-RU" dirty="0" smtClean="0"/>
              <a:t>Линейка</a:t>
            </a:r>
          </a:p>
          <a:p>
            <a:r>
              <a:rPr lang="ru-RU" dirty="0" smtClean="0"/>
              <a:t>Лампа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382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830" y="211959"/>
            <a:ext cx="10399210" cy="814201"/>
          </a:xfrm>
        </p:spPr>
        <p:txBody>
          <a:bodyPr/>
          <a:lstStyle/>
          <a:p>
            <a:r>
              <a:rPr lang="ru-RU" sz="3200" dirty="0" smtClean="0"/>
              <a:t>Мы использовали следующие образцы растений:</a:t>
            </a:r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128429" y="1923874"/>
            <a:ext cx="5514362" cy="41357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4979371" y="1923874"/>
            <a:ext cx="5514361" cy="413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9569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482" y="371440"/>
            <a:ext cx="9404723" cy="1400530"/>
          </a:xfrm>
        </p:spPr>
        <p:txBody>
          <a:bodyPr/>
          <a:lstStyle/>
          <a:p>
            <a:r>
              <a:rPr lang="ru-RU" sz="3600" dirty="0" smtClean="0"/>
              <a:t>Каждое растение мы поместили в банки с различным составом воды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5760" y="1887121"/>
            <a:ext cx="3533878" cy="47487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8000" y="1887122"/>
            <a:ext cx="3556000" cy="47487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44333" y="1887122"/>
            <a:ext cx="3561575" cy="474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8291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31" y="737198"/>
            <a:ext cx="9404723" cy="5460402"/>
          </a:xfrm>
        </p:spPr>
        <p:txBody>
          <a:bodyPr/>
          <a:lstStyle/>
          <a:p>
            <a:r>
              <a:rPr lang="ru-RU" sz="3200" dirty="0" smtClean="0"/>
              <a:t>1банка: вода из аквариума, в ней много азота(нитратов)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2 банка: вода с удобрением для роста корней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3 банка: обычная отстоянная вода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04193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1598113"/>
              </p:ext>
            </p:extLst>
          </p:nvPr>
        </p:nvGraphicFramePr>
        <p:xfrm>
          <a:off x="1106904" y="1775326"/>
          <a:ext cx="9452008" cy="4472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3002">
                  <a:extLst>
                    <a:ext uri="{9D8B030D-6E8A-4147-A177-3AD203B41FA5}">
                      <a16:colId xmlns:a16="http://schemas.microsoft.com/office/drawing/2014/main" xmlns="" val="2300673009"/>
                    </a:ext>
                  </a:extLst>
                </a:gridCol>
                <a:gridCol w="2363002">
                  <a:extLst>
                    <a:ext uri="{9D8B030D-6E8A-4147-A177-3AD203B41FA5}">
                      <a16:colId xmlns:a16="http://schemas.microsoft.com/office/drawing/2014/main" xmlns="" val="3549123910"/>
                    </a:ext>
                  </a:extLst>
                </a:gridCol>
                <a:gridCol w="2363002">
                  <a:extLst>
                    <a:ext uri="{9D8B030D-6E8A-4147-A177-3AD203B41FA5}">
                      <a16:colId xmlns:a16="http://schemas.microsoft.com/office/drawing/2014/main" xmlns="" val="609233140"/>
                    </a:ext>
                  </a:extLst>
                </a:gridCol>
                <a:gridCol w="2363002">
                  <a:extLst>
                    <a:ext uri="{9D8B030D-6E8A-4147-A177-3AD203B41FA5}">
                      <a16:colId xmlns:a16="http://schemas.microsoft.com/office/drawing/2014/main" xmlns="" val="3331964680"/>
                    </a:ext>
                  </a:extLst>
                </a:gridCol>
              </a:tblGrid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Зоны фасоли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Аквариум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Удобрение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99203045"/>
                  </a:ext>
                </a:extLst>
              </a:tr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Подсемядольное колено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е1=11см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е1=12см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е1=19см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49244940"/>
                  </a:ext>
                </a:extLst>
              </a:tr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До</a:t>
                      </a:r>
                      <a:r>
                        <a:rPr lang="ru-RU" baseline="0" dirty="0" smtClean="0"/>
                        <a:t> настоящих листьев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е2=9см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е2=10см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е2=5см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5802994"/>
                  </a:ext>
                </a:extLst>
              </a:tr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Выше настоящих листьев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е3=4см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е3=14см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е3=41.3см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065191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06904" y="604605"/>
            <a:ext cx="6371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День первый(22.11):</a:t>
            </a:r>
            <a:endParaRPr lang="ru-RU" sz="36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23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17432542"/>
              </p:ext>
            </p:extLst>
          </p:nvPr>
        </p:nvGraphicFramePr>
        <p:xfrm>
          <a:off x="1096394" y="1846446"/>
          <a:ext cx="9452008" cy="4472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3002">
                  <a:extLst>
                    <a:ext uri="{9D8B030D-6E8A-4147-A177-3AD203B41FA5}">
                      <a16:colId xmlns:a16="http://schemas.microsoft.com/office/drawing/2014/main" xmlns="" val="2300673009"/>
                    </a:ext>
                  </a:extLst>
                </a:gridCol>
                <a:gridCol w="2363002">
                  <a:extLst>
                    <a:ext uri="{9D8B030D-6E8A-4147-A177-3AD203B41FA5}">
                      <a16:colId xmlns:a16="http://schemas.microsoft.com/office/drawing/2014/main" xmlns="" val="3549123910"/>
                    </a:ext>
                  </a:extLst>
                </a:gridCol>
                <a:gridCol w="2363002">
                  <a:extLst>
                    <a:ext uri="{9D8B030D-6E8A-4147-A177-3AD203B41FA5}">
                      <a16:colId xmlns:a16="http://schemas.microsoft.com/office/drawing/2014/main" xmlns="" val="609233140"/>
                    </a:ext>
                  </a:extLst>
                </a:gridCol>
                <a:gridCol w="2363002">
                  <a:extLst>
                    <a:ext uri="{9D8B030D-6E8A-4147-A177-3AD203B41FA5}">
                      <a16:colId xmlns:a16="http://schemas.microsoft.com/office/drawing/2014/main" xmlns="" val="3331964680"/>
                    </a:ext>
                  </a:extLst>
                </a:gridCol>
              </a:tblGrid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Зоны фасоли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Аквариум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Удобрение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99203045"/>
                  </a:ext>
                </a:extLst>
              </a:tr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Подсемядольное колено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е1=12см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е1=12.5см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е1=19см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49244940"/>
                  </a:ext>
                </a:extLst>
              </a:tr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До</a:t>
                      </a:r>
                      <a:r>
                        <a:rPr lang="ru-RU" baseline="0" dirty="0" smtClean="0"/>
                        <a:t> настоящих листьев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е2=9см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е2=10.5см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е2=5.5см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5802994"/>
                  </a:ext>
                </a:extLst>
              </a:tr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Выше настоящих листьев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е3=4.3см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е3=14.3см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е3=41.5см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065191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96394" y="604605"/>
            <a:ext cx="6371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День третий (24.11):</a:t>
            </a:r>
            <a:endParaRPr lang="ru-RU" sz="36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678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78365877"/>
              </p:ext>
            </p:extLst>
          </p:nvPr>
        </p:nvGraphicFramePr>
        <p:xfrm>
          <a:off x="1096394" y="1846446"/>
          <a:ext cx="9452008" cy="4472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3002">
                  <a:extLst>
                    <a:ext uri="{9D8B030D-6E8A-4147-A177-3AD203B41FA5}">
                      <a16:colId xmlns:a16="http://schemas.microsoft.com/office/drawing/2014/main" xmlns="" val="2300673009"/>
                    </a:ext>
                  </a:extLst>
                </a:gridCol>
                <a:gridCol w="2363002">
                  <a:extLst>
                    <a:ext uri="{9D8B030D-6E8A-4147-A177-3AD203B41FA5}">
                      <a16:colId xmlns:a16="http://schemas.microsoft.com/office/drawing/2014/main" xmlns="" val="3549123910"/>
                    </a:ext>
                  </a:extLst>
                </a:gridCol>
                <a:gridCol w="2363002">
                  <a:extLst>
                    <a:ext uri="{9D8B030D-6E8A-4147-A177-3AD203B41FA5}">
                      <a16:colId xmlns:a16="http://schemas.microsoft.com/office/drawing/2014/main" xmlns="" val="609233140"/>
                    </a:ext>
                  </a:extLst>
                </a:gridCol>
                <a:gridCol w="2363002">
                  <a:extLst>
                    <a:ext uri="{9D8B030D-6E8A-4147-A177-3AD203B41FA5}">
                      <a16:colId xmlns:a16="http://schemas.microsoft.com/office/drawing/2014/main" xmlns="" val="3331964680"/>
                    </a:ext>
                  </a:extLst>
                </a:gridCol>
              </a:tblGrid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Зоны фасоли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Аквариум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Удобрение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99203045"/>
                  </a:ext>
                </a:extLst>
              </a:tr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Подсемядольное колено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е1=13,5см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е1=13.5см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е1=22.5см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49244940"/>
                  </a:ext>
                </a:extLst>
              </a:tr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До</a:t>
                      </a:r>
                      <a:r>
                        <a:rPr lang="ru-RU" baseline="0" dirty="0" smtClean="0"/>
                        <a:t> настоящих листьев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е2=9см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е2=10.5см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е2=5.6см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5802994"/>
                  </a:ext>
                </a:extLst>
              </a:tr>
              <a:tr h="1118053">
                <a:tc>
                  <a:txBody>
                    <a:bodyPr/>
                    <a:lstStyle/>
                    <a:p>
                      <a:r>
                        <a:rPr lang="ru-RU" dirty="0" smtClean="0"/>
                        <a:t>Выше настоящих листьев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е3=3см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е3=14см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е3=41.5см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065191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96394" y="604605"/>
            <a:ext cx="6371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День седьмой (28.11):</a:t>
            </a:r>
            <a:endParaRPr lang="ru-RU" sz="36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383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250</TotalTime>
  <Words>242</Words>
  <Application>Microsoft Office PowerPoint</Application>
  <PresentationFormat>Произвольный</PresentationFormat>
  <Paragraphs>88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Ион</vt:lpstr>
      <vt:lpstr>Проект «График роста фасоли»      </vt:lpstr>
      <vt:lpstr>Цели и задачи:</vt:lpstr>
      <vt:lpstr>Оборудование:</vt:lpstr>
      <vt:lpstr>Мы использовали следующие образцы растений:</vt:lpstr>
      <vt:lpstr>Каждое растение мы поместили в банки с различным составом воды   </vt:lpstr>
      <vt:lpstr>1банка: вода из аквариума, в ней много азота(нитратов)  2 банка: вода с удобрением для роста корней  3 банка: обычная отстоянная вода</vt:lpstr>
      <vt:lpstr>Слайд 7</vt:lpstr>
      <vt:lpstr>Слайд 8</vt:lpstr>
      <vt:lpstr>Слайд 9</vt:lpstr>
      <vt:lpstr>Слайд 10</vt:lpstr>
      <vt:lpstr>График роста фасоли в аквариуме</vt:lpstr>
      <vt:lpstr>График роста фасоли  с удобрением</vt:lpstr>
      <vt:lpstr>График роста фасоли с водой</vt:lpstr>
      <vt:lpstr>Сравнение роста фасоли в аквариуме и с удобрением</vt:lpstr>
      <vt:lpstr>Итоги работы:  - Мы научились строить графики и диаграммы   - Узнали какие среды благоприятны для роста фасоли  - Выяснили, какой уход требуется для роста растений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График роста фасоли</dc:title>
  <dc:creator>TM</dc:creator>
  <cp:lastModifiedBy>sveta</cp:lastModifiedBy>
  <cp:revision>31</cp:revision>
  <dcterms:created xsi:type="dcterms:W3CDTF">2022-11-22T11:27:10Z</dcterms:created>
  <dcterms:modified xsi:type="dcterms:W3CDTF">2023-06-29T21:35:09Z</dcterms:modified>
</cp:coreProperties>
</file>