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8" r:id="rId6"/>
    <p:sldId id="260" r:id="rId7"/>
    <p:sldId id="261" r:id="rId8"/>
    <p:sldId id="262" r:id="rId9"/>
    <p:sldId id="263" r:id="rId10"/>
    <p:sldId id="269" r:id="rId11"/>
    <p:sldId id="264" r:id="rId12"/>
    <p:sldId id="265" r:id="rId13"/>
    <p:sldId id="266" r:id="rId14"/>
    <p:sldId id="270" r:id="rId15"/>
  </p:sldIdLst>
  <p:sldSz cx="9144000" cy="6858000" type="screen4x3"/>
  <p:notesSz cx="6858000" cy="994727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68" autoAdjust="0"/>
    <p:restoredTop sz="94660"/>
  </p:normalViewPr>
  <p:slideViewPr>
    <p:cSldViewPr>
      <p:cViewPr varScale="1">
        <p:scale>
          <a:sx n="110" d="100"/>
          <a:sy n="110" d="100"/>
        </p:scale>
        <p:origin x="-168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20.02.2023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20.02.2023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20.02.2023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20.02.2023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20.02.2023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20.02.2023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4465"/>
            <a:ext cx="9149961" cy="685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Прямоугольник 5"/>
          <p:cNvSpPr/>
          <p:nvPr/>
        </p:nvSpPr>
        <p:spPr>
          <a:xfrm>
            <a:off x="1979712" y="3076370"/>
            <a:ext cx="5544616" cy="1015663"/>
          </a:xfrm>
          <a:prstGeom prst="rect">
            <a:avLst/>
          </a:prstGeom>
        </p:spPr>
        <p:txBody>
          <a:bodyPr wrap="square">
            <a:spAutoFit/>
          </a:bodyPr>
          <a:lstStyle/>
          <a:p>
            <a:r>
              <a:rPr lang="ru-RU" sz="2000" b="1" i="1" dirty="0" smtClean="0">
                <a:solidFill>
                  <a:srgbClr val="FF0000"/>
                </a:solidFill>
              </a:rPr>
              <a:t>Тематика проекта:</a:t>
            </a:r>
          </a:p>
          <a:p>
            <a:r>
              <a:rPr lang="ru-RU" sz="2000" b="1" i="1" dirty="0" smtClean="0">
                <a:solidFill>
                  <a:srgbClr val="FF0000"/>
                </a:solidFill>
              </a:rPr>
              <a:t> «Вклад </a:t>
            </a:r>
            <a:r>
              <a:rPr lang="ru-RU" sz="2000" b="1" i="1" dirty="0">
                <a:solidFill>
                  <a:srgbClr val="FF0000"/>
                </a:solidFill>
              </a:rPr>
              <a:t>многонациональной России в мировую культуру»</a:t>
            </a:r>
          </a:p>
        </p:txBody>
      </p:sp>
      <p:sp>
        <p:nvSpPr>
          <p:cNvPr id="7" name="TextBox 6"/>
          <p:cNvSpPr txBox="1"/>
          <p:nvPr/>
        </p:nvSpPr>
        <p:spPr>
          <a:xfrm>
            <a:off x="1796711" y="1079378"/>
            <a:ext cx="5544616" cy="1569660"/>
          </a:xfrm>
          <a:prstGeom prst="rect">
            <a:avLst/>
          </a:prstGeom>
          <a:noFill/>
        </p:spPr>
        <p:txBody>
          <a:bodyPr wrap="square" rtlCol="0">
            <a:spAutoFit/>
          </a:bodyPr>
          <a:lstStyle/>
          <a:p>
            <a:r>
              <a:rPr lang="ru-RU" sz="3200" dirty="0" smtClean="0">
                <a:solidFill>
                  <a:srgbClr val="00B050"/>
                </a:solidFill>
                <a:latin typeface="Arial Black" pitchFamily="34" charset="0"/>
              </a:rPr>
              <a:t>Творческий проект по технологии</a:t>
            </a:r>
          </a:p>
          <a:p>
            <a:r>
              <a:rPr lang="ru-RU" sz="3200" dirty="0" smtClean="0">
                <a:solidFill>
                  <a:srgbClr val="00B050"/>
                </a:solidFill>
                <a:latin typeface="Arial Black" pitchFamily="34" charset="0"/>
              </a:rPr>
              <a:t>«Подсвечник» </a:t>
            </a:r>
            <a:endParaRPr lang="ru-RU" sz="3200" dirty="0">
              <a:solidFill>
                <a:srgbClr val="00B050"/>
              </a:solidFill>
              <a:latin typeface="Arial Black" pitchFamily="34" charset="0"/>
            </a:endParaRPr>
          </a:p>
        </p:txBody>
      </p:sp>
      <p:sp>
        <p:nvSpPr>
          <p:cNvPr id="8" name="TextBox 7"/>
          <p:cNvSpPr txBox="1"/>
          <p:nvPr/>
        </p:nvSpPr>
        <p:spPr>
          <a:xfrm>
            <a:off x="4546864" y="4869160"/>
            <a:ext cx="3672408" cy="1200329"/>
          </a:xfrm>
          <a:prstGeom prst="rect">
            <a:avLst/>
          </a:prstGeom>
          <a:noFill/>
        </p:spPr>
        <p:txBody>
          <a:bodyPr wrap="square" rtlCol="0">
            <a:spAutoFit/>
          </a:bodyPr>
          <a:lstStyle/>
          <a:p>
            <a:r>
              <a:rPr lang="ru-RU" b="1" dirty="0" smtClean="0">
                <a:solidFill>
                  <a:srgbClr val="00B0F0"/>
                </a:solidFill>
              </a:rPr>
              <a:t>Проект подготовил </a:t>
            </a:r>
          </a:p>
          <a:p>
            <a:r>
              <a:rPr lang="ru-RU" b="1" dirty="0" smtClean="0">
                <a:solidFill>
                  <a:srgbClr val="00B0F0"/>
                </a:solidFill>
              </a:rPr>
              <a:t>Абрамов Вадим,</a:t>
            </a:r>
          </a:p>
          <a:p>
            <a:r>
              <a:rPr lang="ru-RU" b="1" dirty="0">
                <a:solidFill>
                  <a:srgbClr val="00B0F0"/>
                </a:solidFill>
              </a:rPr>
              <a:t>у</a:t>
            </a:r>
            <a:r>
              <a:rPr lang="ru-RU" b="1" dirty="0" smtClean="0">
                <a:solidFill>
                  <a:srgbClr val="00B0F0"/>
                </a:solidFill>
              </a:rPr>
              <a:t>ченик 9 класса </a:t>
            </a:r>
          </a:p>
          <a:p>
            <a:r>
              <a:rPr lang="ru-RU" b="1" dirty="0" smtClean="0">
                <a:solidFill>
                  <a:srgbClr val="00B0F0"/>
                </a:solidFill>
              </a:rPr>
              <a:t>МБОУ </a:t>
            </a:r>
            <a:r>
              <a:rPr lang="ru-RU" b="1" dirty="0" err="1" smtClean="0">
                <a:solidFill>
                  <a:srgbClr val="00B0F0"/>
                </a:solidFill>
              </a:rPr>
              <a:t>Какичевская</a:t>
            </a:r>
            <a:r>
              <a:rPr lang="ru-RU" b="1" dirty="0" smtClean="0">
                <a:solidFill>
                  <a:srgbClr val="00B0F0"/>
                </a:solidFill>
              </a:rPr>
              <a:t> ООШ</a:t>
            </a:r>
            <a:endParaRPr lang="ru-RU" b="1" dirty="0">
              <a:solidFill>
                <a:srgbClr val="00B0F0"/>
              </a:solidFill>
            </a:endParaRPr>
          </a:p>
        </p:txBody>
      </p:sp>
    </p:spTree>
    <p:extLst>
      <p:ext uri="{BB962C8B-B14F-4D97-AF65-F5344CB8AC3E}">
        <p14:creationId xmlns:p14="http://schemas.microsoft.com/office/powerpoint/2010/main" val="29133858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4465"/>
            <a:ext cx="9149961" cy="685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Прямоугольник 1"/>
          <p:cNvSpPr/>
          <p:nvPr/>
        </p:nvSpPr>
        <p:spPr>
          <a:xfrm>
            <a:off x="827584" y="980728"/>
            <a:ext cx="7488832" cy="4662815"/>
          </a:xfrm>
          <a:prstGeom prst="rect">
            <a:avLst/>
          </a:prstGeom>
        </p:spPr>
        <p:txBody>
          <a:bodyPr wrap="square">
            <a:spAutoFit/>
          </a:bodyPr>
          <a:lstStyle/>
          <a:p>
            <a:pPr algn="ctr">
              <a:lnSpc>
                <a:spcPct val="150000"/>
              </a:lnSpc>
              <a:spcAft>
                <a:spcPts val="0"/>
              </a:spcAft>
            </a:pPr>
            <a:r>
              <a:rPr lang="ru-RU" b="1" u="sng" dirty="0">
                <a:solidFill>
                  <a:srgbClr val="FF0000"/>
                </a:solidFill>
                <a:latin typeface="Times New Roman"/>
                <a:ea typeface="Times New Roman"/>
                <a:cs typeface="Times New Roman"/>
              </a:rPr>
              <a:t>Подбор необходимого материала, инструментов</a:t>
            </a:r>
            <a:endParaRPr lang="ru-RU" sz="1400" dirty="0">
              <a:solidFill>
                <a:srgbClr val="FF000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При изготовлении подсвечника мне потребовалось:</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1.Токарный станок по дереву и набор токарных резцов.</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2. Станок сверлильный с набором свёрл</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3. Заготовки из липы.</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4. Заточенный стальной стержень 10*100мм для набивания центров</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5. Напильник по дереву.</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6. Клей ПВА «Столярный».</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7. Наждачная бумага.</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8. Кисточка.</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9.  Лак мебельный.</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10.  Стамески</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11. Штангенциркуль</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12. Ножовка</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13. Линейка</a:t>
            </a:r>
            <a:endParaRPr lang="ru-RU" sz="1400" b="1" dirty="0">
              <a:solidFill>
                <a:srgbClr val="0070C0"/>
              </a:solidFill>
              <a:ea typeface="Calibri"/>
              <a:cs typeface="Times New Roman"/>
            </a:endParaRPr>
          </a:p>
          <a:p>
            <a:pPr>
              <a:spcAft>
                <a:spcPts val="0"/>
              </a:spcAft>
            </a:pPr>
            <a:r>
              <a:rPr lang="ru-RU" b="1" dirty="0">
                <a:solidFill>
                  <a:srgbClr val="0070C0"/>
                </a:solidFill>
                <a:latin typeface="Times New Roman"/>
                <a:ea typeface="Times New Roman"/>
                <a:cs typeface="Times New Roman"/>
              </a:rPr>
              <a:t>14. Карандаш</a:t>
            </a:r>
            <a:endParaRPr lang="ru-RU" sz="1400" b="1" dirty="0">
              <a:solidFill>
                <a:srgbClr val="0070C0"/>
              </a:solidFill>
              <a:ea typeface="Calibri"/>
              <a:cs typeface="Times New Roman"/>
            </a:endParaRPr>
          </a:p>
        </p:txBody>
      </p:sp>
    </p:spTree>
    <p:extLst>
      <p:ext uri="{BB962C8B-B14F-4D97-AF65-F5344CB8AC3E}">
        <p14:creationId xmlns:p14="http://schemas.microsoft.com/office/powerpoint/2010/main" val="36336213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4465"/>
            <a:ext cx="9149961" cy="685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Прямоугольник 1"/>
          <p:cNvSpPr/>
          <p:nvPr/>
        </p:nvSpPr>
        <p:spPr>
          <a:xfrm>
            <a:off x="1043608" y="615076"/>
            <a:ext cx="7344816" cy="5864875"/>
          </a:xfrm>
          <a:prstGeom prst="rect">
            <a:avLst/>
          </a:prstGeom>
        </p:spPr>
        <p:txBody>
          <a:bodyPr wrap="square">
            <a:spAutoFit/>
          </a:bodyPr>
          <a:lstStyle/>
          <a:p>
            <a:pPr marL="457200" fontAlgn="base">
              <a:lnSpc>
                <a:spcPct val="150000"/>
              </a:lnSpc>
              <a:spcAft>
                <a:spcPts val="0"/>
              </a:spcAft>
            </a:pPr>
            <a:r>
              <a:rPr lang="ru-RU" b="1" u="sng" dirty="0">
                <a:solidFill>
                  <a:srgbClr val="FF0000"/>
                </a:solidFill>
                <a:latin typeface="Times New Roman"/>
                <a:ea typeface="Times New Roman"/>
                <a:cs typeface="Times New Roman"/>
              </a:rPr>
              <a:t>Правила техники безопасности при работе.</a:t>
            </a:r>
            <a:endParaRPr lang="ru-RU" dirty="0">
              <a:solidFill>
                <a:srgbClr val="FF0000"/>
              </a:solidFill>
              <a:ea typeface="Calibri"/>
              <a:cs typeface="Times New Roman"/>
            </a:endParaRPr>
          </a:p>
          <a:p>
            <a:pPr marL="342900" lvl="0" indent="-342900" fontAlgn="base">
              <a:lnSpc>
                <a:spcPct val="150000"/>
              </a:lnSpc>
              <a:spcAft>
                <a:spcPts val="0"/>
              </a:spcAft>
              <a:buSzPts val="1400"/>
              <a:buFont typeface="Times New Roman"/>
              <a:buAutoNum type="arabicPeriod"/>
              <a:tabLst>
                <a:tab pos="457200" algn="l"/>
              </a:tabLst>
            </a:pPr>
            <a:r>
              <a:rPr lang="ru-RU" b="1" dirty="0">
                <a:solidFill>
                  <a:srgbClr val="0070C0"/>
                </a:solidFill>
                <a:latin typeface="Times New Roman"/>
                <a:ea typeface="Times New Roman"/>
                <a:cs typeface="Times New Roman"/>
              </a:rPr>
              <a:t>Пользоваться исправными инструментами.</a:t>
            </a:r>
            <a:endParaRPr lang="ru-RU" sz="1400" b="1" dirty="0">
              <a:solidFill>
                <a:srgbClr val="0070C0"/>
              </a:solidFill>
              <a:ea typeface="Calibri"/>
              <a:cs typeface="Times New Roman"/>
            </a:endParaRPr>
          </a:p>
          <a:p>
            <a:pPr marL="342900" lvl="0" indent="-342900" fontAlgn="base">
              <a:lnSpc>
                <a:spcPct val="150000"/>
              </a:lnSpc>
              <a:spcAft>
                <a:spcPts val="0"/>
              </a:spcAft>
              <a:buSzPts val="1400"/>
              <a:buFont typeface="Times New Roman"/>
              <a:buAutoNum type="arabicPeriod"/>
              <a:tabLst>
                <a:tab pos="457200" algn="l"/>
              </a:tabLst>
            </a:pPr>
            <a:r>
              <a:rPr lang="ru-RU" b="1" dirty="0">
                <a:solidFill>
                  <a:srgbClr val="0070C0"/>
                </a:solidFill>
                <a:latin typeface="Times New Roman"/>
                <a:ea typeface="Times New Roman"/>
                <a:cs typeface="Times New Roman"/>
              </a:rPr>
              <a:t>Не включать станок без разрешения </a:t>
            </a:r>
            <a:r>
              <a:rPr lang="ru-RU" b="1" dirty="0" smtClean="0">
                <a:solidFill>
                  <a:srgbClr val="0070C0"/>
                </a:solidFill>
                <a:latin typeface="Times New Roman"/>
                <a:ea typeface="Times New Roman"/>
                <a:cs typeface="Times New Roman"/>
              </a:rPr>
              <a:t>мастера.</a:t>
            </a:r>
            <a:endParaRPr lang="ru-RU" sz="1400" b="1" dirty="0">
              <a:solidFill>
                <a:srgbClr val="0070C0"/>
              </a:solidFill>
              <a:ea typeface="Calibri"/>
              <a:cs typeface="Times New Roman"/>
            </a:endParaRPr>
          </a:p>
          <a:p>
            <a:pPr marL="342900" lvl="0" indent="-342900" fontAlgn="base">
              <a:lnSpc>
                <a:spcPct val="150000"/>
              </a:lnSpc>
              <a:spcAft>
                <a:spcPts val="0"/>
              </a:spcAft>
              <a:buSzPts val="1400"/>
              <a:buFont typeface="Times New Roman"/>
              <a:buAutoNum type="arabicPeriod"/>
              <a:tabLst>
                <a:tab pos="457200" algn="l"/>
              </a:tabLst>
            </a:pPr>
            <a:r>
              <a:rPr lang="ru-RU" b="1" dirty="0">
                <a:solidFill>
                  <a:srgbClr val="0070C0"/>
                </a:solidFill>
                <a:latin typeface="Times New Roman"/>
                <a:ea typeface="Times New Roman"/>
                <a:cs typeface="Times New Roman"/>
              </a:rPr>
              <a:t>Не опираться на части работающего станка.</a:t>
            </a:r>
            <a:endParaRPr lang="ru-RU" sz="1400" b="1" dirty="0">
              <a:solidFill>
                <a:srgbClr val="0070C0"/>
              </a:solidFill>
              <a:ea typeface="Calibri"/>
              <a:cs typeface="Times New Roman"/>
            </a:endParaRPr>
          </a:p>
          <a:p>
            <a:pPr marL="342900" lvl="0" indent="-342900" fontAlgn="base">
              <a:lnSpc>
                <a:spcPct val="150000"/>
              </a:lnSpc>
              <a:spcAft>
                <a:spcPts val="0"/>
              </a:spcAft>
              <a:buSzPts val="1400"/>
              <a:buFont typeface="Times New Roman"/>
              <a:buAutoNum type="arabicPeriod"/>
              <a:tabLst>
                <a:tab pos="457200" algn="l"/>
              </a:tabLst>
            </a:pPr>
            <a:r>
              <a:rPr lang="ru-RU" b="1" dirty="0">
                <a:solidFill>
                  <a:srgbClr val="0070C0"/>
                </a:solidFill>
                <a:latin typeface="Times New Roman"/>
                <a:ea typeface="Times New Roman"/>
                <a:cs typeface="Times New Roman"/>
              </a:rPr>
              <a:t>Во время работы, не отвлекаться, и не отходить от работающего станка.</a:t>
            </a:r>
            <a:endParaRPr lang="ru-RU" sz="1400" b="1" dirty="0">
              <a:solidFill>
                <a:srgbClr val="0070C0"/>
              </a:solidFill>
              <a:ea typeface="Calibri"/>
              <a:cs typeface="Times New Roman"/>
            </a:endParaRPr>
          </a:p>
          <a:p>
            <a:pPr marL="342900" lvl="0" indent="-342900" fontAlgn="base">
              <a:lnSpc>
                <a:spcPct val="150000"/>
              </a:lnSpc>
              <a:spcAft>
                <a:spcPts val="0"/>
              </a:spcAft>
              <a:buSzPts val="1400"/>
              <a:buFont typeface="Times New Roman"/>
              <a:buAutoNum type="arabicPeriod"/>
              <a:tabLst>
                <a:tab pos="457200" algn="l"/>
              </a:tabLst>
            </a:pPr>
            <a:r>
              <a:rPr lang="ru-RU" b="1" dirty="0">
                <a:solidFill>
                  <a:srgbClr val="0070C0"/>
                </a:solidFill>
                <a:latin typeface="Times New Roman"/>
                <a:ea typeface="Times New Roman"/>
                <a:cs typeface="Times New Roman"/>
              </a:rPr>
              <a:t>При пилении надёжно закреплять заготовку.</a:t>
            </a:r>
            <a:endParaRPr lang="ru-RU" sz="1400" b="1" dirty="0">
              <a:solidFill>
                <a:srgbClr val="0070C0"/>
              </a:solidFill>
              <a:ea typeface="Calibri"/>
              <a:cs typeface="Times New Roman"/>
            </a:endParaRPr>
          </a:p>
          <a:p>
            <a:pPr marL="342900" lvl="0" indent="-342900" fontAlgn="base">
              <a:lnSpc>
                <a:spcPct val="150000"/>
              </a:lnSpc>
              <a:spcAft>
                <a:spcPts val="0"/>
              </a:spcAft>
              <a:buSzPts val="1400"/>
              <a:buFont typeface="Times New Roman"/>
              <a:buAutoNum type="arabicPeriod"/>
              <a:tabLst>
                <a:tab pos="457200" algn="l"/>
              </a:tabLst>
            </a:pPr>
            <a:r>
              <a:rPr lang="ru-RU" b="1" dirty="0">
                <a:solidFill>
                  <a:srgbClr val="0070C0"/>
                </a:solidFill>
                <a:latin typeface="Times New Roman"/>
                <a:ea typeface="Times New Roman"/>
                <a:cs typeface="Times New Roman"/>
              </a:rPr>
              <a:t>Пилить только исправной и остро заточенной ножовкой.</a:t>
            </a:r>
            <a:endParaRPr lang="ru-RU" sz="1400" b="1" dirty="0">
              <a:solidFill>
                <a:srgbClr val="0070C0"/>
              </a:solidFill>
              <a:ea typeface="Calibri"/>
              <a:cs typeface="Times New Roman"/>
            </a:endParaRPr>
          </a:p>
          <a:p>
            <a:pPr marL="342900" lvl="0" indent="-342900" fontAlgn="base">
              <a:lnSpc>
                <a:spcPct val="150000"/>
              </a:lnSpc>
              <a:spcAft>
                <a:spcPts val="0"/>
              </a:spcAft>
              <a:buSzPts val="1400"/>
              <a:buFont typeface="Times New Roman"/>
              <a:buAutoNum type="arabicPeriod"/>
              <a:tabLst>
                <a:tab pos="457200" algn="l"/>
              </a:tabLst>
            </a:pPr>
            <a:r>
              <a:rPr lang="ru-RU" b="1" dirty="0">
                <a:solidFill>
                  <a:srgbClr val="0070C0"/>
                </a:solidFill>
                <a:latin typeface="Times New Roman"/>
                <a:ea typeface="Times New Roman"/>
                <a:cs typeface="Times New Roman"/>
              </a:rPr>
              <a:t>Не сдувать, и не сметать рукой стружки.</a:t>
            </a:r>
            <a:endParaRPr lang="ru-RU" sz="1400" b="1" dirty="0">
              <a:solidFill>
                <a:srgbClr val="0070C0"/>
              </a:solidFill>
              <a:ea typeface="Calibri"/>
              <a:cs typeface="Times New Roman"/>
            </a:endParaRPr>
          </a:p>
          <a:p>
            <a:pPr marL="342900" lvl="0" indent="-342900" fontAlgn="base">
              <a:lnSpc>
                <a:spcPct val="150000"/>
              </a:lnSpc>
              <a:spcAft>
                <a:spcPts val="0"/>
              </a:spcAft>
              <a:buSzPts val="1400"/>
              <a:buFont typeface="Times New Roman"/>
              <a:buAutoNum type="arabicPeriod"/>
              <a:tabLst>
                <a:tab pos="457200" algn="l"/>
              </a:tabLst>
            </a:pPr>
            <a:r>
              <a:rPr lang="ru-RU" b="1" dirty="0">
                <a:solidFill>
                  <a:srgbClr val="0070C0"/>
                </a:solidFill>
                <a:latin typeface="Times New Roman"/>
                <a:ea typeface="Times New Roman"/>
                <a:cs typeface="Times New Roman"/>
              </a:rPr>
              <a:t>Сверло в патроне сверлильного станка, закреплять надёжно, без перекосов.</a:t>
            </a:r>
            <a:endParaRPr lang="ru-RU" sz="1400" b="1" dirty="0">
              <a:solidFill>
                <a:srgbClr val="0070C0"/>
              </a:solidFill>
              <a:ea typeface="Calibri"/>
              <a:cs typeface="Times New Roman"/>
            </a:endParaRPr>
          </a:p>
          <a:p>
            <a:pPr marL="342900" lvl="0" indent="-342900" fontAlgn="base">
              <a:lnSpc>
                <a:spcPct val="150000"/>
              </a:lnSpc>
              <a:spcAft>
                <a:spcPts val="0"/>
              </a:spcAft>
              <a:buSzPts val="1400"/>
              <a:buFont typeface="Times New Roman"/>
              <a:buAutoNum type="arabicPeriod"/>
              <a:tabLst>
                <a:tab pos="457200" algn="l"/>
              </a:tabLst>
            </a:pPr>
            <a:r>
              <a:rPr lang="ru-RU" b="1" dirty="0">
                <a:solidFill>
                  <a:srgbClr val="0070C0"/>
                </a:solidFill>
                <a:latin typeface="Times New Roman"/>
                <a:ea typeface="Times New Roman"/>
                <a:cs typeface="Times New Roman"/>
              </a:rPr>
              <a:t>Работать в спец. одежде, перчатках, очках.</a:t>
            </a:r>
            <a:endParaRPr lang="ru-RU" sz="1400" b="1" dirty="0">
              <a:solidFill>
                <a:srgbClr val="0070C0"/>
              </a:solidFill>
              <a:ea typeface="Calibri"/>
              <a:cs typeface="Times New Roman"/>
            </a:endParaRPr>
          </a:p>
          <a:p>
            <a:pPr marL="342900" lvl="0" indent="-342900" fontAlgn="base">
              <a:lnSpc>
                <a:spcPct val="150000"/>
              </a:lnSpc>
              <a:spcAft>
                <a:spcPts val="0"/>
              </a:spcAft>
              <a:buSzPts val="1400"/>
              <a:buFont typeface="Times New Roman"/>
              <a:buAutoNum type="arabicPeriod"/>
              <a:tabLst>
                <a:tab pos="457200" algn="l"/>
              </a:tabLst>
            </a:pPr>
            <a:r>
              <a:rPr lang="ru-RU" b="1" dirty="0">
                <a:solidFill>
                  <a:srgbClr val="0070C0"/>
                </a:solidFill>
                <a:latin typeface="Times New Roman"/>
                <a:ea typeface="Times New Roman"/>
                <a:cs typeface="Times New Roman"/>
              </a:rPr>
              <a:t>При окрашивании изделия работать в проветриваемом помещении.</a:t>
            </a:r>
            <a:endParaRPr lang="ru-RU" sz="1400" b="1" dirty="0">
              <a:solidFill>
                <a:srgbClr val="0070C0"/>
              </a:solidFill>
              <a:ea typeface="Calibri"/>
              <a:cs typeface="Times New Roman"/>
            </a:endParaRPr>
          </a:p>
        </p:txBody>
      </p:sp>
    </p:spTree>
    <p:extLst>
      <p:ext uri="{BB962C8B-B14F-4D97-AF65-F5344CB8AC3E}">
        <p14:creationId xmlns:p14="http://schemas.microsoft.com/office/powerpoint/2010/main" val="22952264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4465"/>
            <a:ext cx="9149961" cy="685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2" name="Таблица 1"/>
          <p:cNvGraphicFramePr>
            <a:graphicFrameLocks noGrp="1"/>
          </p:cNvGraphicFramePr>
          <p:nvPr>
            <p:extLst>
              <p:ext uri="{D42A27DB-BD31-4B8C-83A1-F6EECF244321}">
                <p14:modId xmlns:p14="http://schemas.microsoft.com/office/powerpoint/2010/main" val="133262085"/>
              </p:ext>
            </p:extLst>
          </p:nvPr>
        </p:nvGraphicFramePr>
        <p:xfrm>
          <a:off x="950552" y="908720"/>
          <a:ext cx="7236934" cy="5728245"/>
        </p:xfrm>
        <a:graphic>
          <a:graphicData uri="http://schemas.openxmlformats.org/drawingml/2006/table">
            <a:tbl>
              <a:tblPr firstRow="1" firstCol="1" bandRow="1"/>
              <a:tblGrid>
                <a:gridCol w="890409"/>
                <a:gridCol w="3013822"/>
                <a:gridCol w="3332703"/>
              </a:tblGrid>
              <a:tr h="283795">
                <a:tc>
                  <a:txBody>
                    <a:bodyPr/>
                    <a:lstStyle/>
                    <a:p>
                      <a:pPr fontAlgn="base">
                        <a:lnSpc>
                          <a:spcPct val="150000"/>
                        </a:lnSpc>
                        <a:spcAft>
                          <a:spcPts val="0"/>
                        </a:spcAft>
                      </a:pPr>
                      <a:r>
                        <a:rPr lang="ru-RU" sz="1400" b="1" dirty="0">
                          <a:solidFill>
                            <a:srgbClr val="FFFF00"/>
                          </a:solidFill>
                          <a:effectLst/>
                          <a:latin typeface="Times New Roman"/>
                          <a:ea typeface="Times New Roman"/>
                          <a:cs typeface="Times New Roman"/>
                        </a:rPr>
                        <a:t>№ п/п</a:t>
                      </a:r>
                      <a:endParaRPr lang="ru-RU" sz="1400" b="1" dirty="0">
                        <a:solidFill>
                          <a:srgbClr val="FFFF0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dirty="0">
                          <a:solidFill>
                            <a:srgbClr val="FFFF00"/>
                          </a:solidFill>
                          <a:effectLst/>
                          <a:latin typeface="Times New Roman"/>
                          <a:ea typeface="Times New Roman"/>
                          <a:cs typeface="Times New Roman"/>
                        </a:rPr>
                        <a:t>Описание операции</a:t>
                      </a:r>
                      <a:endParaRPr lang="ru-RU" sz="1400" b="1" dirty="0">
                        <a:solidFill>
                          <a:srgbClr val="FFFF0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dirty="0">
                          <a:solidFill>
                            <a:srgbClr val="FFFF00"/>
                          </a:solidFill>
                          <a:effectLst/>
                          <a:latin typeface="Times New Roman"/>
                          <a:ea typeface="Times New Roman"/>
                          <a:cs typeface="Times New Roman"/>
                        </a:rPr>
                        <a:t>Инструменты</a:t>
                      </a:r>
                      <a:endParaRPr lang="ru-RU" sz="1400" b="1" dirty="0">
                        <a:solidFill>
                          <a:srgbClr val="FFFF0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8977">
                <a:tc>
                  <a:txBody>
                    <a:bodyPr/>
                    <a:lstStyle/>
                    <a:p>
                      <a:pPr fontAlgn="base">
                        <a:lnSpc>
                          <a:spcPct val="150000"/>
                        </a:lnSpc>
                        <a:spcAft>
                          <a:spcPts val="0"/>
                        </a:spcAft>
                      </a:pPr>
                      <a:r>
                        <a:rPr lang="ru-RU" sz="1400" b="1" dirty="0">
                          <a:solidFill>
                            <a:srgbClr val="0070C0"/>
                          </a:solidFill>
                          <a:effectLst/>
                          <a:latin typeface="Times New Roman"/>
                          <a:ea typeface="Times New Roman"/>
                          <a:cs typeface="Times New Roman"/>
                        </a:rPr>
                        <a:t>1</a:t>
                      </a:r>
                      <a:endParaRPr lang="ru-RU" sz="1400" b="1" dirty="0">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dirty="0">
                          <a:solidFill>
                            <a:srgbClr val="0070C0"/>
                          </a:solidFill>
                          <a:effectLst/>
                          <a:latin typeface="Times New Roman"/>
                          <a:ea typeface="Times New Roman"/>
                          <a:cs typeface="Times New Roman"/>
                        </a:rPr>
                        <a:t>Выбрать 5 заготовок цилиндрической формы и 1 заготовку квадратной формы.</a:t>
                      </a:r>
                      <a:endParaRPr lang="ru-RU" sz="1400" b="1" dirty="0">
                        <a:solidFill>
                          <a:srgbClr val="0070C0"/>
                        </a:solidFill>
                        <a:effectLst/>
                        <a:latin typeface="Calibri"/>
                        <a:ea typeface="Calibri"/>
                        <a:cs typeface="Times New Roman"/>
                      </a:endParaRPr>
                    </a:p>
                    <a:p>
                      <a:pPr fontAlgn="base">
                        <a:lnSpc>
                          <a:spcPct val="150000"/>
                        </a:lnSpc>
                        <a:spcAft>
                          <a:spcPts val="0"/>
                        </a:spcAft>
                      </a:pPr>
                      <a:r>
                        <a:rPr lang="ru-RU" sz="1400" b="1" dirty="0">
                          <a:solidFill>
                            <a:srgbClr val="0070C0"/>
                          </a:solidFill>
                          <a:effectLst/>
                          <a:latin typeface="Times New Roman"/>
                          <a:ea typeface="Times New Roman"/>
                          <a:cs typeface="Times New Roman"/>
                        </a:rPr>
                        <a:t>Подготовить их для установки на токарный станок.</a:t>
                      </a:r>
                      <a:endParaRPr lang="ru-RU" sz="1400" b="1" dirty="0">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dirty="0">
                          <a:solidFill>
                            <a:srgbClr val="0070C0"/>
                          </a:solidFill>
                          <a:effectLst/>
                          <a:latin typeface="Times New Roman"/>
                          <a:ea typeface="Times New Roman"/>
                          <a:cs typeface="Times New Roman"/>
                        </a:rPr>
                        <a:t>Линейка, карандаш, ножовка</a:t>
                      </a:r>
                      <a:endParaRPr lang="ru-RU" sz="1400" b="1" dirty="0">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7591">
                <a:tc>
                  <a:txBody>
                    <a:bodyPr/>
                    <a:lstStyle/>
                    <a:p>
                      <a:pPr fontAlgn="base">
                        <a:lnSpc>
                          <a:spcPct val="150000"/>
                        </a:lnSpc>
                        <a:spcAft>
                          <a:spcPts val="0"/>
                        </a:spcAft>
                      </a:pPr>
                      <a:r>
                        <a:rPr lang="ru-RU" sz="1400" b="1">
                          <a:solidFill>
                            <a:srgbClr val="0070C0"/>
                          </a:solidFill>
                          <a:effectLst/>
                          <a:latin typeface="Times New Roman"/>
                          <a:ea typeface="Times New Roman"/>
                          <a:cs typeface="Times New Roman"/>
                        </a:rPr>
                        <a:t>2</a:t>
                      </a:r>
                      <a:endParaRPr lang="ru-RU" sz="1400" b="1">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a:solidFill>
                            <a:srgbClr val="0070C0"/>
                          </a:solidFill>
                          <a:effectLst/>
                          <a:latin typeface="Times New Roman"/>
                          <a:ea typeface="Times New Roman"/>
                          <a:cs typeface="Times New Roman"/>
                        </a:rPr>
                        <a:t>Выполнить черновое точение заготовок</a:t>
                      </a:r>
                      <a:endParaRPr lang="ru-RU" sz="1400" b="1">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dirty="0">
                          <a:solidFill>
                            <a:srgbClr val="0070C0"/>
                          </a:solidFill>
                          <a:effectLst/>
                          <a:latin typeface="Times New Roman"/>
                          <a:ea typeface="Times New Roman"/>
                          <a:cs typeface="Times New Roman"/>
                        </a:rPr>
                        <a:t>Токарный станок, штангенциркуль, острая, полукруглая стамеска</a:t>
                      </a:r>
                      <a:endParaRPr lang="ru-RU" sz="1400" b="1" dirty="0">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1386">
                <a:tc>
                  <a:txBody>
                    <a:bodyPr/>
                    <a:lstStyle/>
                    <a:p>
                      <a:pPr fontAlgn="base">
                        <a:lnSpc>
                          <a:spcPct val="150000"/>
                        </a:lnSpc>
                        <a:spcAft>
                          <a:spcPts val="0"/>
                        </a:spcAft>
                      </a:pPr>
                      <a:r>
                        <a:rPr lang="ru-RU" sz="1400" b="1">
                          <a:solidFill>
                            <a:srgbClr val="0070C0"/>
                          </a:solidFill>
                          <a:effectLst/>
                          <a:latin typeface="Times New Roman"/>
                          <a:ea typeface="Times New Roman"/>
                          <a:cs typeface="Times New Roman"/>
                        </a:rPr>
                        <a:t>3</a:t>
                      </a:r>
                      <a:endParaRPr lang="ru-RU" sz="1400" b="1">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dirty="0">
                          <a:solidFill>
                            <a:srgbClr val="0070C0"/>
                          </a:solidFill>
                          <a:effectLst/>
                          <a:latin typeface="Times New Roman"/>
                          <a:ea typeface="Times New Roman"/>
                          <a:cs typeface="Times New Roman"/>
                        </a:rPr>
                        <a:t>Выполнить фасонное точение</a:t>
                      </a:r>
                      <a:endParaRPr lang="ru-RU" sz="1400" b="1" dirty="0">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dirty="0">
                          <a:solidFill>
                            <a:srgbClr val="0070C0"/>
                          </a:solidFill>
                          <a:effectLst/>
                          <a:latin typeface="Times New Roman"/>
                          <a:ea typeface="Times New Roman"/>
                          <a:cs typeface="Times New Roman"/>
                        </a:rPr>
                        <a:t>Токарный станок, полукруглые и косые стамески, линейка, карандаш, штангенциркуль</a:t>
                      </a:r>
                      <a:endParaRPr lang="ru-RU" sz="1400" b="1" dirty="0">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7591">
                <a:tc>
                  <a:txBody>
                    <a:bodyPr/>
                    <a:lstStyle/>
                    <a:p>
                      <a:pPr fontAlgn="base">
                        <a:lnSpc>
                          <a:spcPct val="150000"/>
                        </a:lnSpc>
                        <a:spcAft>
                          <a:spcPts val="0"/>
                        </a:spcAft>
                      </a:pPr>
                      <a:r>
                        <a:rPr lang="ru-RU" sz="1400" b="1">
                          <a:solidFill>
                            <a:srgbClr val="0070C0"/>
                          </a:solidFill>
                          <a:effectLst/>
                          <a:latin typeface="Times New Roman"/>
                          <a:ea typeface="Times New Roman"/>
                          <a:cs typeface="Times New Roman"/>
                        </a:rPr>
                        <a:t>4</a:t>
                      </a:r>
                      <a:endParaRPr lang="ru-RU" sz="1400" b="1">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a:solidFill>
                            <a:srgbClr val="0070C0"/>
                          </a:solidFill>
                          <a:effectLst/>
                          <a:latin typeface="Times New Roman"/>
                          <a:ea typeface="Times New Roman"/>
                          <a:cs typeface="Times New Roman"/>
                        </a:rPr>
                        <a:t>Выполнить шлифовку деталей изделия и отпилить</a:t>
                      </a:r>
                      <a:endParaRPr lang="ru-RU" sz="1400" b="1">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dirty="0">
                          <a:solidFill>
                            <a:srgbClr val="0070C0"/>
                          </a:solidFill>
                          <a:effectLst/>
                          <a:latin typeface="Times New Roman"/>
                          <a:ea typeface="Times New Roman"/>
                          <a:cs typeface="Times New Roman"/>
                        </a:rPr>
                        <a:t>Наждачная бумага, шлифовка</a:t>
                      </a:r>
                      <a:endParaRPr lang="ru-RU" sz="1400" b="1" dirty="0">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5269">
                <a:tc>
                  <a:txBody>
                    <a:bodyPr/>
                    <a:lstStyle/>
                    <a:p>
                      <a:pPr fontAlgn="base">
                        <a:lnSpc>
                          <a:spcPct val="150000"/>
                        </a:lnSpc>
                        <a:spcAft>
                          <a:spcPts val="0"/>
                        </a:spcAft>
                      </a:pPr>
                      <a:r>
                        <a:rPr lang="ru-RU" sz="1400" b="1">
                          <a:solidFill>
                            <a:srgbClr val="0070C0"/>
                          </a:solidFill>
                          <a:effectLst/>
                          <a:latin typeface="Times New Roman"/>
                          <a:ea typeface="Times New Roman"/>
                          <a:cs typeface="Times New Roman"/>
                        </a:rPr>
                        <a:t>5</a:t>
                      </a:r>
                      <a:endParaRPr lang="ru-RU" sz="1400" b="1">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a:solidFill>
                            <a:srgbClr val="0070C0"/>
                          </a:solidFill>
                          <a:effectLst/>
                          <a:latin typeface="Times New Roman"/>
                          <a:ea typeface="Times New Roman"/>
                          <a:cs typeface="Times New Roman"/>
                        </a:rPr>
                        <a:t>Разметить и просверлить отверстия</a:t>
                      </a:r>
                      <a:endParaRPr lang="ru-RU" sz="1400" b="1">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ru-RU" sz="1400" b="1" dirty="0">
                          <a:solidFill>
                            <a:srgbClr val="0070C0"/>
                          </a:solidFill>
                          <a:effectLst/>
                          <a:latin typeface="Times New Roman"/>
                          <a:ea typeface="Times New Roman"/>
                          <a:cs typeface="Times New Roman"/>
                        </a:rPr>
                        <a:t>Станок сверлильный с набором свёрл</a:t>
                      </a:r>
                      <a:endParaRPr lang="ru-RU" sz="1400" b="1" dirty="0">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7591">
                <a:tc>
                  <a:txBody>
                    <a:bodyPr/>
                    <a:lstStyle/>
                    <a:p>
                      <a:pPr fontAlgn="base">
                        <a:lnSpc>
                          <a:spcPct val="150000"/>
                        </a:lnSpc>
                        <a:spcAft>
                          <a:spcPts val="0"/>
                        </a:spcAft>
                      </a:pPr>
                      <a:r>
                        <a:rPr lang="ru-RU" sz="1400" b="1" dirty="0">
                          <a:solidFill>
                            <a:srgbClr val="0070C0"/>
                          </a:solidFill>
                          <a:effectLst/>
                          <a:latin typeface="Times New Roman"/>
                          <a:ea typeface="Times New Roman"/>
                          <a:cs typeface="Times New Roman"/>
                        </a:rPr>
                        <a:t>6</a:t>
                      </a:r>
                      <a:endParaRPr lang="ru-RU" sz="1400" b="1" dirty="0">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a:solidFill>
                            <a:srgbClr val="0070C0"/>
                          </a:solidFill>
                          <a:effectLst/>
                          <a:latin typeface="Times New Roman"/>
                          <a:ea typeface="Times New Roman"/>
                          <a:cs typeface="Times New Roman"/>
                        </a:rPr>
                        <a:t>Смазать клеем места соединений и произвести сборку подсвечника</a:t>
                      </a:r>
                      <a:endParaRPr lang="ru-RU" sz="1400" b="1">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dirty="0">
                          <a:solidFill>
                            <a:srgbClr val="0070C0"/>
                          </a:solidFill>
                          <a:effectLst/>
                          <a:latin typeface="Times New Roman"/>
                          <a:ea typeface="Times New Roman"/>
                          <a:cs typeface="Times New Roman"/>
                        </a:rPr>
                        <a:t>Клей, кисть</a:t>
                      </a:r>
                      <a:endParaRPr lang="ru-RU" sz="1400" b="1" dirty="0">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2376">
                <a:tc>
                  <a:txBody>
                    <a:bodyPr/>
                    <a:lstStyle/>
                    <a:p>
                      <a:pPr fontAlgn="base">
                        <a:lnSpc>
                          <a:spcPct val="150000"/>
                        </a:lnSpc>
                        <a:spcAft>
                          <a:spcPts val="0"/>
                        </a:spcAft>
                      </a:pPr>
                      <a:r>
                        <a:rPr lang="ru-RU" sz="1400" b="1" dirty="0">
                          <a:solidFill>
                            <a:srgbClr val="0070C0"/>
                          </a:solidFill>
                          <a:effectLst/>
                          <a:latin typeface="Times New Roman"/>
                          <a:ea typeface="Times New Roman"/>
                          <a:cs typeface="Times New Roman"/>
                        </a:rPr>
                        <a:t>7</a:t>
                      </a:r>
                      <a:endParaRPr lang="ru-RU" sz="1400" b="1" dirty="0">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dirty="0">
                          <a:solidFill>
                            <a:srgbClr val="0070C0"/>
                          </a:solidFill>
                          <a:effectLst/>
                          <a:latin typeface="Times New Roman"/>
                          <a:ea typeface="Times New Roman"/>
                          <a:cs typeface="Times New Roman"/>
                        </a:rPr>
                        <a:t>Покрыть </a:t>
                      </a:r>
                      <a:r>
                        <a:rPr lang="ru-RU" sz="1400" b="1" dirty="0" smtClean="0">
                          <a:solidFill>
                            <a:srgbClr val="0070C0"/>
                          </a:solidFill>
                          <a:effectLst/>
                          <a:latin typeface="Times New Roman"/>
                          <a:ea typeface="Times New Roman"/>
                          <a:cs typeface="Times New Roman"/>
                        </a:rPr>
                        <a:t>лаком</a:t>
                      </a: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base">
                        <a:lnSpc>
                          <a:spcPct val="150000"/>
                        </a:lnSpc>
                        <a:spcAft>
                          <a:spcPts val="0"/>
                        </a:spcAft>
                      </a:pPr>
                      <a:r>
                        <a:rPr lang="ru-RU" sz="1400" b="1" dirty="0">
                          <a:solidFill>
                            <a:srgbClr val="0070C0"/>
                          </a:solidFill>
                          <a:effectLst/>
                          <a:latin typeface="Times New Roman"/>
                          <a:ea typeface="Times New Roman"/>
                          <a:cs typeface="Times New Roman"/>
                        </a:rPr>
                        <a:t>Лак, кисть</a:t>
                      </a:r>
                      <a:endParaRPr lang="ru-RU" sz="1400" b="1" dirty="0">
                        <a:solidFill>
                          <a:srgbClr val="0070C0"/>
                        </a:solidFill>
                        <a:effectLst/>
                        <a:latin typeface="Calibri"/>
                        <a:ea typeface="Calibri"/>
                        <a:cs typeface="Times New Roman"/>
                      </a:endParaRPr>
                    </a:p>
                  </a:txBody>
                  <a:tcPr marL="44084" marR="44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1979712" y="188640"/>
            <a:ext cx="5688632" cy="369332"/>
          </a:xfrm>
          <a:prstGeom prst="rect">
            <a:avLst/>
          </a:prstGeom>
          <a:noFill/>
        </p:spPr>
        <p:txBody>
          <a:bodyPr wrap="square" rtlCol="0">
            <a:spAutoFit/>
          </a:bodyPr>
          <a:lstStyle/>
          <a:p>
            <a:pPr algn="ctr"/>
            <a:r>
              <a:rPr lang="ru-RU" b="1" dirty="0" smtClean="0">
                <a:solidFill>
                  <a:srgbClr val="FF0000"/>
                </a:solidFill>
              </a:rPr>
              <a:t>Технологическая карта</a:t>
            </a:r>
            <a:endParaRPr lang="ru-RU" b="1" dirty="0">
              <a:solidFill>
                <a:srgbClr val="FF0000"/>
              </a:solidFill>
            </a:endParaRPr>
          </a:p>
        </p:txBody>
      </p:sp>
    </p:spTree>
    <p:extLst>
      <p:ext uri="{BB962C8B-B14F-4D97-AF65-F5344CB8AC3E}">
        <p14:creationId xmlns:p14="http://schemas.microsoft.com/office/powerpoint/2010/main" val="34568432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4465"/>
            <a:ext cx="9149961" cy="685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1979712" y="188640"/>
            <a:ext cx="5688632" cy="369332"/>
          </a:xfrm>
          <a:prstGeom prst="rect">
            <a:avLst/>
          </a:prstGeom>
          <a:noFill/>
        </p:spPr>
        <p:txBody>
          <a:bodyPr wrap="square" rtlCol="0">
            <a:spAutoFit/>
          </a:bodyPr>
          <a:lstStyle/>
          <a:p>
            <a:pPr algn="ctr"/>
            <a:r>
              <a:rPr lang="ru-RU" b="1" dirty="0" smtClean="0">
                <a:solidFill>
                  <a:srgbClr val="FF0000"/>
                </a:solidFill>
              </a:rPr>
              <a:t>Экономический анализ</a:t>
            </a:r>
            <a:endParaRPr lang="ru-RU" b="1" dirty="0">
              <a:solidFill>
                <a:srgbClr val="FF0000"/>
              </a:solidFill>
            </a:endParaRPr>
          </a:p>
        </p:txBody>
      </p:sp>
      <p:graphicFrame>
        <p:nvGraphicFramePr>
          <p:cNvPr id="6" name="Содержимое 3"/>
          <p:cNvGraphicFramePr>
            <a:graphicFrameLocks/>
          </p:cNvGraphicFramePr>
          <p:nvPr>
            <p:extLst>
              <p:ext uri="{D42A27DB-BD31-4B8C-83A1-F6EECF244321}">
                <p14:modId xmlns:p14="http://schemas.microsoft.com/office/powerpoint/2010/main" val="1636048400"/>
              </p:ext>
            </p:extLst>
          </p:nvPr>
        </p:nvGraphicFramePr>
        <p:xfrm>
          <a:off x="819429" y="1124744"/>
          <a:ext cx="7499180" cy="3237190"/>
        </p:xfrm>
        <a:graphic>
          <a:graphicData uri="http://schemas.openxmlformats.org/drawingml/2006/table">
            <a:tbl>
              <a:tblPr firstRow="1" bandRow="1"/>
              <a:tblGrid>
                <a:gridCol w="1088275"/>
                <a:gridCol w="1911397"/>
                <a:gridCol w="1499836"/>
                <a:gridCol w="1499836"/>
                <a:gridCol w="1499836"/>
              </a:tblGrid>
              <a:tr h="537425">
                <a:tc>
                  <a:txBody>
                    <a:bodyPr/>
                    <a:lstStyle>
                      <a:lvl1pPr marL="0" algn="l" defTabSz="914400" rtl="0" eaLnBrk="1" latinLnBrk="0" hangingPunct="1">
                        <a:defRPr sz="1800" b="1" kern="1200">
                          <a:solidFill>
                            <a:schemeClr val="lt1"/>
                          </a:solidFill>
                          <a:latin typeface="Constantia"/>
                        </a:defRPr>
                      </a:lvl1pPr>
                      <a:lvl2pPr marL="457200" algn="l" defTabSz="914400" rtl="0" eaLnBrk="1" latinLnBrk="0" hangingPunct="1">
                        <a:defRPr sz="1800" b="1" kern="1200">
                          <a:solidFill>
                            <a:schemeClr val="lt1"/>
                          </a:solidFill>
                          <a:latin typeface="Constantia"/>
                        </a:defRPr>
                      </a:lvl2pPr>
                      <a:lvl3pPr marL="914400" algn="l" defTabSz="914400" rtl="0" eaLnBrk="1" latinLnBrk="0" hangingPunct="1">
                        <a:defRPr sz="1800" b="1" kern="1200">
                          <a:solidFill>
                            <a:schemeClr val="lt1"/>
                          </a:solidFill>
                          <a:latin typeface="Constantia"/>
                        </a:defRPr>
                      </a:lvl3pPr>
                      <a:lvl4pPr marL="1371600" algn="l" defTabSz="914400" rtl="0" eaLnBrk="1" latinLnBrk="0" hangingPunct="1">
                        <a:defRPr sz="1800" b="1" kern="1200">
                          <a:solidFill>
                            <a:schemeClr val="lt1"/>
                          </a:solidFill>
                          <a:latin typeface="Constantia"/>
                        </a:defRPr>
                      </a:lvl4pPr>
                      <a:lvl5pPr marL="1828800" algn="l" defTabSz="914400" rtl="0" eaLnBrk="1" latinLnBrk="0" hangingPunct="1">
                        <a:defRPr sz="1800" b="1" kern="1200">
                          <a:solidFill>
                            <a:schemeClr val="lt1"/>
                          </a:solidFill>
                          <a:latin typeface="Constantia"/>
                        </a:defRPr>
                      </a:lvl5pPr>
                      <a:lvl6pPr marL="2286000" algn="l" defTabSz="914400" rtl="0" eaLnBrk="1" latinLnBrk="0" hangingPunct="1">
                        <a:defRPr sz="1800" b="1" kern="1200">
                          <a:solidFill>
                            <a:schemeClr val="lt1"/>
                          </a:solidFill>
                          <a:latin typeface="Constantia"/>
                        </a:defRPr>
                      </a:lvl6pPr>
                      <a:lvl7pPr marL="2743200" algn="l" defTabSz="914400" rtl="0" eaLnBrk="1" latinLnBrk="0" hangingPunct="1">
                        <a:defRPr sz="1800" b="1" kern="1200">
                          <a:solidFill>
                            <a:schemeClr val="lt1"/>
                          </a:solidFill>
                          <a:latin typeface="Constantia"/>
                        </a:defRPr>
                      </a:lvl7pPr>
                      <a:lvl8pPr marL="3200400" algn="l" defTabSz="914400" rtl="0" eaLnBrk="1" latinLnBrk="0" hangingPunct="1">
                        <a:defRPr sz="1800" b="1" kern="1200">
                          <a:solidFill>
                            <a:schemeClr val="lt1"/>
                          </a:solidFill>
                          <a:latin typeface="Constantia"/>
                        </a:defRPr>
                      </a:lvl8pPr>
                      <a:lvl9pPr marL="3657600" algn="l" defTabSz="914400" rtl="0" eaLnBrk="1" latinLnBrk="0" hangingPunct="1">
                        <a:defRPr sz="1800" b="1" kern="1200">
                          <a:solidFill>
                            <a:schemeClr val="lt1"/>
                          </a:solidFill>
                          <a:latin typeface="Constantia"/>
                        </a:defRPr>
                      </a:lvl9pPr>
                    </a:lstStyle>
                    <a:p>
                      <a:pPr algn="l">
                        <a:lnSpc>
                          <a:spcPct val="115000"/>
                        </a:lnSpc>
                        <a:spcAft>
                          <a:spcPts val="0"/>
                        </a:spcAft>
                      </a:pPr>
                      <a:r>
                        <a:rPr lang="ru-RU" sz="1800" dirty="0"/>
                        <a:t>№</a:t>
                      </a:r>
                      <a:endParaRPr lang="ru-RU" sz="1100" dirty="0">
                        <a:latin typeface="Calibri"/>
                        <a:ea typeface="Calibri"/>
                        <a:cs typeface="Times New Roman"/>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DD9"/>
                    </a:solidFill>
                  </a:tcPr>
                </a:tc>
                <a:tc>
                  <a:txBody>
                    <a:bodyPr/>
                    <a:lstStyle>
                      <a:lvl1pPr marL="0" algn="l" defTabSz="914400" rtl="0" eaLnBrk="1" latinLnBrk="0" hangingPunct="1">
                        <a:defRPr sz="1800" b="1" kern="1200">
                          <a:solidFill>
                            <a:schemeClr val="lt1"/>
                          </a:solidFill>
                          <a:latin typeface="Constantia"/>
                        </a:defRPr>
                      </a:lvl1pPr>
                      <a:lvl2pPr marL="457200" algn="l" defTabSz="914400" rtl="0" eaLnBrk="1" latinLnBrk="0" hangingPunct="1">
                        <a:defRPr sz="1800" b="1" kern="1200">
                          <a:solidFill>
                            <a:schemeClr val="lt1"/>
                          </a:solidFill>
                          <a:latin typeface="Constantia"/>
                        </a:defRPr>
                      </a:lvl2pPr>
                      <a:lvl3pPr marL="914400" algn="l" defTabSz="914400" rtl="0" eaLnBrk="1" latinLnBrk="0" hangingPunct="1">
                        <a:defRPr sz="1800" b="1" kern="1200">
                          <a:solidFill>
                            <a:schemeClr val="lt1"/>
                          </a:solidFill>
                          <a:latin typeface="Constantia"/>
                        </a:defRPr>
                      </a:lvl3pPr>
                      <a:lvl4pPr marL="1371600" algn="l" defTabSz="914400" rtl="0" eaLnBrk="1" latinLnBrk="0" hangingPunct="1">
                        <a:defRPr sz="1800" b="1" kern="1200">
                          <a:solidFill>
                            <a:schemeClr val="lt1"/>
                          </a:solidFill>
                          <a:latin typeface="Constantia"/>
                        </a:defRPr>
                      </a:lvl4pPr>
                      <a:lvl5pPr marL="1828800" algn="l" defTabSz="914400" rtl="0" eaLnBrk="1" latinLnBrk="0" hangingPunct="1">
                        <a:defRPr sz="1800" b="1" kern="1200">
                          <a:solidFill>
                            <a:schemeClr val="lt1"/>
                          </a:solidFill>
                          <a:latin typeface="Constantia"/>
                        </a:defRPr>
                      </a:lvl5pPr>
                      <a:lvl6pPr marL="2286000" algn="l" defTabSz="914400" rtl="0" eaLnBrk="1" latinLnBrk="0" hangingPunct="1">
                        <a:defRPr sz="1800" b="1" kern="1200">
                          <a:solidFill>
                            <a:schemeClr val="lt1"/>
                          </a:solidFill>
                          <a:latin typeface="Constantia"/>
                        </a:defRPr>
                      </a:lvl6pPr>
                      <a:lvl7pPr marL="2743200" algn="l" defTabSz="914400" rtl="0" eaLnBrk="1" latinLnBrk="0" hangingPunct="1">
                        <a:defRPr sz="1800" b="1" kern="1200">
                          <a:solidFill>
                            <a:schemeClr val="lt1"/>
                          </a:solidFill>
                          <a:latin typeface="Constantia"/>
                        </a:defRPr>
                      </a:lvl7pPr>
                      <a:lvl8pPr marL="3200400" algn="l" defTabSz="914400" rtl="0" eaLnBrk="1" latinLnBrk="0" hangingPunct="1">
                        <a:defRPr sz="1800" b="1" kern="1200">
                          <a:solidFill>
                            <a:schemeClr val="lt1"/>
                          </a:solidFill>
                          <a:latin typeface="Constantia"/>
                        </a:defRPr>
                      </a:lvl8pPr>
                      <a:lvl9pPr marL="3657600" algn="l" defTabSz="914400" rtl="0" eaLnBrk="1" latinLnBrk="0" hangingPunct="1">
                        <a:defRPr sz="1800" b="1" kern="1200">
                          <a:solidFill>
                            <a:schemeClr val="lt1"/>
                          </a:solidFill>
                          <a:latin typeface="Constantia"/>
                        </a:defRPr>
                      </a:lvl9pPr>
                    </a:lstStyle>
                    <a:p>
                      <a:pPr algn="l">
                        <a:lnSpc>
                          <a:spcPct val="115000"/>
                        </a:lnSpc>
                        <a:spcAft>
                          <a:spcPts val="0"/>
                        </a:spcAft>
                      </a:pPr>
                      <a:r>
                        <a:rPr lang="ru-RU" sz="1800" dirty="0"/>
                        <a:t>Наименование</a:t>
                      </a:r>
                      <a:endParaRPr lang="ru-RU" sz="1100" dirty="0">
                        <a:latin typeface="Calibri"/>
                        <a:ea typeface="Calibri"/>
                        <a:cs typeface="Times New Roman"/>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DD9"/>
                    </a:solidFill>
                  </a:tcPr>
                </a:tc>
                <a:tc>
                  <a:txBody>
                    <a:bodyPr/>
                    <a:lstStyle>
                      <a:lvl1pPr marL="0" algn="l" defTabSz="914400" rtl="0" eaLnBrk="1" latinLnBrk="0" hangingPunct="1">
                        <a:defRPr sz="1800" b="1" kern="1200">
                          <a:solidFill>
                            <a:schemeClr val="lt1"/>
                          </a:solidFill>
                          <a:latin typeface="Constantia"/>
                        </a:defRPr>
                      </a:lvl1pPr>
                      <a:lvl2pPr marL="457200" algn="l" defTabSz="914400" rtl="0" eaLnBrk="1" latinLnBrk="0" hangingPunct="1">
                        <a:defRPr sz="1800" b="1" kern="1200">
                          <a:solidFill>
                            <a:schemeClr val="lt1"/>
                          </a:solidFill>
                          <a:latin typeface="Constantia"/>
                        </a:defRPr>
                      </a:lvl2pPr>
                      <a:lvl3pPr marL="914400" algn="l" defTabSz="914400" rtl="0" eaLnBrk="1" latinLnBrk="0" hangingPunct="1">
                        <a:defRPr sz="1800" b="1" kern="1200">
                          <a:solidFill>
                            <a:schemeClr val="lt1"/>
                          </a:solidFill>
                          <a:latin typeface="Constantia"/>
                        </a:defRPr>
                      </a:lvl3pPr>
                      <a:lvl4pPr marL="1371600" algn="l" defTabSz="914400" rtl="0" eaLnBrk="1" latinLnBrk="0" hangingPunct="1">
                        <a:defRPr sz="1800" b="1" kern="1200">
                          <a:solidFill>
                            <a:schemeClr val="lt1"/>
                          </a:solidFill>
                          <a:latin typeface="Constantia"/>
                        </a:defRPr>
                      </a:lvl4pPr>
                      <a:lvl5pPr marL="1828800" algn="l" defTabSz="914400" rtl="0" eaLnBrk="1" latinLnBrk="0" hangingPunct="1">
                        <a:defRPr sz="1800" b="1" kern="1200">
                          <a:solidFill>
                            <a:schemeClr val="lt1"/>
                          </a:solidFill>
                          <a:latin typeface="Constantia"/>
                        </a:defRPr>
                      </a:lvl5pPr>
                      <a:lvl6pPr marL="2286000" algn="l" defTabSz="914400" rtl="0" eaLnBrk="1" latinLnBrk="0" hangingPunct="1">
                        <a:defRPr sz="1800" b="1" kern="1200">
                          <a:solidFill>
                            <a:schemeClr val="lt1"/>
                          </a:solidFill>
                          <a:latin typeface="Constantia"/>
                        </a:defRPr>
                      </a:lvl6pPr>
                      <a:lvl7pPr marL="2743200" algn="l" defTabSz="914400" rtl="0" eaLnBrk="1" latinLnBrk="0" hangingPunct="1">
                        <a:defRPr sz="1800" b="1" kern="1200">
                          <a:solidFill>
                            <a:schemeClr val="lt1"/>
                          </a:solidFill>
                          <a:latin typeface="Constantia"/>
                        </a:defRPr>
                      </a:lvl7pPr>
                      <a:lvl8pPr marL="3200400" algn="l" defTabSz="914400" rtl="0" eaLnBrk="1" latinLnBrk="0" hangingPunct="1">
                        <a:defRPr sz="1800" b="1" kern="1200">
                          <a:solidFill>
                            <a:schemeClr val="lt1"/>
                          </a:solidFill>
                          <a:latin typeface="Constantia"/>
                        </a:defRPr>
                      </a:lvl8pPr>
                      <a:lvl9pPr marL="3657600" algn="l" defTabSz="914400" rtl="0" eaLnBrk="1" latinLnBrk="0" hangingPunct="1">
                        <a:defRPr sz="1800" b="1" kern="1200">
                          <a:solidFill>
                            <a:schemeClr val="lt1"/>
                          </a:solidFill>
                          <a:latin typeface="Constantia"/>
                        </a:defRPr>
                      </a:lvl9pPr>
                    </a:lstStyle>
                    <a:p>
                      <a:pPr algn="l">
                        <a:lnSpc>
                          <a:spcPct val="115000"/>
                        </a:lnSpc>
                        <a:spcAft>
                          <a:spcPts val="0"/>
                        </a:spcAft>
                      </a:pPr>
                      <a:r>
                        <a:rPr lang="ru-RU" sz="1800" dirty="0"/>
                        <a:t>Кол-во (гр.)</a:t>
                      </a:r>
                      <a:endParaRPr lang="ru-RU" sz="1100" dirty="0">
                        <a:latin typeface="Calibri"/>
                        <a:ea typeface="Calibri"/>
                        <a:cs typeface="Times New Roman"/>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DD9"/>
                    </a:solidFill>
                  </a:tcPr>
                </a:tc>
                <a:tc>
                  <a:txBody>
                    <a:bodyPr/>
                    <a:lstStyle>
                      <a:lvl1pPr marL="0" algn="l" defTabSz="914400" rtl="0" eaLnBrk="1" latinLnBrk="0" hangingPunct="1">
                        <a:defRPr sz="1800" b="1" kern="1200">
                          <a:solidFill>
                            <a:schemeClr val="lt1"/>
                          </a:solidFill>
                          <a:latin typeface="Constantia"/>
                        </a:defRPr>
                      </a:lvl1pPr>
                      <a:lvl2pPr marL="457200" algn="l" defTabSz="914400" rtl="0" eaLnBrk="1" latinLnBrk="0" hangingPunct="1">
                        <a:defRPr sz="1800" b="1" kern="1200">
                          <a:solidFill>
                            <a:schemeClr val="lt1"/>
                          </a:solidFill>
                          <a:latin typeface="Constantia"/>
                        </a:defRPr>
                      </a:lvl2pPr>
                      <a:lvl3pPr marL="914400" algn="l" defTabSz="914400" rtl="0" eaLnBrk="1" latinLnBrk="0" hangingPunct="1">
                        <a:defRPr sz="1800" b="1" kern="1200">
                          <a:solidFill>
                            <a:schemeClr val="lt1"/>
                          </a:solidFill>
                          <a:latin typeface="Constantia"/>
                        </a:defRPr>
                      </a:lvl3pPr>
                      <a:lvl4pPr marL="1371600" algn="l" defTabSz="914400" rtl="0" eaLnBrk="1" latinLnBrk="0" hangingPunct="1">
                        <a:defRPr sz="1800" b="1" kern="1200">
                          <a:solidFill>
                            <a:schemeClr val="lt1"/>
                          </a:solidFill>
                          <a:latin typeface="Constantia"/>
                        </a:defRPr>
                      </a:lvl4pPr>
                      <a:lvl5pPr marL="1828800" algn="l" defTabSz="914400" rtl="0" eaLnBrk="1" latinLnBrk="0" hangingPunct="1">
                        <a:defRPr sz="1800" b="1" kern="1200">
                          <a:solidFill>
                            <a:schemeClr val="lt1"/>
                          </a:solidFill>
                          <a:latin typeface="Constantia"/>
                        </a:defRPr>
                      </a:lvl5pPr>
                      <a:lvl6pPr marL="2286000" algn="l" defTabSz="914400" rtl="0" eaLnBrk="1" latinLnBrk="0" hangingPunct="1">
                        <a:defRPr sz="1800" b="1" kern="1200">
                          <a:solidFill>
                            <a:schemeClr val="lt1"/>
                          </a:solidFill>
                          <a:latin typeface="Constantia"/>
                        </a:defRPr>
                      </a:lvl6pPr>
                      <a:lvl7pPr marL="2743200" algn="l" defTabSz="914400" rtl="0" eaLnBrk="1" latinLnBrk="0" hangingPunct="1">
                        <a:defRPr sz="1800" b="1" kern="1200">
                          <a:solidFill>
                            <a:schemeClr val="lt1"/>
                          </a:solidFill>
                          <a:latin typeface="Constantia"/>
                        </a:defRPr>
                      </a:lvl7pPr>
                      <a:lvl8pPr marL="3200400" algn="l" defTabSz="914400" rtl="0" eaLnBrk="1" latinLnBrk="0" hangingPunct="1">
                        <a:defRPr sz="1800" b="1" kern="1200">
                          <a:solidFill>
                            <a:schemeClr val="lt1"/>
                          </a:solidFill>
                          <a:latin typeface="Constantia"/>
                        </a:defRPr>
                      </a:lvl8pPr>
                      <a:lvl9pPr marL="3657600" algn="l" defTabSz="914400" rtl="0" eaLnBrk="1" latinLnBrk="0" hangingPunct="1">
                        <a:defRPr sz="1800" b="1" kern="1200">
                          <a:solidFill>
                            <a:schemeClr val="lt1"/>
                          </a:solidFill>
                          <a:latin typeface="Constantia"/>
                        </a:defRPr>
                      </a:lvl9pPr>
                    </a:lstStyle>
                    <a:p>
                      <a:pPr algn="l">
                        <a:lnSpc>
                          <a:spcPct val="115000"/>
                        </a:lnSpc>
                        <a:spcAft>
                          <a:spcPts val="0"/>
                        </a:spcAft>
                      </a:pPr>
                      <a:r>
                        <a:rPr lang="ru-RU" sz="1800"/>
                        <a:t>Штук</a:t>
                      </a:r>
                      <a:endParaRPr lang="ru-RU" sz="1100">
                        <a:latin typeface="Calibri"/>
                        <a:ea typeface="Calibri"/>
                        <a:cs typeface="Times New Roman"/>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DD9"/>
                    </a:solidFill>
                  </a:tcPr>
                </a:tc>
                <a:tc>
                  <a:txBody>
                    <a:bodyPr/>
                    <a:lstStyle>
                      <a:lvl1pPr marL="0" algn="l" defTabSz="914400" rtl="0" eaLnBrk="1" latinLnBrk="0" hangingPunct="1">
                        <a:defRPr sz="1800" b="1" kern="1200">
                          <a:solidFill>
                            <a:schemeClr val="lt1"/>
                          </a:solidFill>
                          <a:latin typeface="Constantia"/>
                        </a:defRPr>
                      </a:lvl1pPr>
                      <a:lvl2pPr marL="457200" algn="l" defTabSz="914400" rtl="0" eaLnBrk="1" latinLnBrk="0" hangingPunct="1">
                        <a:defRPr sz="1800" b="1" kern="1200">
                          <a:solidFill>
                            <a:schemeClr val="lt1"/>
                          </a:solidFill>
                          <a:latin typeface="Constantia"/>
                        </a:defRPr>
                      </a:lvl2pPr>
                      <a:lvl3pPr marL="914400" algn="l" defTabSz="914400" rtl="0" eaLnBrk="1" latinLnBrk="0" hangingPunct="1">
                        <a:defRPr sz="1800" b="1" kern="1200">
                          <a:solidFill>
                            <a:schemeClr val="lt1"/>
                          </a:solidFill>
                          <a:latin typeface="Constantia"/>
                        </a:defRPr>
                      </a:lvl3pPr>
                      <a:lvl4pPr marL="1371600" algn="l" defTabSz="914400" rtl="0" eaLnBrk="1" latinLnBrk="0" hangingPunct="1">
                        <a:defRPr sz="1800" b="1" kern="1200">
                          <a:solidFill>
                            <a:schemeClr val="lt1"/>
                          </a:solidFill>
                          <a:latin typeface="Constantia"/>
                        </a:defRPr>
                      </a:lvl4pPr>
                      <a:lvl5pPr marL="1828800" algn="l" defTabSz="914400" rtl="0" eaLnBrk="1" latinLnBrk="0" hangingPunct="1">
                        <a:defRPr sz="1800" b="1" kern="1200">
                          <a:solidFill>
                            <a:schemeClr val="lt1"/>
                          </a:solidFill>
                          <a:latin typeface="Constantia"/>
                        </a:defRPr>
                      </a:lvl5pPr>
                      <a:lvl6pPr marL="2286000" algn="l" defTabSz="914400" rtl="0" eaLnBrk="1" latinLnBrk="0" hangingPunct="1">
                        <a:defRPr sz="1800" b="1" kern="1200">
                          <a:solidFill>
                            <a:schemeClr val="lt1"/>
                          </a:solidFill>
                          <a:latin typeface="Constantia"/>
                        </a:defRPr>
                      </a:lvl6pPr>
                      <a:lvl7pPr marL="2743200" algn="l" defTabSz="914400" rtl="0" eaLnBrk="1" latinLnBrk="0" hangingPunct="1">
                        <a:defRPr sz="1800" b="1" kern="1200">
                          <a:solidFill>
                            <a:schemeClr val="lt1"/>
                          </a:solidFill>
                          <a:latin typeface="Constantia"/>
                        </a:defRPr>
                      </a:lvl7pPr>
                      <a:lvl8pPr marL="3200400" algn="l" defTabSz="914400" rtl="0" eaLnBrk="1" latinLnBrk="0" hangingPunct="1">
                        <a:defRPr sz="1800" b="1" kern="1200">
                          <a:solidFill>
                            <a:schemeClr val="lt1"/>
                          </a:solidFill>
                          <a:latin typeface="Constantia"/>
                        </a:defRPr>
                      </a:lvl8pPr>
                      <a:lvl9pPr marL="3657600" algn="l" defTabSz="914400" rtl="0" eaLnBrk="1" latinLnBrk="0" hangingPunct="1">
                        <a:defRPr sz="1800" b="1" kern="1200">
                          <a:solidFill>
                            <a:schemeClr val="lt1"/>
                          </a:solidFill>
                          <a:latin typeface="Constantia"/>
                        </a:defRPr>
                      </a:lvl9pPr>
                    </a:lstStyle>
                    <a:p>
                      <a:pPr algn="l">
                        <a:lnSpc>
                          <a:spcPct val="115000"/>
                        </a:lnSpc>
                        <a:spcAft>
                          <a:spcPts val="0"/>
                        </a:spcAft>
                      </a:pPr>
                      <a:r>
                        <a:rPr lang="ru-RU" sz="1800"/>
                        <a:t>Стоимость</a:t>
                      </a:r>
                      <a:endParaRPr lang="ru-RU" sz="1100"/>
                    </a:p>
                    <a:p>
                      <a:pPr algn="l">
                        <a:lnSpc>
                          <a:spcPct val="115000"/>
                        </a:lnSpc>
                        <a:spcAft>
                          <a:spcPts val="0"/>
                        </a:spcAft>
                      </a:pPr>
                      <a:r>
                        <a:rPr lang="ru-RU" sz="1800"/>
                        <a:t>(руб.)</a:t>
                      </a:r>
                      <a:endParaRPr lang="ru-RU" sz="1100">
                        <a:latin typeface="Calibri"/>
                        <a:ea typeface="Calibri"/>
                        <a:cs typeface="Times New Roman"/>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DD9"/>
                    </a:solidFill>
                  </a:tcPr>
                </a:tc>
              </a:tr>
              <a:tr h="806137">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dirty="0">
                          <a:latin typeface="Times New Roman" pitchFamily="18" charset="0"/>
                          <a:cs typeface="Times New Roman" pitchFamily="18" charset="0"/>
                        </a:rPr>
                        <a:t>1</a:t>
                      </a:r>
                      <a:endParaRPr lang="ru-RU" sz="16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l">
                        <a:lnSpc>
                          <a:spcPct val="115000"/>
                        </a:lnSpc>
                        <a:spcAft>
                          <a:spcPts val="0"/>
                        </a:spcAft>
                      </a:pPr>
                      <a:r>
                        <a:rPr lang="ru-RU" sz="1800" b="1" dirty="0">
                          <a:latin typeface="Times New Roman" pitchFamily="18" charset="0"/>
                          <a:cs typeface="Times New Roman" pitchFamily="18" charset="0"/>
                        </a:rPr>
                        <a:t>Заготовка</a:t>
                      </a:r>
                      <a:r>
                        <a:rPr lang="ru-RU" sz="1800" b="1" dirty="0" smtClean="0">
                          <a:latin typeface="Times New Roman" pitchFamily="18" charset="0"/>
                          <a:cs typeface="Times New Roman" pitchFamily="18" charset="0"/>
                        </a:rPr>
                        <a:t>:</a:t>
                      </a:r>
                      <a:endParaRPr lang="ru-RU" sz="1100" b="1" dirty="0">
                        <a:latin typeface="Times New Roman" pitchFamily="18" charset="0"/>
                        <a:cs typeface="Times New Roman" pitchFamily="18" charset="0"/>
                      </a:endParaRPr>
                    </a:p>
                    <a:p>
                      <a:pPr algn="l">
                        <a:lnSpc>
                          <a:spcPct val="115000"/>
                        </a:lnSpc>
                        <a:spcAft>
                          <a:spcPts val="0"/>
                        </a:spcAft>
                      </a:pPr>
                      <a:r>
                        <a:rPr lang="ru-RU" sz="1800" b="1" dirty="0">
                          <a:latin typeface="Times New Roman" pitchFamily="18" charset="0"/>
                          <a:cs typeface="Times New Roman" pitchFamily="18" charset="0"/>
                        </a:rPr>
                        <a:t>-липа</a:t>
                      </a:r>
                      <a:endParaRPr lang="ru-RU" sz="11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l">
                        <a:lnSpc>
                          <a:spcPct val="115000"/>
                        </a:lnSpc>
                        <a:spcAft>
                          <a:spcPts val="0"/>
                        </a:spcAft>
                      </a:pPr>
                      <a:endParaRPr lang="ru-RU" sz="16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endParaRPr lang="ru-RU" sz="1600" b="1" dirty="0">
                        <a:latin typeface="Times New Roman" pitchFamily="18" charset="0"/>
                        <a:cs typeface="Times New Roman" pitchFamily="18" charset="0"/>
                      </a:endParaRPr>
                    </a:p>
                    <a:p>
                      <a:pPr algn="ctr">
                        <a:lnSpc>
                          <a:spcPct val="115000"/>
                        </a:lnSpc>
                        <a:spcAft>
                          <a:spcPts val="0"/>
                        </a:spcAft>
                      </a:pPr>
                      <a:r>
                        <a:rPr lang="ru-RU" sz="1600" b="1" dirty="0">
                          <a:latin typeface="Times New Roman" pitchFamily="18" charset="0"/>
                          <a:cs typeface="Times New Roman" pitchFamily="18" charset="0"/>
                        </a:rPr>
                        <a:t> </a:t>
                      </a:r>
                      <a:r>
                        <a:rPr lang="ru-RU" sz="1600" b="1" dirty="0" smtClean="0">
                          <a:latin typeface="Times New Roman" pitchFamily="18" charset="0"/>
                          <a:cs typeface="Times New Roman" pitchFamily="18" charset="0"/>
                        </a:rPr>
                        <a:t>6               </a:t>
                      </a:r>
                    </a:p>
                  </a:txBody>
                  <a:tcPr marL="77967" marR="77967"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dirty="0" smtClean="0">
                          <a:latin typeface="Times New Roman" pitchFamily="18" charset="0"/>
                          <a:cs typeface="Times New Roman" pitchFamily="18" charset="0"/>
                        </a:rPr>
                        <a:t>  </a:t>
                      </a:r>
                    </a:p>
                    <a:p>
                      <a:pPr algn="ctr">
                        <a:lnSpc>
                          <a:spcPct val="115000"/>
                        </a:lnSpc>
                        <a:spcAft>
                          <a:spcPts val="0"/>
                        </a:spcAft>
                      </a:pPr>
                      <a:r>
                        <a:rPr lang="ru-RU" sz="1600" b="1" dirty="0" smtClean="0">
                          <a:latin typeface="Times New Roman" pitchFamily="18" charset="0"/>
                          <a:cs typeface="Times New Roman" pitchFamily="18" charset="0"/>
                        </a:rPr>
                        <a:t>80</a:t>
                      </a:r>
                      <a:endParaRPr lang="ru-RU" sz="16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r>
              <a:tr h="315878">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dirty="0">
                          <a:latin typeface="Times New Roman" pitchFamily="18" charset="0"/>
                          <a:cs typeface="Times New Roman" pitchFamily="18" charset="0"/>
                        </a:rPr>
                        <a:t>2</a:t>
                      </a:r>
                      <a:endParaRPr lang="ru-RU" sz="16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l">
                        <a:lnSpc>
                          <a:spcPct val="115000"/>
                        </a:lnSpc>
                        <a:spcAft>
                          <a:spcPts val="0"/>
                        </a:spcAft>
                      </a:pPr>
                      <a:r>
                        <a:rPr lang="ru-RU" sz="1800" b="1" dirty="0">
                          <a:latin typeface="Times New Roman" pitchFamily="18" charset="0"/>
                          <a:cs typeface="Times New Roman" pitchFamily="18" charset="0"/>
                        </a:rPr>
                        <a:t>Кисточка</a:t>
                      </a:r>
                      <a:endParaRPr lang="ru-RU" sz="11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l">
                        <a:lnSpc>
                          <a:spcPct val="115000"/>
                        </a:lnSpc>
                        <a:spcAft>
                          <a:spcPts val="0"/>
                        </a:spcAft>
                      </a:pPr>
                      <a:endParaRPr lang="ru-RU" sz="1600" b="1">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dirty="0">
                          <a:latin typeface="Times New Roman" pitchFamily="18" charset="0"/>
                          <a:cs typeface="Times New Roman" pitchFamily="18" charset="0"/>
                        </a:rPr>
                        <a:t>1</a:t>
                      </a:r>
                      <a:endParaRPr lang="ru-RU" sz="16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dirty="0">
                          <a:latin typeface="Times New Roman" pitchFamily="18" charset="0"/>
                          <a:cs typeface="Times New Roman" pitchFamily="18" charset="0"/>
                        </a:rPr>
                        <a:t>8</a:t>
                      </a:r>
                      <a:r>
                        <a:rPr lang="ru-RU" sz="1600" b="1" dirty="0" smtClean="0">
                          <a:latin typeface="Times New Roman" pitchFamily="18" charset="0"/>
                          <a:cs typeface="Times New Roman" pitchFamily="18" charset="0"/>
                        </a:rPr>
                        <a:t>0</a:t>
                      </a:r>
                      <a:endParaRPr lang="ru-RU" sz="16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20000"/>
                      </a:srgbClr>
                    </a:solidFill>
                  </a:tcPr>
                </a:tc>
              </a:tr>
              <a:tr h="537425">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dirty="0">
                          <a:latin typeface="Times New Roman" pitchFamily="18" charset="0"/>
                          <a:cs typeface="Times New Roman" pitchFamily="18" charset="0"/>
                        </a:rPr>
                        <a:t>3</a:t>
                      </a:r>
                      <a:endParaRPr lang="ru-RU" sz="16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l">
                        <a:lnSpc>
                          <a:spcPct val="115000"/>
                        </a:lnSpc>
                        <a:spcAft>
                          <a:spcPts val="0"/>
                        </a:spcAft>
                      </a:pPr>
                      <a:r>
                        <a:rPr lang="ru-RU" sz="1800" b="1" dirty="0">
                          <a:latin typeface="Times New Roman" pitchFamily="18" charset="0"/>
                          <a:cs typeface="Times New Roman" pitchFamily="18" charset="0"/>
                        </a:rPr>
                        <a:t>Клей ПВА «Столярный»</a:t>
                      </a:r>
                      <a:endParaRPr lang="ru-RU" sz="11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dirty="0" smtClean="0">
                          <a:latin typeface="Times New Roman" pitchFamily="18" charset="0"/>
                          <a:ea typeface="+mn-ea"/>
                          <a:cs typeface="Times New Roman" pitchFamily="18" charset="0"/>
                        </a:rPr>
                        <a:t>15</a:t>
                      </a:r>
                      <a:endParaRPr lang="ru-RU" sz="16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dirty="0">
                          <a:latin typeface="Times New Roman" pitchFamily="18" charset="0"/>
                          <a:cs typeface="Times New Roman" pitchFamily="18" charset="0"/>
                        </a:rPr>
                        <a:t>1</a:t>
                      </a:r>
                      <a:endParaRPr lang="ru-RU" sz="16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dirty="0" smtClean="0">
                          <a:latin typeface="Times New Roman" pitchFamily="18" charset="0"/>
                          <a:cs typeface="Times New Roman" pitchFamily="18" charset="0"/>
                        </a:rPr>
                        <a:t>15</a:t>
                      </a:r>
                      <a:endParaRPr lang="ru-RU" sz="16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r>
              <a:tr h="537425">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dirty="0">
                          <a:latin typeface="Times New Roman" pitchFamily="18" charset="0"/>
                          <a:ea typeface="+mn-ea"/>
                          <a:cs typeface="Times New Roman" pitchFamily="18" charset="0"/>
                        </a:rPr>
                        <a:t>4</a:t>
                      </a:r>
                      <a:endParaRPr lang="ru-RU" sz="16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l">
                        <a:lnSpc>
                          <a:spcPct val="115000"/>
                        </a:lnSpc>
                        <a:spcAft>
                          <a:spcPts val="0"/>
                        </a:spcAft>
                      </a:pPr>
                      <a:r>
                        <a:rPr lang="ru-RU" sz="1800" b="1" dirty="0">
                          <a:latin typeface="Times New Roman" pitchFamily="18" charset="0"/>
                          <a:cs typeface="Times New Roman" pitchFamily="18" charset="0"/>
                        </a:rPr>
                        <a:t>Лак мебельный</a:t>
                      </a:r>
                      <a:endParaRPr lang="ru-RU" sz="1100" b="1" dirty="0">
                        <a:latin typeface="Times New Roman" pitchFamily="18" charset="0"/>
                        <a:ea typeface="Calibri"/>
                        <a:cs typeface="Times New Roman" pitchFamily="18" charset="0"/>
                      </a:endParaRPr>
                    </a:p>
                  </a:txBody>
                  <a:tcPr marL="77967" marR="77967"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a:latin typeface="Times New Roman" pitchFamily="18" charset="0"/>
                          <a:cs typeface="Times New Roman" pitchFamily="18" charset="0"/>
                        </a:rPr>
                        <a:t>150</a:t>
                      </a:r>
                      <a:endParaRPr lang="ru-RU" sz="1600" b="1">
                        <a:latin typeface="Times New Roman" pitchFamily="18" charset="0"/>
                        <a:ea typeface="Calibri"/>
                        <a:cs typeface="Times New Roman" pitchFamily="18" charset="0"/>
                      </a:endParaRPr>
                    </a:p>
                  </a:txBody>
                  <a:tcPr marL="77967" marR="77967"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dirty="0">
                          <a:latin typeface="Times New Roman" pitchFamily="18" charset="0"/>
                          <a:cs typeface="Times New Roman" pitchFamily="18" charset="0"/>
                        </a:rPr>
                        <a:t>1</a:t>
                      </a:r>
                      <a:endParaRPr lang="ru-RU" sz="1600" b="1" dirty="0">
                        <a:latin typeface="Times New Roman" pitchFamily="18" charset="0"/>
                        <a:ea typeface="Calibri"/>
                        <a:cs typeface="Times New Roman" pitchFamily="18" charset="0"/>
                      </a:endParaRPr>
                    </a:p>
                  </a:txBody>
                  <a:tcPr marL="77967" marR="77967"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dirty="0" smtClean="0">
                          <a:latin typeface="Times New Roman" pitchFamily="18" charset="0"/>
                          <a:ea typeface="+mn-ea"/>
                          <a:cs typeface="Times New Roman" pitchFamily="18" charset="0"/>
                        </a:rPr>
                        <a:t>35</a:t>
                      </a:r>
                      <a:endParaRPr lang="ru-RU" sz="1600" b="1" dirty="0">
                        <a:latin typeface="Times New Roman" pitchFamily="18" charset="0"/>
                        <a:ea typeface="Calibri"/>
                        <a:cs typeface="Times New Roman" pitchFamily="18" charset="0"/>
                      </a:endParaRPr>
                    </a:p>
                  </a:txBody>
                  <a:tcPr marL="77967" marR="77967"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009DD9">
                        <a:tint val="40000"/>
                      </a:srgbClr>
                    </a:solidFill>
                  </a:tcPr>
                </a:tc>
              </a:tr>
              <a:tr h="315878">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endParaRPr lang="ru-RU" sz="1100">
                        <a:latin typeface="Calibri"/>
                        <a:ea typeface="Calibri"/>
                        <a:cs typeface="Times New Roman"/>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l">
                        <a:lnSpc>
                          <a:spcPct val="115000"/>
                        </a:lnSpc>
                        <a:spcAft>
                          <a:spcPts val="0"/>
                        </a:spcAft>
                      </a:pPr>
                      <a:r>
                        <a:rPr lang="ru-RU" sz="1800" b="1" dirty="0" smtClean="0">
                          <a:latin typeface="Times New Roman" pitchFamily="18" charset="0"/>
                          <a:cs typeface="Times New Roman" pitchFamily="18" charset="0"/>
                        </a:rPr>
                        <a:t>Итого</a:t>
                      </a:r>
                      <a:endParaRPr lang="ru-RU" sz="11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endParaRPr lang="ru-RU" sz="16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endParaRPr lang="ru-RU" sz="1600" b="1">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algn="ctr">
                        <a:lnSpc>
                          <a:spcPct val="115000"/>
                        </a:lnSpc>
                        <a:spcAft>
                          <a:spcPts val="0"/>
                        </a:spcAft>
                      </a:pPr>
                      <a:r>
                        <a:rPr lang="ru-RU" sz="1600" b="1" dirty="0" smtClean="0">
                          <a:latin typeface="Times New Roman" pitchFamily="18" charset="0"/>
                          <a:ea typeface="Calibri"/>
                          <a:cs typeface="Times New Roman" pitchFamily="18" charset="0"/>
                        </a:rPr>
                        <a:t>210</a:t>
                      </a:r>
                      <a:endParaRPr lang="ru-RU" sz="1600" b="1" dirty="0">
                        <a:latin typeface="Times New Roman" pitchFamily="18" charset="0"/>
                        <a:ea typeface="Calibri"/>
                        <a:cs typeface="Times New Roman" pitchFamily="18" charset="0"/>
                      </a:endParaRPr>
                    </a:p>
                  </a:txBody>
                  <a:tcPr marL="77967" marR="77967"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DD9">
                        <a:tint val="20000"/>
                      </a:srgbClr>
                    </a:solidFill>
                  </a:tcPr>
                </a:tc>
              </a:tr>
            </a:tbl>
          </a:graphicData>
        </a:graphic>
      </p:graphicFrame>
    </p:spTree>
    <p:extLst>
      <p:ext uri="{BB962C8B-B14F-4D97-AF65-F5344CB8AC3E}">
        <p14:creationId xmlns:p14="http://schemas.microsoft.com/office/powerpoint/2010/main" val="14097480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4465"/>
            <a:ext cx="9149961" cy="685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1979712" y="188640"/>
            <a:ext cx="5688632" cy="369332"/>
          </a:xfrm>
          <a:prstGeom prst="rect">
            <a:avLst/>
          </a:prstGeom>
          <a:noFill/>
        </p:spPr>
        <p:txBody>
          <a:bodyPr wrap="square" rtlCol="0">
            <a:spAutoFit/>
          </a:bodyPr>
          <a:lstStyle/>
          <a:p>
            <a:pPr algn="ctr"/>
            <a:r>
              <a:rPr lang="ru-RU" b="1" dirty="0" smtClean="0">
                <a:solidFill>
                  <a:srgbClr val="FF0000"/>
                </a:solidFill>
              </a:rPr>
              <a:t>Фотографии</a:t>
            </a:r>
            <a:endParaRPr lang="ru-RU" b="1" dirty="0">
              <a:solidFill>
                <a:srgbClr val="FF0000"/>
              </a:solidFill>
            </a:endParaRPr>
          </a:p>
        </p:txBody>
      </p:sp>
      <p:pic>
        <p:nvPicPr>
          <p:cNvPr id="2" name="Рисунок 1"/>
          <p:cNvPicPr>
            <a:picLocks noChangeAspect="1"/>
          </p:cNvPicPr>
          <p:nvPr/>
        </p:nvPicPr>
        <p:blipFill rotWithShape="1">
          <a:blip r:embed="rId3" cstate="print">
            <a:extLst>
              <a:ext uri="{28A0092B-C50C-407E-A947-70E740481C1C}">
                <a14:useLocalDpi xmlns:a14="http://schemas.microsoft.com/office/drawing/2010/main" val="0"/>
              </a:ext>
            </a:extLst>
          </a:blip>
          <a:srcRect b="6793"/>
          <a:stretch/>
        </p:blipFill>
        <p:spPr>
          <a:xfrm>
            <a:off x="1187624" y="692696"/>
            <a:ext cx="2715766" cy="33750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Рисунок 2"/>
          <p:cNvPicPr>
            <a:picLocks noChangeAspect="1"/>
          </p:cNvPicPr>
          <p:nvPr/>
        </p:nvPicPr>
        <p:blipFill rotWithShape="1">
          <a:blip r:embed="rId4" cstate="print">
            <a:extLst>
              <a:ext uri="{28A0092B-C50C-407E-A947-70E740481C1C}">
                <a14:useLocalDpi xmlns:a14="http://schemas.microsoft.com/office/drawing/2010/main" val="0"/>
              </a:ext>
            </a:extLst>
          </a:blip>
          <a:srcRect b="7296"/>
          <a:stretch/>
        </p:blipFill>
        <p:spPr>
          <a:xfrm>
            <a:off x="4644008" y="1988840"/>
            <a:ext cx="3443786" cy="42567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80078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0"/>
            <a:ext cx="9149961" cy="685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Прямоугольник 1"/>
          <p:cNvSpPr/>
          <p:nvPr/>
        </p:nvSpPr>
        <p:spPr>
          <a:xfrm>
            <a:off x="611560" y="335846"/>
            <a:ext cx="7920880" cy="2585323"/>
          </a:xfrm>
          <a:prstGeom prst="rect">
            <a:avLst/>
          </a:prstGeom>
        </p:spPr>
        <p:txBody>
          <a:bodyPr wrap="square">
            <a:spAutoFit/>
          </a:bodyPr>
          <a:lstStyle/>
          <a:p>
            <a:pPr algn="ctr"/>
            <a:r>
              <a:rPr lang="ru-RU" b="1" dirty="0" smtClean="0">
                <a:solidFill>
                  <a:srgbClr val="FF0000"/>
                </a:solidFill>
                <a:latin typeface="Ubuntu"/>
              </a:rPr>
              <a:t>          Введение</a:t>
            </a:r>
          </a:p>
          <a:p>
            <a:pPr algn="just"/>
            <a:r>
              <a:rPr lang="ru-RU" b="1" dirty="0" smtClean="0">
                <a:solidFill>
                  <a:srgbClr val="0070C0"/>
                </a:solidFill>
                <a:latin typeface="Ubuntu"/>
              </a:rPr>
              <a:t>Народные </a:t>
            </a:r>
            <a:r>
              <a:rPr lang="ru-RU" b="1" dirty="0">
                <a:solidFill>
                  <a:srgbClr val="0070C0"/>
                </a:solidFill>
                <a:latin typeface="Ubuntu"/>
              </a:rPr>
              <a:t>промыслы России отражают особенные черты и традиции русской национальной культуры.</a:t>
            </a:r>
          </a:p>
          <a:p>
            <a:pPr algn="just"/>
            <a:r>
              <a:rPr lang="ru-RU" b="1" dirty="0">
                <a:solidFill>
                  <a:srgbClr val="0070C0"/>
                </a:solidFill>
                <a:latin typeface="Ubuntu"/>
              </a:rPr>
              <a:t>Изделия народно-прикладных промыслов могут изготавливаться из дерева, металла, ткани и </a:t>
            </a:r>
            <a:r>
              <a:rPr lang="ru-RU" b="1" dirty="0" smtClean="0">
                <a:solidFill>
                  <a:srgbClr val="0070C0"/>
                </a:solidFill>
                <a:latin typeface="Ubuntu"/>
              </a:rPr>
              <a:t>других материалов. </a:t>
            </a:r>
            <a:r>
              <a:rPr lang="ru-RU" b="1" dirty="0">
                <a:solidFill>
                  <a:srgbClr val="0070C0"/>
                </a:solidFill>
                <a:latin typeface="Ubuntu"/>
              </a:rPr>
              <a:t>Обычно они служат не только как красивые декоративные предметы, украшающие жилище, но и вещи, которым можно найти практическое применение.</a:t>
            </a:r>
          </a:p>
          <a:p>
            <a:pPr algn="just"/>
            <a:r>
              <a:rPr lang="ru-RU" b="1" dirty="0" smtClean="0">
                <a:solidFill>
                  <a:srgbClr val="0070C0"/>
                </a:solidFill>
                <a:latin typeface="Ubuntu"/>
              </a:rPr>
              <a:t>          </a:t>
            </a:r>
            <a:endParaRPr lang="ru-RU" b="1" i="0" dirty="0">
              <a:solidFill>
                <a:srgbClr val="0070C0"/>
              </a:solidFill>
              <a:effectLst/>
              <a:latin typeface="Ubuntu"/>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5826" y="2644170"/>
            <a:ext cx="2803860" cy="37137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Прямоугольник 3"/>
          <p:cNvSpPr/>
          <p:nvPr/>
        </p:nvSpPr>
        <p:spPr>
          <a:xfrm>
            <a:off x="3672408" y="2362422"/>
            <a:ext cx="4572000" cy="4524315"/>
          </a:xfrm>
          <a:prstGeom prst="rect">
            <a:avLst/>
          </a:prstGeom>
        </p:spPr>
        <p:txBody>
          <a:bodyPr>
            <a:spAutoFit/>
          </a:bodyPr>
          <a:lstStyle/>
          <a:p>
            <a:pPr lvl="0" algn="just"/>
            <a:r>
              <a:rPr lang="ru-RU" dirty="0">
                <a:solidFill>
                  <a:srgbClr val="28282D"/>
                </a:solidFill>
                <a:latin typeface="Ubuntu"/>
              </a:rPr>
              <a:t> </a:t>
            </a:r>
            <a:r>
              <a:rPr lang="ru-RU" b="1" dirty="0">
                <a:solidFill>
                  <a:srgbClr val="0070C0"/>
                </a:solidFill>
                <a:latin typeface="Ubuntu"/>
              </a:rPr>
              <a:t>Ими могут быть игрушки, украшения и бытовые предметы.</a:t>
            </a:r>
          </a:p>
          <a:p>
            <a:pPr lvl="0" algn="just"/>
            <a:r>
              <a:rPr lang="ru-RU" b="1" dirty="0">
                <a:solidFill>
                  <a:srgbClr val="0070C0"/>
                </a:solidFill>
                <a:latin typeface="Ubuntu"/>
              </a:rPr>
              <a:t>Каждое изделие народных художественных промыслов уникально по своей природе. В любом своем творении человек оставляет частичку себя: мастера народных промыслов вкладывают свои эмоции, которые они испытывают в процессе изготовления, вносят свой собственный смысл, получая в итоге неповторимую, самобытную вещь</a:t>
            </a:r>
            <a:r>
              <a:rPr lang="ru-RU" b="1" dirty="0" smtClean="0">
                <a:solidFill>
                  <a:srgbClr val="0070C0"/>
                </a:solidFill>
                <a:latin typeface="Ubuntu"/>
              </a:rPr>
              <a:t>.</a:t>
            </a:r>
          </a:p>
          <a:p>
            <a:pPr lvl="0" algn="just"/>
            <a:r>
              <a:rPr lang="ru-RU" b="1" dirty="0" smtClean="0">
                <a:solidFill>
                  <a:srgbClr val="0070C0"/>
                </a:solidFill>
                <a:latin typeface="Ubuntu"/>
              </a:rPr>
              <a:t>Вклад многонациональной России, состоит в том, чтобы сохранить свое культурное наследие во всем  мире.</a:t>
            </a:r>
            <a:endParaRPr lang="ru-RU" b="1" dirty="0">
              <a:solidFill>
                <a:srgbClr val="0070C0"/>
              </a:solidFill>
            </a:endParaRPr>
          </a:p>
        </p:txBody>
      </p:sp>
    </p:spTree>
    <p:extLst>
      <p:ext uri="{BB962C8B-B14F-4D97-AF65-F5344CB8AC3E}">
        <p14:creationId xmlns:p14="http://schemas.microsoft.com/office/powerpoint/2010/main" val="35116159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4465"/>
            <a:ext cx="9149961" cy="6853535"/>
          </a:xfrm>
          <a:prstGeom prst="rect">
            <a:avLst/>
          </a:prstGeom>
        </p:spPr>
      </p:pic>
      <p:sp>
        <p:nvSpPr>
          <p:cNvPr id="2" name="Прямоугольник 1"/>
          <p:cNvSpPr/>
          <p:nvPr/>
        </p:nvSpPr>
        <p:spPr>
          <a:xfrm>
            <a:off x="611560" y="476672"/>
            <a:ext cx="7920880" cy="5615704"/>
          </a:xfrm>
          <a:prstGeom prst="rect">
            <a:avLst/>
          </a:prstGeom>
        </p:spPr>
        <p:txBody>
          <a:bodyPr wrap="square">
            <a:spAutoFit/>
          </a:bodyPr>
          <a:lstStyle/>
          <a:p>
            <a:pPr algn="ctr">
              <a:lnSpc>
                <a:spcPct val="115000"/>
              </a:lnSpc>
              <a:spcAft>
                <a:spcPts val="1000"/>
              </a:spcAft>
            </a:pPr>
            <a:r>
              <a:rPr lang="ru-RU" b="1" dirty="0">
                <a:solidFill>
                  <a:srgbClr val="FF0000"/>
                </a:solidFill>
                <a:latin typeface="Times New Roman"/>
                <a:ea typeface="Calibri"/>
                <a:cs typeface="Times New Roman"/>
              </a:rPr>
              <a:t>Обоснование проекта</a:t>
            </a:r>
            <a:endParaRPr lang="ru-RU" sz="1400" b="1" dirty="0">
              <a:solidFill>
                <a:srgbClr val="FF0000"/>
              </a:solidFill>
              <a:ea typeface="Calibri"/>
              <a:cs typeface="Times New Roman"/>
            </a:endParaRPr>
          </a:p>
          <a:p>
            <a:pPr>
              <a:lnSpc>
                <a:spcPct val="115000"/>
              </a:lnSpc>
              <a:spcAft>
                <a:spcPts val="0"/>
              </a:spcAft>
            </a:pPr>
            <a:r>
              <a:rPr lang="ru-RU" b="1" dirty="0">
                <a:solidFill>
                  <a:srgbClr val="0070C0"/>
                </a:solidFill>
                <a:latin typeface="Times New Roman"/>
                <a:ea typeface="Calibri"/>
                <a:cs typeface="Times New Roman"/>
              </a:rPr>
              <a:t>          </a:t>
            </a:r>
            <a:r>
              <a:rPr lang="ru-RU" b="1" dirty="0" smtClean="0">
                <a:solidFill>
                  <a:srgbClr val="0070C0"/>
                </a:solidFill>
                <a:latin typeface="Times New Roman"/>
                <a:ea typeface="Calibri"/>
                <a:cs typeface="Times New Roman"/>
              </a:rPr>
              <a:t>Свеча, огонь - символ семейного очага, домашнего уюта. Я </a:t>
            </a:r>
            <a:r>
              <a:rPr lang="ru-RU" b="1" dirty="0">
                <a:solidFill>
                  <a:srgbClr val="0070C0"/>
                </a:solidFill>
                <a:latin typeface="Times New Roman"/>
                <a:ea typeface="Calibri"/>
                <a:cs typeface="Times New Roman"/>
              </a:rPr>
              <a:t>сделал свой выбор в пользу изготовления подсвечника, потому что в </a:t>
            </a:r>
            <a:r>
              <a:rPr lang="ru-RU" b="1" dirty="0" smtClean="0">
                <a:solidFill>
                  <a:srgbClr val="0070C0"/>
                </a:solidFill>
                <a:latin typeface="Times New Roman"/>
                <a:ea typeface="Calibri"/>
                <a:cs typeface="Times New Roman"/>
              </a:rPr>
              <a:t>нашей большой  </a:t>
            </a:r>
            <a:r>
              <a:rPr lang="ru-RU" b="1" dirty="0">
                <a:solidFill>
                  <a:srgbClr val="0070C0"/>
                </a:solidFill>
                <a:latin typeface="Times New Roman"/>
                <a:ea typeface="Calibri"/>
                <a:cs typeface="Times New Roman"/>
              </a:rPr>
              <a:t>семье  есть обычай использовать свечи  на больших и важных праздниках.  Поэтому </a:t>
            </a:r>
            <a:r>
              <a:rPr lang="ru-RU" b="1" dirty="0" smtClean="0">
                <a:solidFill>
                  <a:srgbClr val="0070C0"/>
                </a:solidFill>
                <a:latin typeface="Times New Roman"/>
                <a:ea typeface="Calibri"/>
                <a:cs typeface="Times New Roman"/>
              </a:rPr>
              <a:t>я и </a:t>
            </a:r>
            <a:r>
              <a:rPr lang="ru-RU" b="1" dirty="0">
                <a:solidFill>
                  <a:srgbClr val="0070C0"/>
                </a:solidFill>
                <a:latin typeface="Times New Roman"/>
                <a:ea typeface="Calibri"/>
                <a:cs typeface="Times New Roman"/>
              </a:rPr>
              <a:t>выбрал, на мой взгляд, самое практичное и функциональное  изделие – это подсвечник, выточенный на токарном станке. </a:t>
            </a:r>
            <a:endParaRPr lang="ru-RU" sz="1400" b="1" dirty="0">
              <a:solidFill>
                <a:srgbClr val="0070C0"/>
              </a:solidFill>
              <a:ea typeface="Calibri"/>
              <a:cs typeface="Times New Roman"/>
            </a:endParaRPr>
          </a:p>
          <a:p>
            <a:pPr>
              <a:lnSpc>
                <a:spcPct val="115000"/>
              </a:lnSpc>
              <a:spcAft>
                <a:spcPts val="0"/>
              </a:spcAft>
            </a:pPr>
            <a:r>
              <a:rPr lang="ru-RU" b="1" dirty="0">
                <a:solidFill>
                  <a:srgbClr val="0070C0"/>
                </a:solidFill>
                <a:latin typeface="Times New Roman"/>
                <a:ea typeface="Calibri"/>
                <a:cs typeface="Times New Roman"/>
              </a:rPr>
              <a:t>         Деревянный подсвечник – это очень красиво и оригинально. В обычных домах его не встретить.  Сейчас  подсвечники можно встретить только в музеях и на выставках декоративно-прикладного творчества.  </a:t>
            </a:r>
            <a:endParaRPr lang="ru-RU" sz="1400" b="1" dirty="0">
              <a:solidFill>
                <a:srgbClr val="0070C0"/>
              </a:solidFill>
              <a:ea typeface="Calibri"/>
              <a:cs typeface="Times New Roman"/>
            </a:endParaRPr>
          </a:p>
          <a:p>
            <a:pPr>
              <a:lnSpc>
                <a:spcPct val="115000"/>
              </a:lnSpc>
              <a:spcAft>
                <a:spcPts val="0"/>
              </a:spcAft>
            </a:pPr>
            <a:r>
              <a:rPr lang="ru-RU" b="1" dirty="0">
                <a:solidFill>
                  <a:srgbClr val="0070C0"/>
                </a:solidFill>
                <a:latin typeface="Times New Roman"/>
                <a:ea typeface="Calibri"/>
                <a:cs typeface="Times New Roman"/>
              </a:rPr>
              <a:t>        Русские умельцы всегда стремились изготовить изделие красивое и практичное.  </a:t>
            </a:r>
            <a:r>
              <a:rPr lang="ru-RU" b="1" spc="30" dirty="0">
                <a:solidFill>
                  <a:srgbClr val="0070C0"/>
                </a:solidFill>
                <a:latin typeface="Times New Roman"/>
                <a:ea typeface="Calibri"/>
                <a:cs typeface="Times New Roman"/>
              </a:rPr>
              <a:t>Мастерство передавали «из рук в руки», отцы сыновьям, а матери дочерям.</a:t>
            </a:r>
            <a:r>
              <a:rPr lang="ru-RU" b="1" dirty="0">
                <a:solidFill>
                  <a:srgbClr val="0070C0"/>
                </a:solidFill>
                <a:latin typeface="Times New Roman"/>
                <a:ea typeface="Calibri"/>
                <a:cs typeface="Times New Roman"/>
              </a:rPr>
              <a:t> </a:t>
            </a:r>
            <a:r>
              <a:rPr lang="ru-RU" b="1" spc="30" dirty="0">
                <a:solidFill>
                  <a:srgbClr val="0070C0"/>
                </a:solidFill>
                <a:latin typeface="Times New Roman"/>
                <a:ea typeface="Calibri"/>
                <a:cs typeface="Times New Roman"/>
              </a:rPr>
              <a:t>Изделия русского промысла отражают русскую культуру и традиции.  </a:t>
            </a:r>
            <a:endParaRPr lang="ru-RU" sz="1400" b="1" dirty="0">
              <a:solidFill>
                <a:srgbClr val="0070C0"/>
              </a:solidFill>
              <a:ea typeface="Calibri"/>
              <a:cs typeface="Times New Roman"/>
            </a:endParaRPr>
          </a:p>
          <a:p>
            <a:pPr>
              <a:lnSpc>
                <a:spcPct val="115000"/>
              </a:lnSpc>
              <a:spcAft>
                <a:spcPts val="0"/>
              </a:spcAft>
            </a:pPr>
            <a:r>
              <a:rPr lang="ru-RU" b="1" spc="30" dirty="0">
                <a:solidFill>
                  <a:srgbClr val="0070C0"/>
                </a:solidFill>
                <a:latin typeface="Times New Roman"/>
                <a:ea typeface="Calibri"/>
                <a:cs typeface="Times New Roman"/>
              </a:rPr>
              <a:t>       В</a:t>
            </a:r>
            <a:r>
              <a:rPr lang="ru-RU" b="1" dirty="0">
                <a:solidFill>
                  <a:srgbClr val="0070C0"/>
                </a:solidFill>
                <a:latin typeface="Times New Roman"/>
                <a:ea typeface="Calibri"/>
                <a:cs typeface="Times New Roman"/>
              </a:rPr>
              <a:t> процессе изготовления подсвечника совершенствуются навыки владения различными инструментами, и мне, конечно же, пригодится это умение в дальнейшей жизни. </a:t>
            </a:r>
            <a:endParaRPr lang="ru-RU" sz="1400" b="1" dirty="0">
              <a:solidFill>
                <a:srgbClr val="0070C0"/>
              </a:solidFill>
              <a:ea typeface="Calibri"/>
              <a:cs typeface="Times New Roman"/>
            </a:endParaRPr>
          </a:p>
        </p:txBody>
      </p:sp>
    </p:spTree>
    <p:extLst>
      <p:ext uri="{BB962C8B-B14F-4D97-AF65-F5344CB8AC3E}">
        <p14:creationId xmlns:p14="http://schemas.microsoft.com/office/powerpoint/2010/main" val="2550446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22933"/>
            <a:ext cx="9149961" cy="685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Прямоугольник 1"/>
          <p:cNvSpPr/>
          <p:nvPr/>
        </p:nvSpPr>
        <p:spPr>
          <a:xfrm>
            <a:off x="3018016" y="260648"/>
            <a:ext cx="3107967" cy="390684"/>
          </a:xfrm>
          <a:prstGeom prst="rect">
            <a:avLst/>
          </a:prstGeom>
        </p:spPr>
        <p:txBody>
          <a:bodyPr wrap="none">
            <a:spAutoFit/>
          </a:bodyPr>
          <a:lstStyle/>
          <a:p>
            <a:pPr algn="ctr">
              <a:lnSpc>
                <a:spcPct val="115000"/>
              </a:lnSpc>
              <a:spcAft>
                <a:spcPts val="1000"/>
              </a:spcAft>
            </a:pPr>
            <a:r>
              <a:rPr lang="ru-RU" b="1" dirty="0" smtClean="0">
                <a:solidFill>
                  <a:srgbClr val="FF0000"/>
                </a:solidFill>
                <a:latin typeface="Times New Roman"/>
                <a:ea typeface="Calibri"/>
                <a:cs typeface="Times New Roman"/>
              </a:rPr>
              <a:t>Экологическое обоснование</a:t>
            </a:r>
            <a:endParaRPr lang="ru-RU" sz="1400" dirty="0">
              <a:solidFill>
                <a:srgbClr val="FF0000"/>
              </a:solidFill>
              <a:ea typeface="Calibri"/>
              <a:cs typeface="Times New Roman"/>
            </a:endParaRPr>
          </a:p>
        </p:txBody>
      </p:sp>
      <p:sp>
        <p:nvSpPr>
          <p:cNvPr id="6" name="Прямоугольник 5"/>
          <p:cNvSpPr/>
          <p:nvPr/>
        </p:nvSpPr>
        <p:spPr>
          <a:xfrm>
            <a:off x="971600" y="908720"/>
            <a:ext cx="6984776" cy="5493812"/>
          </a:xfrm>
          <a:prstGeom prst="rect">
            <a:avLst/>
          </a:prstGeom>
        </p:spPr>
        <p:txBody>
          <a:bodyPr wrap="square">
            <a:spAutoFit/>
          </a:bodyPr>
          <a:lstStyle/>
          <a:p>
            <a:pPr>
              <a:lnSpc>
                <a:spcPct val="150000"/>
              </a:lnSpc>
              <a:spcAft>
                <a:spcPts val="0"/>
              </a:spcAft>
            </a:pPr>
            <a:r>
              <a:rPr lang="ru-RU" dirty="0">
                <a:solidFill>
                  <a:srgbClr val="181818"/>
                </a:solidFill>
                <a:latin typeface="Times New Roman"/>
                <a:ea typeface="Times New Roman"/>
                <a:cs typeface="Times New Roman"/>
              </a:rPr>
              <a:t>    Наше изделие выполнено из древесины, что является экологически чистым продуктом, так как древесина не выделяет вредных веществ. Изделие покрыто  лаком, которое выделяет вредные пары только до тех пор, пока не высохнет. Элементы подсвечника соединены с помощью столярного клея на экологически чистой основе. Данное  изделие является экологически чистым продуктом, которое не приносит вред человеческому организму. Отходы от производства подсвечника -  опилки и стружка, которые можно легко утилизировать путём сжигания. Отходы производства так же можно использовать при производстве ДСП (древесно-стружечной плиты), тогда производство станет безотходным. От этого производство подсвечника становится более выгодной как с экологической, так и с финансовой стороны. </a:t>
            </a:r>
            <a:endParaRPr lang="ru-RU" sz="1400" dirty="0">
              <a:ea typeface="Calibri"/>
              <a:cs typeface="Times New Roman"/>
            </a:endParaRPr>
          </a:p>
        </p:txBody>
      </p:sp>
    </p:spTree>
    <p:extLst>
      <p:ext uri="{BB962C8B-B14F-4D97-AF65-F5344CB8AC3E}">
        <p14:creationId xmlns:p14="http://schemas.microsoft.com/office/powerpoint/2010/main" val="25709484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22933"/>
            <a:ext cx="9149961" cy="685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Прямоугольник 1"/>
          <p:cNvSpPr/>
          <p:nvPr/>
        </p:nvSpPr>
        <p:spPr>
          <a:xfrm>
            <a:off x="3287386" y="260648"/>
            <a:ext cx="2569228" cy="390684"/>
          </a:xfrm>
          <a:prstGeom prst="rect">
            <a:avLst/>
          </a:prstGeom>
        </p:spPr>
        <p:txBody>
          <a:bodyPr wrap="none">
            <a:spAutoFit/>
          </a:bodyPr>
          <a:lstStyle/>
          <a:p>
            <a:pPr algn="ctr">
              <a:lnSpc>
                <a:spcPct val="115000"/>
              </a:lnSpc>
              <a:spcAft>
                <a:spcPts val="1000"/>
              </a:spcAft>
            </a:pPr>
            <a:r>
              <a:rPr lang="ru-RU" b="1" dirty="0">
                <a:solidFill>
                  <a:srgbClr val="FF0000"/>
                </a:solidFill>
                <a:latin typeface="Times New Roman"/>
                <a:ea typeface="Calibri"/>
                <a:cs typeface="Times New Roman"/>
              </a:rPr>
              <a:t>Историческая справка</a:t>
            </a:r>
            <a:endParaRPr lang="ru-RU" sz="1400" dirty="0">
              <a:solidFill>
                <a:srgbClr val="FF0000"/>
              </a:solidFill>
              <a:ea typeface="Calibri"/>
              <a:cs typeface="Times New Roman"/>
            </a:endParaRPr>
          </a:p>
        </p:txBody>
      </p:sp>
      <p:sp>
        <p:nvSpPr>
          <p:cNvPr id="3" name="Прямоугольник 2"/>
          <p:cNvSpPr/>
          <p:nvPr/>
        </p:nvSpPr>
        <p:spPr>
          <a:xfrm>
            <a:off x="899592" y="658167"/>
            <a:ext cx="7560840" cy="6444841"/>
          </a:xfrm>
          <a:prstGeom prst="rect">
            <a:avLst/>
          </a:prstGeom>
        </p:spPr>
        <p:txBody>
          <a:bodyPr wrap="square">
            <a:spAutoFit/>
          </a:bodyPr>
          <a:lstStyle/>
          <a:p>
            <a:pPr algn="just">
              <a:spcAft>
                <a:spcPts val="1000"/>
              </a:spcAft>
            </a:pPr>
            <a:r>
              <a:rPr lang="ru-RU" dirty="0" smtClean="0">
                <a:latin typeface="Times New Roman"/>
                <a:ea typeface="Calibri"/>
                <a:cs typeface="Times New Roman"/>
              </a:rPr>
              <a:t>   </a:t>
            </a:r>
            <a:r>
              <a:rPr lang="ru-RU" b="1" dirty="0" smtClean="0">
                <a:solidFill>
                  <a:srgbClr val="0070C0"/>
                </a:solidFill>
                <a:latin typeface="Times New Roman"/>
                <a:ea typeface="Calibri"/>
                <a:cs typeface="Times New Roman"/>
              </a:rPr>
              <a:t>Само </a:t>
            </a:r>
            <a:r>
              <a:rPr lang="ru-RU" b="1" dirty="0">
                <a:solidFill>
                  <a:srgbClr val="0070C0"/>
                </a:solidFill>
                <a:latin typeface="Times New Roman"/>
                <a:ea typeface="Calibri"/>
                <a:cs typeface="Times New Roman"/>
              </a:rPr>
              <a:t>понятие «подсвечник» может обозначать любой предмет, в который вставляются свечи. Подсвечником может именоваться и канделябр, и подвесная люстра, и настенная подставка, и переносной подсвечник на одну </a:t>
            </a:r>
            <a:r>
              <a:rPr lang="ru-RU" b="1" dirty="0" smtClean="0">
                <a:solidFill>
                  <a:srgbClr val="0070C0"/>
                </a:solidFill>
                <a:latin typeface="Times New Roman"/>
                <a:ea typeface="Calibri"/>
                <a:cs typeface="Times New Roman"/>
              </a:rPr>
              <a:t>свечу.</a:t>
            </a:r>
            <a:endParaRPr lang="ru-RU" sz="1400" b="1" dirty="0" smtClean="0">
              <a:solidFill>
                <a:srgbClr val="0070C0"/>
              </a:solidFill>
              <a:ea typeface="Calibri"/>
              <a:cs typeface="Times New Roman"/>
            </a:endParaRPr>
          </a:p>
          <a:p>
            <a:pPr algn="just">
              <a:spcAft>
                <a:spcPts val="1000"/>
              </a:spcAft>
            </a:pPr>
            <a:r>
              <a:rPr lang="ru-RU" sz="1400" b="1" dirty="0">
                <a:solidFill>
                  <a:srgbClr val="0070C0"/>
                </a:solidFill>
                <a:latin typeface="Times New Roman"/>
                <a:ea typeface="Calibri"/>
                <a:cs typeface="Times New Roman"/>
              </a:rPr>
              <a:t> </a:t>
            </a:r>
            <a:r>
              <a:rPr lang="ru-RU" sz="1400" b="1" dirty="0" smtClean="0">
                <a:solidFill>
                  <a:srgbClr val="0070C0"/>
                </a:solidFill>
                <a:latin typeface="Times New Roman"/>
                <a:ea typeface="Calibri"/>
                <a:cs typeface="Times New Roman"/>
              </a:rPr>
              <a:t>    </a:t>
            </a:r>
            <a:r>
              <a:rPr lang="ru-RU" b="1" dirty="0" smtClean="0">
                <a:solidFill>
                  <a:srgbClr val="0070C0"/>
                </a:solidFill>
                <a:latin typeface="Times New Roman"/>
                <a:ea typeface="Calibri"/>
                <a:cs typeface="Times New Roman"/>
              </a:rPr>
              <a:t>В </a:t>
            </a:r>
            <a:r>
              <a:rPr lang="ru-RU" b="1" dirty="0">
                <a:solidFill>
                  <a:srgbClr val="0070C0"/>
                </a:solidFill>
                <a:latin typeface="Times New Roman"/>
                <a:ea typeface="Calibri"/>
                <a:cs typeface="Times New Roman"/>
              </a:rPr>
              <a:t>древности подсвечники имели основание в виде пирамиды и чашу, напоминающую цветок. Эта форма сохранилась до наших дней. В Древней Греции подсвечники делали из глины и покрывали их лаком</a:t>
            </a:r>
            <a:r>
              <a:rPr lang="ru-RU" b="1" dirty="0" smtClean="0">
                <a:solidFill>
                  <a:srgbClr val="0070C0"/>
                </a:solidFill>
                <a:latin typeface="Times New Roman"/>
                <a:ea typeface="Calibri"/>
                <a:cs typeface="Times New Roman"/>
              </a:rPr>
              <a:t>.  Свечи  </a:t>
            </a:r>
            <a:r>
              <a:rPr lang="ru-RU" b="1" dirty="0">
                <a:solidFill>
                  <a:srgbClr val="0070C0"/>
                </a:solidFill>
                <a:latin typeface="Times New Roman"/>
                <a:ea typeface="Calibri"/>
                <a:cs typeface="Times New Roman"/>
              </a:rPr>
              <a:t>широко применялись уже в XII веке в Древней Руси. </a:t>
            </a:r>
            <a:endParaRPr lang="ru-RU" b="1" dirty="0" smtClean="0">
              <a:solidFill>
                <a:srgbClr val="0070C0"/>
              </a:solidFill>
              <a:latin typeface="Times New Roman"/>
              <a:ea typeface="Calibri"/>
              <a:cs typeface="Times New Roman"/>
            </a:endParaRPr>
          </a:p>
          <a:p>
            <a:pPr lvl="7">
              <a:lnSpc>
                <a:spcPct val="115000"/>
              </a:lnSpc>
              <a:spcAft>
                <a:spcPts val="1000"/>
              </a:spcAft>
            </a:pPr>
            <a:r>
              <a:rPr lang="ru-RU" b="1" dirty="0" smtClean="0">
                <a:solidFill>
                  <a:srgbClr val="0070C0"/>
                </a:solidFill>
                <a:latin typeface="Times New Roman"/>
                <a:ea typeface="Calibri"/>
                <a:cs typeface="Times New Roman"/>
              </a:rPr>
              <a:t>Все </a:t>
            </a:r>
            <a:r>
              <a:rPr lang="ru-RU" b="1" dirty="0">
                <a:solidFill>
                  <a:srgbClr val="0070C0"/>
                </a:solidFill>
                <a:latin typeface="Times New Roman"/>
                <a:ea typeface="Calibri"/>
                <a:cs typeface="Times New Roman"/>
              </a:rPr>
              <a:t>осветительные приборы XVI-XVIII вв. представляли собой различные конструкции с прикрепленными к ним </a:t>
            </a:r>
            <a:r>
              <a:rPr lang="ru-RU" b="1" dirty="0" err="1">
                <a:solidFill>
                  <a:srgbClr val="0070C0"/>
                </a:solidFill>
                <a:latin typeface="Times New Roman"/>
                <a:ea typeface="Calibri"/>
                <a:cs typeface="Times New Roman"/>
              </a:rPr>
              <a:t>профитками</a:t>
            </a:r>
            <a:r>
              <a:rPr lang="ru-RU" b="1" dirty="0">
                <a:solidFill>
                  <a:srgbClr val="0070C0"/>
                </a:solidFill>
                <a:latin typeface="Times New Roman"/>
                <a:ea typeface="Calibri"/>
                <a:cs typeface="Times New Roman"/>
              </a:rPr>
              <a:t>, в которые вставлялись свечи. Самыми распространенными были подсвечники (шандалы) на различное количество свечей, для изготовления которых применялись дерево, кость, стекло и фарфор, однако наиболее распространенным был прочный огнестойкий металл.</a:t>
            </a:r>
            <a:endParaRPr lang="ru-RU" b="1" dirty="0">
              <a:solidFill>
                <a:srgbClr val="0070C0"/>
              </a:solidFill>
              <a:ea typeface="Calibri"/>
              <a:cs typeface="Times New Roman"/>
            </a:endParaRPr>
          </a:p>
          <a:p>
            <a:pPr algn="just">
              <a:lnSpc>
                <a:spcPct val="115000"/>
              </a:lnSpc>
              <a:spcAft>
                <a:spcPts val="1000"/>
              </a:spcAft>
            </a:pPr>
            <a:endParaRPr lang="ru-RU" sz="1400" b="1" dirty="0">
              <a:solidFill>
                <a:srgbClr val="0070C0"/>
              </a:solidFill>
              <a:ea typeface="Calibri"/>
              <a:cs typeface="Times New Roman"/>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1937" y="3403834"/>
            <a:ext cx="2947872" cy="29249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3496792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4465"/>
            <a:ext cx="9149961" cy="685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Прямоугольник 1"/>
          <p:cNvSpPr/>
          <p:nvPr/>
        </p:nvSpPr>
        <p:spPr>
          <a:xfrm>
            <a:off x="1113798" y="548680"/>
            <a:ext cx="7272808" cy="6060633"/>
          </a:xfrm>
          <a:prstGeom prst="rect">
            <a:avLst/>
          </a:prstGeom>
        </p:spPr>
        <p:txBody>
          <a:bodyPr wrap="square">
            <a:spAutoFit/>
          </a:bodyPr>
          <a:lstStyle/>
          <a:p>
            <a:r>
              <a:rPr lang="ru-RU" dirty="0">
                <a:solidFill>
                  <a:srgbClr val="130702"/>
                </a:solidFill>
                <a:latin typeface="Times New Roman"/>
                <a:ea typeface="Times New Roman"/>
              </a:rPr>
              <a:t> </a:t>
            </a:r>
            <a:r>
              <a:rPr lang="ru-RU" dirty="0" smtClean="0">
                <a:solidFill>
                  <a:srgbClr val="130702"/>
                </a:solidFill>
                <a:latin typeface="Times New Roman"/>
                <a:ea typeface="Times New Roman"/>
              </a:rPr>
              <a:t>        </a:t>
            </a:r>
            <a:r>
              <a:rPr lang="ru-RU" b="1" dirty="0" smtClean="0">
                <a:solidFill>
                  <a:srgbClr val="0070C0"/>
                </a:solidFill>
                <a:latin typeface="Times New Roman"/>
                <a:ea typeface="Times New Roman"/>
              </a:rPr>
              <a:t>Подсвечник менялся </a:t>
            </a:r>
            <a:r>
              <a:rPr lang="ru-RU" b="1" dirty="0">
                <a:solidFill>
                  <a:srgbClr val="0070C0"/>
                </a:solidFill>
                <a:latin typeface="Times New Roman"/>
                <a:ea typeface="Times New Roman"/>
              </a:rPr>
              <a:t>вместе с требованиями моды. В XVIII веке его облик был еще довольно скромен: стержень подсвечника часто представлял собой резную балясину, иногда чем-то украшенную, или же подсвечник копировал древнюю форму масляного светильника – в виде ладьи, только внутри нее уже крепилась </a:t>
            </a:r>
            <a:r>
              <a:rPr lang="ru-RU" b="1" dirty="0" err="1">
                <a:solidFill>
                  <a:srgbClr val="0070C0"/>
                </a:solidFill>
                <a:latin typeface="Times New Roman"/>
                <a:ea typeface="Times New Roman"/>
              </a:rPr>
              <a:t>профитка</a:t>
            </a:r>
            <a:r>
              <a:rPr lang="ru-RU" b="1" dirty="0">
                <a:solidFill>
                  <a:srgbClr val="0070C0"/>
                </a:solidFill>
                <a:latin typeface="Times New Roman"/>
                <a:ea typeface="Times New Roman"/>
              </a:rPr>
              <a:t> для свечи. Барочные подсвечники становились более причудливыми, украшенные цветами и листьями, классические – строгими: основание делали в виде древнегреческой колонны, девушки в античной тоге, держащей факел, в форме треножника. </a:t>
            </a:r>
            <a:endParaRPr lang="ru-RU" b="1" dirty="0" smtClean="0">
              <a:solidFill>
                <a:srgbClr val="0070C0"/>
              </a:solidFill>
              <a:latin typeface="Times New Roman"/>
              <a:ea typeface="Times New Roman"/>
            </a:endParaRPr>
          </a:p>
          <a:p>
            <a:pPr lvl="7"/>
            <a:r>
              <a:rPr lang="ru-RU" b="1" dirty="0" smtClean="0">
                <a:solidFill>
                  <a:srgbClr val="0070C0"/>
                </a:solidFill>
                <a:latin typeface="Times New Roman"/>
                <a:ea typeface="Times New Roman"/>
              </a:rPr>
              <a:t>Словом</a:t>
            </a:r>
            <a:r>
              <a:rPr lang="ru-RU" b="1" dirty="0">
                <a:solidFill>
                  <a:srgbClr val="0070C0"/>
                </a:solidFill>
                <a:latin typeface="Times New Roman"/>
                <a:ea typeface="Times New Roman"/>
              </a:rPr>
              <a:t>, внешний вид подсвечника легко приспосабливался под любой стиль – ампир, рококо, модерн. </a:t>
            </a:r>
            <a:endParaRPr lang="ru-RU" b="1" dirty="0" smtClean="0">
              <a:solidFill>
                <a:srgbClr val="0070C0"/>
              </a:solidFill>
              <a:latin typeface="Times New Roman"/>
              <a:ea typeface="Times New Roman"/>
            </a:endParaRPr>
          </a:p>
          <a:p>
            <a:pPr lvl="7">
              <a:lnSpc>
                <a:spcPts val="1920"/>
              </a:lnSpc>
              <a:spcAft>
                <a:spcPts val="1125"/>
              </a:spcAft>
            </a:pPr>
            <a:r>
              <a:rPr lang="ru-RU" b="1" dirty="0" smtClean="0">
                <a:solidFill>
                  <a:srgbClr val="0070C0"/>
                </a:solidFill>
                <a:latin typeface="Times New Roman"/>
                <a:ea typeface="Times New Roman"/>
              </a:rPr>
              <a:t>        Это </a:t>
            </a:r>
            <a:r>
              <a:rPr lang="ru-RU" b="1" dirty="0">
                <a:solidFill>
                  <a:srgbClr val="0070C0"/>
                </a:solidFill>
                <a:latin typeface="Times New Roman"/>
                <a:ea typeface="Times New Roman"/>
              </a:rPr>
              <a:t>сейчас подсвечник является элементом декора и даже предметом роскоши или произведением искусства. А всего несколько веков назад подсвечник был вещью повседневного обихода, необходимой в каждом доме и помещении, где находился человек.</a:t>
            </a:r>
            <a:endParaRPr lang="ru-RU" sz="1600" b="1" dirty="0">
              <a:solidFill>
                <a:srgbClr val="0070C0"/>
              </a:solidFill>
              <a:latin typeface="Times New Roman"/>
              <a:ea typeface="Times New Roman"/>
            </a:endParaRPr>
          </a:p>
          <a:p>
            <a:endParaRPr lang="ru-RU" dirty="0"/>
          </a:p>
        </p:txBody>
      </p:sp>
      <p:pic>
        <p:nvPicPr>
          <p:cNvPr id="3" name="Рисунок 2"/>
          <p:cNvPicPr>
            <a:picLocks noChangeAspect="1"/>
          </p:cNvPicPr>
          <p:nvPr/>
        </p:nvPicPr>
        <p:blipFill rotWithShape="1">
          <a:blip r:embed="rId3">
            <a:extLst>
              <a:ext uri="{28A0092B-C50C-407E-A947-70E740481C1C}">
                <a14:useLocalDpi xmlns:a14="http://schemas.microsoft.com/office/drawing/2010/main" val="0"/>
              </a:ext>
            </a:extLst>
          </a:blip>
          <a:srcRect l="16488" r="16126"/>
          <a:stretch/>
        </p:blipFill>
        <p:spPr>
          <a:xfrm>
            <a:off x="1547664" y="3580225"/>
            <a:ext cx="2329132" cy="25922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630997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4465"/>
            <a:ext cx="9149961" cy="685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extBox 1"/>
          <p:cNvSpPr txBox="1"/>
          <p:nvPr/>
        </p:nvSpPr>
        <p:spPr>
          <a:xfrm>
            <a:off x="1294138" y="3707740"/>
            <a:ext cx="5400600" cy="369332"/>
          </a:xfrm>
          <a:prstGeom prst="rect">
            <a:avLst/>
          </a:prstGeom>
          <a:noFill/>
        </p:spPr>
        <p:txBody>
          <a:bodyPr wrap="square" rtlCol="0">
            <a:spAutoFit/>
          </a:bodyPr>
          <a:lstStyle/>
          <a:p>
            <a:r>
              <a:rPr lang="ru-RU" b="1" dirty="0" smtClean="0">
                <a:solidFill>
                  <a:srgbClr val="FF0000"/>
                </a:solidFill>
                <a:latin typeface="Times New Roman" pitchFamily="18" charset="0"/>
                <a:cs typeface="Times New Roman" pitchFamily="18" charset="0"/>
              </a:rPr>
              <a:t>Анализ реализации проекта</a:t>
            </a:r>
            <a:endParaRPr lang="ru-RU" b="1" dirty="0">
              <a:solidFill>
                <a:srgbClr val="FF0000"/>
              </a:solidFill>
              <a:latin typeface="Times New Roman" pitchFamily="18" charset="0"/>
              <a:cs typeface="Times New Roman" pitchFamily="18" charset="0"/>
            </a:endParaRPr>
          </a:p>
        </p:txBody>
      </p:sp>
      <p:sp>
        <p:nvSpPr>
          <p:cNvPr id="3" name="TextBox 2"/>
          <p:cNvSpPr txBox="1"/>
          <p:nvPr/>
        </p:nvSpPr>
        <p:spPr>
          <a:xfrm>
            <a:off x="1403648" y="4347989"/>
            <a:ext cx="3852428" cy="1477328"/>
          </a:xfrm>
          <a:prstGeom prst="rect">
            <a:avLst/>
          </a:prstGeom>
          <a:noFill/>
        </p:spPr>
        <p:txBody>
          <a:bodyPr wrap="square" rtlCol="0">
            <a:spAutoFit/>
          </a:bodyPr>
          <a:lstStyle/>
          <a:p>
            <a:pPr marL="342900" indent="-342900">
              <a:buAutoNum type="arabicPeriod"/>
            </a:pPr>
            <a:r>
              <a:rPr lang="ru-RU" b="1" dirty="0" smtClean="0">
                <a:solidFill>
                  <a:srgbClr val="0070C0"/>
                </a:solidFill>
                <a:latin typeface="Times New Roman" pitchFamily="18" charset="0"/>
                <a:cs typeface="Times New Roman" pitchFamily="18" charset="0"/>
              </a:rPr>
              <a:t>Материалы;</a:t>
            </a:r>
          </a:p>
          <a:p>
            <a:pPr marL="342900" indent="-342900">
              <a:buAutoNum type="arabicPeriod"/>
            </a:pPr>
            <a:r>
              <a:rPr lang="ru-RU" b="1" dirty="0" smtClean="0">
                <a:solidFill>
                  <a:srgbClr val="0070C0"/>
                </a:solidFill>
                <a:latin typeface="Times New Roman" pitchFamily="18" charset="0"/>
                <a:cs typeface="Times New Roman" pitchFamily="18" charset="0"/>
              </a:rPr>
              <a:t>Инструменты;</a:t>
            </a:r>
          </a:p>
          <a:p>
            <a:pPr marL="342900" indent="-342900">
              <a:buAutoNum type="arabicPeriod"/>
            </a:pPr>
            <a:r>
              <a:rPr lang="ru-RU" b="1" dirty="0" smtClean="0">
                <a:solidFill>
                  <a:srgbClr val="0070C0"/>
                </a:solidFill>
                <a:latin typeface="Times New Roman" pitchFamily="18" charset="0"/>
                <a:cs typeface="Times New Roman" pitchFamily="18" charset="0"/>
              </a:rPr>
              <a:t>Эскиз;</a:t>
            </a:r>
          </a:p>
          <a:p>
            <a:pPr marL="342900" indent="-342900">
              <a:buAutoNum type="arabicPeriod"/>
            </a:pPr>
            <a:r>
              <a:rPr lang="ru-RU" b="1" dirty="0" smtClean="0">
                <a:solidFill>
                  <a:srgbClr val="0070C0"/>
                </a:solidFill>
                <a:latin typeface="Times New Roman" pitchFamily="18" charset="0"/>
                <a:cs typeface="Times New Roman" pitchFamily="18" charset="0"/>
              </a:rPr>
              <a:t>Технология изготовления;</a:t>
            </a:r>
          </a:p>
          <a:p>
            <a:pPr marL="342900" indent="-342900">
              <a:buAutoNum type="arabicPeriod"/>
            </a:pPr>
            <a:r>
              <a:rPr lang="ru-RU" b="1" dirty="0" smtClean="0">
                <a:solidFill>
                  <a:srgbClr val="0070C0"/>
                </a:solidFill>
                <a:latin typeface="Times New Roman" pitchFamily="18" charset="0"/>
                <a:cs typeface="Times New Roman" pitchFamily="18" charset="0"/>
              </a:rPr>
              <a:t>Стоимость готового изделия</a:t>
            </a:r>
            <a:r>
              <a:rPr lang="ru-RU" b="1" dirty="0" smtClean="0">
                <a:solidFill>
                  <a:srgbClr val="0070C0"/>
                </a:solidFill>
              </a:rPr>
              <a:t>.</a:t>
            </a:r>
            <a:endParaRPr lang="ru-RU" b="1" dirty="0">
              <a:solidFill>
                <a:srgbClr val="0070C0"/>
              </a:solidFill>
            </a:endParaRPr>
          </a:p>
        </p:txBody>
      </p:sp>
      <p:sp>
        <p:nvSpPr>
          <p:cNvPr id="4" name="Прямоугольник 3"/>
          <p:cNvSpPr/>
          <p:nvPr/>
        </p:nvSpPr>
        <p:spPr>
          <a:xfrm>
            <a:off x="1294138" y="527382"/>
            <a:ext cx="6374206" cy="2995692"/>
          </a:xfrm>
          <a:prstGeom prst="rect">
            <a:avLst/>
          </a:prstGeom>
        </p:spPr>
        <p:txBody>
          <a:bodyPr wrap="square">
            <a:spAutoFit/>
          </a:bodyPr>
          <a:lstStyle/>
          <a:p>
            <a:pPr>
              <a:spcAft>
                <a:spcPts val="750"/>
              </a:spcAft>
            </a:pPr>
            <a:r>
              <a:rPr lang="ru-RU" b="1" dirty="0">
                <a:solidFill>
                  <a:srgbClr val="FF0000"/>
                </a:solidFill>
                <a:latin typeface="Times New Roman"/>
                <a:ea typeface="Times New Roman"/>
              </a:rPr>
              <a:t>Цель проекта: </a:t>
            </a:r>
            <a:r>
              <a:rPr lang="ru-RU" b="1" dirty="0">
                <a:solidFill>
                  <a:srgbClr val="0070C0"/>
                </a:solidFill>
                <a:latin typeface="Times New Roman"/>
                <a:ea typeface="Times New Roman"/>
              </a:rPr>
              <a:t>изготовить настольный </a:t>
            </a:r>
            <a:r>
              <a:rPr lang="ru-RU" b="1" dirty="0" err="1">
                <a:solidFill>
                  <a:srgbClr val="0070C0"/>
                </a:solidFill>
                <a:latin typeface="Times New Roman"/>
                <a:ea typeface="Times New Roman"/>
              </a:rPr>
              <a:t>трехрожковый</a:t>
            </a:r>
            <a:r>
              <a:rPr lang="ru-RU" b="1" dirty="0">
                <a:solidFill>
                  <a:srgbClr val="0070C0"/>
                </a:solidFill>
                <a:latin typeface="Times New Roman"/>
                <a:ea typeface="Times New Roman"/>
              </a:rPr>
              <a:t> подсвечник, из дерева используя полученные знания и умения по предмету «Технология».</a:t>
            </a:r>
            <a:endParaRPr lang="ru-RU" sz="1600" b="1" dirty="0">
              <a:solidFill>
                <a:srgbClr val="0070C0"/>
              </a:solidFill>
              <a:latin typeface="Times New Roman"/>
              <a:ea typeface="Times New Roman"/>
            </a:endParaRPr>
          </a:p>
          <a:p>
            <a:pPr>
              <a:spcAft>
                <a:spcPts val="750"/>
              </a:spcAft>
            </a:pPr>
            <a:r>
              <a:rPr lang="ru-RU" b="1" dirty="0">
                <a:solidFill>
                  <a:srgbClr val="FF0000"/>
                </a:solidFill>
                <a:latin typeface="Times New Roman"/>
                <a:ea typeface="Times New Roman"/>
              </a:rPr>
              <a:t>Задачи: </a:t>
            </a:r>
            <a:endParaRPr lang="ru-RU" sz="1600" b="1" dirty="0">
              <a:solidFill>
                <a:srgbClr val="FF0000"/>
              </a:solidFill>
              <a:latin typeface="Times New Roman"/>
              <a:ea typeface="Times New Roman"/>
            </a:endParaRPr>
          </a:p>
          <a:p>
            <a:pPr marL="342900" lvl="0" indent="-342900">
              <a:spcAft>
                <a:spcPts val="750"/>
              </a:spcAft>
              <a:buFont typeface="+mj-lt"/>
              <a:buAutoNum type="arabicPeriod"/>
            </a:pPr>
            <a:r>
              <a:rPr lang="ru-RU" b="1" dirty="0">
                <a:solidFill>
                  <a:srgbClr val="0070C0"/>
                </a:solidFill>
                <a:latin typeface="Times New Roman"/>
                <a:ea typeface="Times New Roman"/>
              </a:rPr>
              <a:t>Познакомиться с историей возникновения подсвечника.</a:t>
            </a:r>
            <a:endParaRPr lang="ru-RU" sz="1600" b="1" dirty="0">
              <a:solidFill>
                <a:srgbClr val="0070C0"/>
              </a:solidFill>
              <a:latin typeface="Times New Roman"/>
              <a:ea typeface="Times New Roman"/>
            </a:endParaRPr>
          </a:p>
          <a:p>
            <a:pPr marL="342900" lvl="0" indent="-342900">
              <a:spcAft>
                <a:spcPts val="750"/>
              </a:spcAft>
              <a:buFont typeface="+mj-lt"/>
              <a:buAutoNum type="arabicPeriod"/>
            </a:pPr>
            <a:r>
              <a:rPr lang="ru-RU" b="1" dirty="0">
                <a:solidFill>
                  <a:srgbClr val="0070C0"/>
                </a:solidFill>
                <a:latin typeface="Times New Roman"/>
                <a:ea typeface="Times New Roman"/>
              </a:rPr>
              <a:t>Научиться работать с чертежами и технологическими картами.</a:t>
            </a:r>
            <a:endParaRPr lang="ru-RU" sz="1600" b="1" dirty="0">
              <a:solidFill>
                <a:srgbClr val="0070C0"/>
              </a:solidFill>
              <a:latin typeface="Times New Roman"/>
              <a:ea typeface="Times New Roman"/>
            </a:endParaRPr>
          </a:p>
          <a:p>
            <a:pPr marL="342900" lvl="0" indent="-342900">
              <a:spcAft>
                <a:spcPts val="750"/>
              </a:spcAft>
              <a:buFont typeface="+mj-lt"/>
              <a:buAutoNum type="arabicPeriod"/>
            </a:pPr>
            <a:r>
              <a:rPr lang="ru-RU" b="1" dirty="0">
                <a:solidFill>
                  <a:srgbClr val="0070C0"/>
                </a:solidFill>
                <a:latin typeface="Times New Roman"/>
                <a:ea typeface="Times New Roman"/>
              </a:rPr>
              <a:t>Изготовить изделие своими руками и посчитать его стоимость.</a:t>
            </a:r>
            <a:endParaRPr lang="ru-RU" sz="1600" b="1" dirty="0">
              <a:solidFill>
                <a:srgbClr val="0070C0"/>
              </a:solidFill>
              <a:effectLst/>
              <a:latin typeface="Times New Roman"/>
              <a:ea typeface="Times New Roman"/>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8970" y="3645024"/>
            <a:ext cx="2531535" cy="2025228"/>
          </a:xfrm>
          <a:prstGeom prst="rect">
            <a:avLst/>
          </a:prstGeom>
        </p:spPr>
      </p:pic>
    </p:spTree>
    <p:extLst>
      <p:ext uri="{BB962C8B-B14F-4D97-AF65-F5344CB8AC3E}">
        <p14:creationId xmlns:p14="http://schemas.microsoft.com/office/powerpoint/2010/main" val="29829053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4465"/>
            <a:ext cx="9149961" cy="685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extBox 1"/>
          <p:cNvSpPr txBox="1"/>
          <p:nvPr/>
        </p:nvSpPr>
        <p:spPr>
          <a:xfrm>
            <a:off x="2411760" y="219797"/>
            <a:ext cx="4824536" cy="369332"/>
          </a:xfrm>
          <a:prstGeom prst="rect">
            <a:avLst/>
          </a:prstGeom>
          <a:noFill/>
        </p:spPr>
        <p:txBody>
          <a:bodyPr wrap="square" rtlCol="0">
            <a:spAutoFit/>
          </a:bodyPr>
          <a:lstStyle/>
          <a:p>
            <a:r>
              <a:rPr lang="ru-RU" b="1" dirty="0" smtClean="0">
                <a:solidFill>
                  <a:srgbClr val="FF0000"/>
                </a:solidFill>
              </a:rPr>
              <a:t>Вариативность проекта</a:t>
            </a:r>
            <a:endParaRPr lang="ru-RU" b="1" dirty="0">
              <a:solidFill>
                <a:srgbClr val="FF0000"/>
              </a:solidFill>
            </a:endParaRPr>
          </a:p>
        </p:txBody>
      </p:sp>
      <p:sp>
        <p:nvSpPr>
          <p:cNvPr id="3" name="TextBox 2"/>
          <p:cNvSpPr txBox="1"/>
          <p:nvPr/>
        </p:nvSpPr>
        <p:spPr>
          <a:xfrm>
            <a:off x="3203848" y="908720"/>
            <a:ext cx="5328592" cy="5909310"/>
          </a:xfrm>
          <a:prstGeom prst="rect">
            <a:avLst/>
          </a:prstGeom>
          <a:noFill/>
        </p:spPr>
        <p:txBody>
          <a:bodyPr wrap="square" rtlCol="0">
            <a:spAutoFit/>
          </a:bodyPr>
          <a:lstStyle/>
          <a:p>
            <a:r>
              <a:rPr lang="ru-RU" dirty="0" smtClean="0"/>
              <a:t>       </a:t>
            </a:r>
            <a:r>
              <a:rPr lang="ru-RU" dirty="0" smtClean="0">
                <a:latin typeface="Times New Roman" pitchFamily="18" charset="0"/>
                <a:cs typeface="Times New Roman" pitchFamily="18" charset="0"/>
              </a:rPr>
              <a:t>Я просмотрел литературу, странички интернета в поисках нужного изделия.</a:t>
            </a:r>
          </a:p>
          <a:p>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Советовался с педагогами и мастерами, у которых большой жизненный опыт.</a:t>
            </a:r>
          </a:p>
          <a:p>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Подсвечник можно изготовить из разных материалов.</a:t>
            </a:r>
          </a:p>
          <a:p>
            <a:r>
              <a:rPr lang="ru-RU" dirty="0" smtClean="0">
                <a:latin typeface="Times New Roman" pitchFamily="18" charset="0"/>
                <a:cs typeface="Times New Roman" pitchFamily="18" charset="0"/>
              </a:rPr>
              <a:t>Подсвечник из металла сложно сделать. И нет всего оборудования чтобы сделать металлический подсвечник.</a:t>
            </a:r>
          </a:p>
          <a:p>
            <a:r>
              <a:rPr lang="ru-RU" dirty="0" smtClean="0">
                <a:latin typeface="Times New Roman" pitchFamily="18" charset="0"/>
                <a:cs typeface="Times New Roman" pitchFamily="18" charset="0"/>
              </a:rPr>
              <a:t>       Рассматривал вариант изготовления из глины. Т.к. нет специальной печи для обжига, этот вариант также не подошел.</a:t>
            </a:r>
          </a:p>
          <a:p>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ru-RU" dirty="0" smtClean="0">
                <a:solidFill>
                  <a:srgbClr val="000000"/>
                </a:solidFill>
                <a:latin typeface="Times New Roman" pitchFamily="18" charset="0"/>
                <a:cs typeface="Times New Roman" pitchFamily="18" charset="0"/>
              </a:rPr>
              <a:t>Дерево </a:t>
            </a:r>
            <a:r>
              <a:rPr lang="ru-RU" dirty="0">
                <a:solidFill>
                  <a:srgbClr val="000000"/>
                </a:solidFill>
                <a:latin typeface="Times New Roman" pitchFamily="18" charset="0"/>
                <a:cs typeface="Times New Roman" pitchFamily="18" charset="0"/>
              </a:rPr>
              <a:t>– одно из самых удивительных и самых совершенных созданий природы</a:t>
            </a:r>
            <a:r>
              <a:rPr lang="ru-RU" dirty="0" smtClean="0">
                <a:solidFill>
                  <a:srgbClr val="000000"/>
                </a:solidFill>
                <a:latin typeface="Times New Roman" pitchFamily="18" charset="0"/>
                <a:cs typeface="Times New Roman" pitchFamily="18" charset="0"/>
              </a:rPr>
              <a:t>. </a:t>
            </a:r>
            <a:r>
              <a:rPr lang="ru-RU" dirty="0">
                <a:solidFill>
                  <a:srgbClr val="000000"/>
                </a:solidFill>
                <a:latin typeface="Times New Roman" pitchFamily="18" charset="0"/>
                <a:cs typeface="Times New Roman" pitchFamily="18" charset="0"/>
              </a:rPr>
              <a:t>Древесину нетрудно обрабатывать. Этот замечательный материал предоставляет широчайшие возможности для фантазии. Изготовление изделий из древесины не требует сложных установок и дорогих станков, его легко организовать в условиях обычной </a:t>
            </a:r>
            <a:r>
              <a:rPr lang="ru-RU" dirty="0" smtClean="0">
                <a:solidFill>
                  <a:srgbClr val="000000"/>
                </a:solidFill>
                <a:latin typeface="Times New Roman" pitchFamily="18" charset="0"/>
                <a:cs typeface="Times New Roman" pitchFamily="18" charset="0"/>
              </a:rPr>
              <a:t>квартиры.</a:t>
            </a:r>
            <a:endParaRPr lang="ru-RU" dirty="0" smtClean="0">
              <a:latin typeface="Times New Roman" pitchFamily="18" charset="0"/>
              <a:cs typeface="Times New Roman" pitchFamily="18" charset="0"/>
            </a:endParaRPr>
          </a:p>
          <a:p>
            <a:endParaRPr lang="ru-RU" dirty="0"/>
          </a:p>
        </p:txBody>
      </p:sp>
      <p:pic>
        <p:nvPicPr>
          <p:cNvPr id="4" name="Рисунок 3"/>
          <p:cNvPicPr>
            <a:picLocks noChangeAspect="1"/>
          </p:cNvPicPr>
          <p:nvPr/>
        </p:nvPicPr>
        <p:blipFill rotWithShape="1">
          <a:blip r:embed="rId3" cstate="print">
            <a:extLst>
              <a:ext uri="{28A0092B-C50C-407E-A947-70E740481C1C}">
                <a14:useLocalDpi xmlns:a14="http://schemas.microsoft.com/office/drawing/2010/main" val="0"/>
              </a:ext>
            </a:extLst>
          </a:blip>
          <a:srcRect l="23933" t="9580" r="27576" b="84"/>
          <a:stretch/>
        </p:blipFill>
        <p:spPr>
          <a:xfrm>
            <a:off x="930461" y="1124744"/>
            <a:ext cx="1872208" cy="1961903"/>
          </a:xfrm>
          <a:prstGeom prst="rect">
            <a:avLst/>
          </a:prstGeom>
        </p:spPr>
      </p:pic>
      <p:pic>
        <p:nvPicPr>
          <p:cNvPr id="6" name="Рисунок 5"/>
          <p:cNvPicPr>
            <a:picLocks noChangeAspect="1"/>
          </p:cNvPicPr>
          <p:nvPr/>
        </p:nvPicPr>
        <p:blipFill rotWithShape="1">
          <a:blip r:embed="rId4" cstate="print">
            <a:extLst>
              <a:ext uri="{28A0092B-C50C-407E-A947-70E740481C1C}">
                <a14:useLocalDpi xmlns:a14="http://schemas.microsoft.com/office/drawing/2010/main" val="0"/>
              </a:ext>
            </a:extLst>
          </a:blip>
          <a:srcRect l="21687" t="-75" r="18492" b="75"/>
          <a:stretch/>
        </p:blipFill>
        <p:spPr>
          <a:xfrm>
            <a:off x="930461" y="3399134"/>
            <a:ext cx="1926119" cy="2376264"/>
          </a:xfrm>
          <a:prstGeom prst="rect">
            <a:avLst/>
          </a:prstGeom>
        </p:spPr>
      </p:pic>
    </p:spTree>
    <p:extLst>
      <p:ext uri="{BB962C8B-B14F-4D97-AF65-F5344CB8AC3E}">
        <p14:creationId xmlns:p14="http://schemas.microsoft.com/office/powerpoint/2010/main" val="20045244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 y="4465"/>
            <a:ext cx="9149961" cy="685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2051720" y="332656"/>
            <a:ext cx="4824536" cy="400110"/>
          </a:xfrm>
          <a:prstGeom prst="rect">
            <a:avLst/>
          </a:prstGeom>
          <a:noFill/>
        </p:spPr>
        <p:txBody>
          <a:bodyPr wrap="square" rtlCol="0">
            <a:spAutoFit/>
          </a:bodyPr>
          <a:lstStyle/>
          <a:p>
            <a:pPr algn="ctr"/>
            <a:r>
              <a:rPr lang="ru-RU" sz="2000" b="1" dirty="0" smtClean="0">
                <a:solidFill>
                  <a:srgbClr val="FF0000"/>
                </a:solidFill>
              </a:rPr>
              <a:t>Эскиз проекта</a:t>
            </a:r>
            <a:endParaRPr lang="ru-RU" sz="2000" b="1" dirty="0">
              <a:solidFill>
                <a:srgbClr val="FF0000"/>
              </a:solidFill>
            </a:endParaRPr>
          </a:p>
        </p:txBody>
      </p: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9019" y="1160580"/>
            <a:ext cx="3546533" cy="5013176"/>
          </a:xfrm>
          <a:prstGeom prst="rect">
            <a:avLst/>
          </a:prstGeom>
        </p:spPr>
      </p:pic>
      <p:sp>
        <p:nvSpPr>
          <p:cNvPr id="4" name="TextBox 3"/>
          <p:cNvSpPr txBox="1"/>
          <p:nvPr/>
        </p:nvSpPr>
        <p:spPr>
          <a:xfrm>
            <a:off x="1043607" y="1268760"/>
            <a:ext cx="3525411" cy="2862322"/>
          </a:xfrm>
          <a:prstGeom prst="rect">
            <a:avLst/>
          </a:prstGeom>
          <a:noFill/>
        </p:spPr>
        <p:txBody>
          <a:bodyPr wrap="square" rtlCol="0">
            <a:spAutoFit/>
          </a:bodyPr>
          <a:lstStyle/>
          <a:p>
            <a:r>
              <a:rPr lang="ru-RU" sz="2000" b="1" dirty="0" smtClean="0"/>
              <a:t>Общая высота изделия </a:t>
            </a:r>
            <a:r>
              <a:rPr lang="ru-RU" sz="2000" b="1" dirty="0" smtClean="0"/>
              <a:t>30 </a:t>
            </a:r>
            <a:r>
              <a:rPr lang="ru-RU" sz="2000" b="1" dirty="0" smtClean="0"/>
              <a:t>см;</a:t>
            </a:r>
          </a:p>
          <a:p>
            <a:r>
              <a:rPr lang="ru-RU" sz="2000" b="1" dirty="0" smtClean="0"/>
              <a:t>Длина крестовины 20 см, диаметр 3,5 см;</a:t>
            </a:r>
          </a:p>
          <a:p>
            <a:r>
              <a:rPr lang="ru-RU" sz="2000" b="1" dirty="0" smtClean="0"/>
              <a:t>Длина держателей свечей </a:t>
            </a:r>
            <a:r>
              <a:rPr lang="ru-RU" sz="2000" b="1" dirty="0" smtClean="0"/>
              <a:t>8 </a:t>
            </a:r>
            <a:r>
              <a:rPr lang="ru-RU" sz="2000" b="1" dirty="0" smtClean="0"/>
              <a:t>см, диаметр 4 см;</a:t>
            </a:r>
          </a:p>
          <a:p>
            <a:r>
              <a:rPr lang="ru-RU" sz="2000" b="1" dirty="0" smtClean="0"/>
              <a:t>Диаметр основания 12 см, высота </a:t>
            </a:r>
            <a:r>
              <a:rPr lang="ru-RU" sz="2000" b="1" dirty="0" smtClean="0"/>
              <a:t>4 </a:t>
            </a:r>
            <a:r>
              <a:rPr lang="ru-RU" sz="2000" b="1" dirty="0" smtClean="0"/>
              <a:t>см.</a:t>
            </a:r>
          </a:p>
          <a:p>
            <a:endParaRPr lang="ru-RU" sz="2000" b="1" dirty="0" smtClean="0"/>
          </a:p>
          <a:p>
            <a:endParaRPr lang="ru-RU" sz="2000" b="1" dirty="0"/>
          </a:p>
        </p:txBody>
      </p:sp>
    </p:spTree>
    <p:extLst>
      <p:ext uri="{BB962C8B-B14F-4D97-AF65-F5344CB8AC3E}">
        <p14:creationId xmlns:p14="http://schemas.microsoft.com/office/powerpoint/2010/main" val="402551637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1019</Words>
  <Application>Microsoft Office PowerPoint</Application>
  <PresentationFormat>Экран (4:3)</PresentationFormat>
  <Paragraphs>136</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Home</dc:creator>
  <cp:lastModifiedBy>Home</cp:lastModifiedBy>
  <cp:revision>17</cp:revision>
  <cp:lastPrinted>2023-02-20T16:28:14Z</cp:lastPrinted>
  <dcterms:created xsi:type="dcterms:W3CDTF">2023-02-19T12:40:23Z</dcterms:created>
  <dcterms:modified xsi:type="dcterms:W3CDTF">2023-02-20T16:30:09Z</dcterms:modified>
</cp:coreProperties>
</file>