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BB54-A18A-4B30-9FDE-ABC8A71947C3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50B9-F194-4BBE-95F4-82A23D424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BB54-A18A-4B30-9FDE-ABC8A71947C3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50B9-F194-4BBE-95F4-82A23D424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BB54-A18A-4B30-9FDE-ABC8A71947C3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50B9-F194-4BBE-95F4-82A23D424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BB54-A18A-4B30-9FDE-ABC8A71947C3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50B9-F194-4BBE-95F4-82A23D424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BB54-A18A-4B30-9FDE-ABC8A71947C3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50B9-F194-4BBE-95F4-82A23D424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BB54-A18A-4B30-9FDE-ABC8A71947C3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50B9-F194-4BBE-95F4-82A23D424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BB54-A18A-4B30-9FDE-ABC8A71947C3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50B9-F194-4BBE-95F4-82A23D424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BB54-A18A-4B30-9FDE-ABC8A71947C3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50B9-F194-4BBE-95F4-82A23D424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BB54-A18A-4B30-9FDE-ABC8A71947C3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50B9-F194-4BBE-95F4-82A23D424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BB54-A18A-4B30-9FDE-ABC8A71947C3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50B9-F194-4BBE-95F4-82A23D424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BB54-A18A-4B30-9FDE-ABC8A71947C3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50B9-F194-4BBE-95F4-82A23D424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3">
                <a:lumMod val="40000"/>
                <a:lumOff val="60000"/>
              </a:schemeClr>
            </a:gs>
            <a:gs pos="100000">
              <a:schemeClr val="accent3">
                <a:lumMod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ABB54-A18A-4B30-9FDE-ABC8A71947C3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350B9-F194-4BBE-95F4-82A23D424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4;&#1089;&#1077;%20&#1076;&#1086;&#1083;&#1082;&#1091;&#1084;&#1077;&#1085;&#1090;&#1099;\&#1056;&#1072;&#1073;&#1086;&#1095;&#1080;&#1081;%20&#1089;&#1090;&#1086;&#1083;\&#1103;&#1089;&#1083;&#1080;\&#1087;&#1088;&#1077;&#1079;&#1077;&#1085;&#1090;&#1072;&#1094;&#1080;&#1080;\&#1089;&#1090;&#1088;&#1077;&#1082;&#1086;&#1079;&#1072;%20-%20&#1082;&#1086;&#1087;&#1080;&#1103;\&#1050;&#1086;&#1085;&#1089;&#1090;&#1088;&#1091;&#1080;&#1088;&#1086;&#1074;&#1072;&#1085;&#1080;&#1077;%20&#1080;&#1079;%20&#1087;&#1088;&#1080;&#1088;&#1086;&#1076;&#1085;&#1086;&#1075;&#1086;%20&#1084;&#1072;&#1090;&#1077;&#1088;&#1080;&#1072;&#1083;&#1072;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4;&#1089;&#1077;%20&#1076;&#1086;&#1083;&#1082;&#1091;&#1084;&#1077;&#1085;&#1090;&#1099;\&#1056;&#1072;&#1073;&#1086;&#1095;&#1080;&#1081;%20&#1089;&#1090;&#1086;&#1083;\&#1103;&#1089;&#1083;&#1080;\&#1087;&#1088;&#1077;&#1079;&#1077;&#1085;&#1090;&#1072;&#1094;&#1080;&#1080;\&#1089;&#1090;&#1088;&#1077;&#1082;&#1086;&#1079;&#1072;%20-%20&#1082;&#1086;&#1087;&#1080;&#1103;\&#1073;&#1088;&#1102;&#1096;&#1082;&#1086;.mp3" TargetMode="Externa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4;&#1089;&#1077;%20&#1076;&#1086;&#1083;&#1082;&#1091;&#1084;&#1077;&#1085;&#1090;&#1099;\&#1056;&#1072;&#1073;&#1086;&#1095;&#1080;&#1081;%20&#1089;&#1090;&#1086;&#1083;\&#1103;&#1089;&#1083;&#1080;\&#1087;&#1088;&#1077;&#1079;&#1077;&#1085;&#1090;&#1072;&#1094;&#1080;&#1080;\&#1089;&#1090;&#1088;&#1077;&#1082;&#1086;&#1079;&#1072;%20-%20&#1082;&#1086;&#1087;&#1080;&#1103;\&#1082;&#1088;&#1077;&#1087;&#1083;&#1077;&#1085;&#1080;&#1077;%20&#1082;&#1088;&#1099;&#1083;&#1099;&#1096;&#1077;&#1082;.mp3" TargetMode="External"/><Relationship Id="rId6" Type="http://schemas.openxmlformats.org/officeDocument/2006/relationships/image" Target="../media/image1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4;&#1089;&#1077;%20&#1076;&#1086;&#1083;&#1082;&#1091;&#1084;&#1077;&#1085;&#1090;&#1099;\&#1056;&#1072;&#1073;&#1086;&#1095;&#1080;&#1081;%20&#1089;&#1090;&#1086;&#1083;\&#1103;&#1089;&#1083;&#1080;\&#1087;&#1088;&#1077;&#1079;&#1077;&#1085;&#1090;&#1072;&#1094;&#1080;&#1080;\&#1089;&#1090;&#1088;&#1077;&#1082;&#1086;&#1079;&#1072;%20-%20&#1082;&#1086;&#1087;&#1080;&#1103;\&#1089;&#1090;&#1088;&#1077;&#1082;&#1086;&#1079;&#1072;%20&#1075;&#1086;&#1090;&#1086;&#1074;&#1072;.mp3" TargetMode="Externa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4;&#1089;&#1077;%20&#1076;&#1086;&#1083;&#1082;&#1091;&#1084;&#1077;&#1085;&#1090;&#1099;\&#1056;&#1072;&#1073;&#1086;&#1095;&#1080;&#1081;%20&#1089;&#1090;&#1086;&#1083;\&#1103;&#1089;&#1083;&#1080;\&#1087;&#1088;&#1077;&#1079;&#1077;&#1085;&#1090;&#1072;&#1094;&#1080;&#1080;\&#1089;&#1090;&#1088;&#1077;&#1082;&#1086;&#1079;&#1072;%20-%20&#1082;&#1086;&#1087;&#1080;&#1103;\&#1074;&#1086;&#1090;%20&#1090;&#1072;&#1082;&#1080;&#1077;%20&#1089;&#1090;&#1088;&#1077;&#1082;&#1086;&#1079;&#1099;%20&#1087;&#1086;&#1083;&#1091;&#1095;&#1080;&#1083;&#1080;&#1089;&#1100;.mp3" TargetMode="Externa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4;&#1089;&#1077;%20&#1076;&#1086;&#1083;&#1082;&#1091;&#1084;&#1077;&#1085;&#1090;&#1099;\&#1056;&#1072;&#1073;&#1086;&#1095;&#1080;&#1081;%20&#1089;&#1090;&#1086;&#1083;\&#1103;&#1089;&#1083;&#1080;\&#1087;&#1088;&#1077;&#1079;&#1077;&#1085;&#1090;&#1072;&#1094;&#1080;&#1080;\&#1089;&#1090;&#1088;&#1077;&#1082;&#1086;&#1079;&#1072;%20-%20&#1082;&#1086;&#1087;&#1080;&#1103;\&#1074;&#1089;&#1077;&#1084;%20&#1089;&#1087;&#1072;&#1089;&#1080;&#1073;&#1086;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4;&#1089;&#1077;%20&#1076;&#1086;&#1083;&#1082;&#1091;&#1084;&#1077;&#1085;&#1090;&#1099;\&#1056;&#1072;&#1073;&#1086;&#1095;&#1080;&#1081;%20&#1089;&#1090;&#1086;&#1083;\&#1103;&#1089;&#1083;&#1080;\&#1087;&#1088;&#1077;&#1079;&#1077;&#1085;&#1090;&#1072;&#1094;&#1080;&#1080;\&#1089;&#1090;&#1088;&#1077;&#1082;&#1086;&#1079;&#1072;%20-%20&#1082;&#1086;&#1087;&#1080;&#1103;\&#1089;&#1077;&#1075;&#1086;&#1076;&#1085;&#1103;%20&#1084;&#1099;%20&#1073;&#1091;&#1076;&#1077;&#1084;%20&#1076;&#1077;&#1083;&#1072;&#1090;&#1100;%20&#1089;&#1090;&#1088;&#1077;&#1082;&#1086;&#1079;&#1091;.mp3" TargetMode="Externa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4;&#1089;&#1077;%20&#1076;&#1086;&#1083;&#1082;&#1091;&#1084;&#1077;&#1085;&#1090;&#1099;\&#1056;&#1072;&#1073;&#1086;&#1095;&#1080;&#1081;%20&#1089;&#1090;&#1086;&#1083;\&#1103;&#1089;&#1083;&#1080;\&#1087;&#1088;&#1077;&#1079;&#1077;&#1085;&#1090;&#1072;&#1094;&#1080;&#1080;\&#1089;&#1090;&#1088;&#1077;&#1082;&#1086;&#1079;&#1072;%20-%20&#1082;&#1086;&#1087;&#1080;&#1103;\&#1044;&#1072;&#1074;&#1072;&#1081;&#1090;&#1077;%20&#1088;&#1072;&#1089;&#1089;&#1084;&#1086;&#1090;&#1088;&#1080;&#1084;%20&#1085;&#1072;&#1089;&#1077;&#1082;&#1086;&#1084;&#1086;&#1077;.mp3" TargetMode="Externa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4;&#1089;&#1077;%20&#1076;&#1086;&#1083;&#1082;&#1091;&#1084;&#1077;&#1085;&#1090;&#1099;\&#1056;&#1072;&#1073;&#1086;&#1095;&#1080;&#1081;%20&#1089;&#1090;&#1086;&#1083;\&#1103;&#1089;&#1083;&#1080;\&#1087;&#1088;&#1077;&#1079;&#1077;&#1085;&#1090;&#1072;&#1094;&#1080;&#1080;\&#1089;&#1090;&#1088;&#1077;&#1082;&#1086;&#1079;&#1072;%20-%20&#1082;&#1086;&#1087;&#1080;&#1103;\&#1044;&#1083;&#1103;%20&#1101;&#1090;&#1086;&#1075;&#1086;%20&#1085;&#1072;&#1084;%20&#1087;&#1086;&#1085;&#1072;&#1076;&#1086;&#1073;&#1103;&#1090;&#1089;&#1103;.mp3" TargetMode="External"/><Relationship Id="rId5" Type="http://schemas.openxmlformats.org/officeDocument/2006/relationships/image" Target="../media/image1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4;&#1089;&#1077;%20&#1076;&#1086;&#1083;&#1082;&#1091;&#1084;&#1077;&#1085;&#1090;&#1099;\&#1056;&#1072;&#1073;&#1086;&#1095;&#1080;&#1081;%20&#1089;&#1090;&#1086;&#1083;\&#1103;&#1089;&#1083;&#1080;\&#1087;&#1088;&#1077;&#1079;&#1077;&#1085;&#1090;&#1072;&#1094;&#1080;&#1080;\&#1089;&#1090;&#1088;&#1077;&#1082;&#1086;&#1079;&#1072;%20-%20&#1082;&#1086;&#1087;&#1080;&#1103;\&#1053;&#1072;&#1095;&#1080;&#1085;&#1072;&#1077;&#1084;%20&#1076;&#1077;&#1083;&#1072;&#1090;&#1100;%20&#1089;&#1090;&#1088;&#1077;&#1082;&#1086;&#1079;&#1091;.mp3" TargetMode="External"/><Relationship Id="rId6" Type="http://schemas.openxmlformats.org/officeDocument/2006/relationships/image" Target="../media/image1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4;&#1089;&#1077;%20&#1076;&#1086;&#1083;&#1082;&#1091;&#1084;&#1077;&#1085;&#1090;&#1099;\&#1056;&#1072;&#1073;&#1086;&#1095;&#1080;&#1081;%20&#1089;&#1090;&#1086;&#1083;\&#1103;&#1089;&#1083;&#1080;\&#1087;&#1088;&#1077;&#1079;&#1077;&#1085;&#1090;&#1072;&#1094;&#1080;&#1080;\&#1089;&#1090;&#1088;&#1077;&#1082;&#1086;&#1079;&#1072;%20-%20&#1082;&#1086;&#1087;&#1080;&#1103;\&#1075;&#1086;&#1083;&#1086;&#1074;&#1072;.mp3" TargetMode="External"/><Relationship Id="rId5" Type="http://schemas.openxmlformats.org/officeDocument/2006/relationships/image" Target="../media/image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4;&#1089;&#1077;%20&#1076;&#1086;&#1083;&#1082;&#1091;&#1084;&#1077;&#1085;&#1090;&#1099;\&#1056;&#1072;&#1073;&#1086;&#1095;&#1080;&#1081;%20&#1089;&#1090;&#1086;&#1083;\&#1103;&#1089;&#1083;&#1080;\&#1087;&#1088;&#1077;&#1079;&#1077;&#1085;&#1090;&#1072;&#1094;&#1080;&#1080;\&#1089;&#1090;&#1088;&#1077;&#1082;&#1086;&#1079;&#1072;%20-%20&#1082;&#1086;&#1087;&#1080;&#1103;\&#1089;&#1086;&#1077;&#1076;&#1080;&#1085;&#1077;&#1085;&#1080;&#1077;%20&#1075;&#1086;&#1083;&#1086;&#1074;&#1072;%20&#1080;%20&#1075;&#1088;&#1091;&#1076;&#1100;.mp3" TargetMode="External"/><Relationship Id="rId5" Type="http://schemas.openxmlformats.org/officeDocument/2006/relationships/image" Target="../media/image1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4;&#1089;&#1077;%20&#1076;&#1086;&#1083;&#1082;&#1091;&#1084;&#1077;&#1085;&#1090;&#1099;\&#1056;&#1072;&#1073;&#1086;&#1095;&#1080;&#1081;%20&#1089;&#1090;&#1086;&#1083;\&#1103;&#1089;&#1083;&#1080;\&#1087;&#1088;&#1077;&#1079;&#1077;&#1085;&#1090;&#1072;&#1094;&#1080;&#1080;\&#1089;&#1090;&#1088;&#1077;&#1082;&#1086;&#1079;&#1072;%20-%20&#1082;&#1086;&#1087;&#1080;&#1103;\&#1075;&#1083;&#1072;&#1079;&#1072;%20&#1080;%20&#1091;&#1089;&#1080;&#1082;&#1080;.mp3" TargetMode="External"/><Relationship Id="rId6" Type="http://schemas.openxmlformats.org/officeDocument/2006/relationships/image" Target="../media/image1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4;&#1089;&#1077;%20&#1076;&#1086;&#1083;&#1082;&#1091;&#1084;&#1077;&#1085;&#1090;&#1099;\&#1056;&#1072;&#1073;&#1086;&#1095;&#1080;&#1081;%20&#1089;&#1090;&#1086;&#1083;\&#1103;&#1089;&#1083;&#1080;\&#1087;&#1088;&#1077;&#1079;&#1077;&#1085;&#1090;&#1072;&#1094;&#1080;&#1080;\&#1089;&#1090;&#1088;&#1077;&#1082;&#1086;&#1079;&#1072;%20-%20&#1082;&#1086;&#1087;&#1080;&#1103;\&#1083;&#1072;&#1087;&#1082;&#1080;.mp3" TargetMode="External"/><Relationship Id="rId5" Type="http://schemas.openxmlformats.org/officeDocument/2006/relationships/image" Target="../media/image1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928670"/>
            <a:ext cx="62151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Конструирование из природного материала  «Стрекоза»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14414" y="4000504"/>
            <a:ext cx="68580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Презентацию</a:t>
            </a:r>
            <a:r>
              <a:rPr lang="ru-RU" sz="2800" dirty="0" smtClean="0"/>
              <a:t> </a:t>
            </a:r>
            <a:r>
              <a:rPr lang="ru-RU" sz="2800" dirty="0" smtClean="0"/>
              <a:t>подготовила:  </a:t>
            </a:r>
            <a:r>
              <a:rPr lang="ru-RU" sz="2800" dirty="0" err="1" smtClean="0"/>
              <a:t>Сазанова</a:t>
            </a:r>
            <a:r>
              <a:rPr lang="ru-RU" sz="2800" dirty="0" smtClean="0"/>
              <a:t> Валентина Александровна </a:t>
            </a:r>
          </a:p>
          <a:p>
            <a:pPr algn="ctr"/>
            <a:r>
              <a:rPr lang="ru-RU" sz="2800" dirty="0" smtClean="0"/>
              <a:t>Воспитатель МАДОУ </a:t>
            </a:r>
            <a:r>
              <a:rPr lang="ru-RU" sz="2800" dirty="0" err="1" smtClean="0"/>
              <a:t>д</a:t>
            </a:r>
            <a:r>
              <a:rPr lang="ru-RU" sz="2800" dirty="0" smtClean="0"/>
              <a:t>/с № 1 «Петушок»</a:t>
            </a:r>
            <a:endParaRPr lang="ru-RU" sz="2800" dirty="0" smtClean="0"/>
          </a:p>
          <a:p>
            <a:pPr algn="ctr"/>
            <a:r>
              <a:rPr lang="ru-RU" sz="2800" dirty="0" smtClean="0"/>
              <a:t> </a:t>
            </a:r>
            <a:r>
              <a:rPr lang="ru-RU" sz="2800" dirty="0" smtClean="0"/>
              <a:t>г. Нестеров</a:t>
            </a:r>
            <a:endParaRPr lang="ru-RU" sz="2800" dirty="0"/>
          </a:p>
        </p:txBody>
      </p:sp>
      <p:pic>
        <p:nvPicPr>
          <p:cNvPr id="4" name="Конструирование из природного материал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428596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571480"/>
            <a:ext cx="650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Из веточки делаем брюшко.</a:t>
            </a:r>
            <a:endParaRPr lang="ru-RU" b="1" dirty="0"/>
          </a:p>
        </p:txBody>
      </p:sp>
      <p:pic>
        <p:nvPicPr>
          <p:cNvPr id="5" name="Рисунок 4" descr="DSC00009.JPG"/>
          <p:cNvPicPr>
            <a:picLocks noChangeAspect="1"/>
          </p:cNvPicPr>
          <p:nvPr/>
        </p:nvPicPr>
        <p:blipFill>
          <a:blip r:embed="rId3" cstate="email"/>
          <a:srcRect b="20833"/>
          <a:stretch>
            <a:fillRect/>
          </a:stretch>
        </p:blipFill>
        <p:spPr>
          <a:xfrm>
            <a:off x="1500166" y="1785926"/>
            <a:ext cx="6429388" cy="3817459"/>
          </a:xfrm>
          <a:prstGeom prst="round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4" name="брюшк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28596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Из крылаток клёна присоединяем – крылышки. Крепятся крылышки к грудке попарно: 2 с одной стороны и 2 с другой.</a:t>
            </a:r>
            <a:endParaRPr lang="ru-RU" b="1" dirty="0"/>
          </a:p>
        </p:txBody>
      </p:sp>
      <p:pic>
        <p:nvPicPr>
          <p:cNvPr id="5" name="Рисунок 4" descr="DSC00010.JPG"/>
          <p:cNvPicPr>
            <a:picLocks noChangeAspect="1"/>
          </p:cNvPicPr>
          <p:nvPr/>
        </p:nvPicPr>
        <p:blipFill>
          <a:blip r:embed="rId3" cstate="email"/>
          <a:srcRect l="19531" b="11458"/>
          <a:stretch>
            <a:fillRect/>
          </a:stretch>
        </p:blipFill>
        <p:spPr>
          <a:xfrm>
            <a:off x="571473" y="1357298"/>
            <a:ext cx="3429024" cy="2829778"/>
          </a:xfrm>
          <a:prstGeom prst="round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6" name="Рисунок 5" descr="DSC00012.JPG"/>
          <p:cNvPicPr>
            <a:picLocks noChangeAspect="1"/>
          </p:cNvPicPr>
          <p:nvPr/>
        </p:nvPicPr>
        <p:blipFill>
          <a:blip r:embed="rId4" cstate="email"/>
          <a:srcRect l="25781" t="9375" r="23437" b="22916"/>
          <a:stretch>
            <a:fillRect/>
          </a:stretch>
        </p:blipFill>
        <p:spPr>
          <a:xfrm>
            <a:off x="5500694" y="1428736"/>
            <a:ext cx="2500330" cy="2500330"/>
          </a:xfrm>
          <a:prstGeom prst="round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8" name="Рисунок 7" descr="DSC00013.JPG"/>
          <p:cNvPicPr>
            <a:picLocks noChangeAspect="1"/>
          </p:cNvPicPr>
          <p:nvPr/>
        </p:nvPicPr>
        <p:blipFill>
          <a:blip r:embed="rId5" cstate="email"/>
          <a:srcRect b="12500"/>
          <a:stretch>
            <a:fillRect/>
          </a:stretch>
        </p:blipFill>
        <p:spPr>
          <a:xfrm>
            <a:off x="3054769" y="4357694"/>
            <a:ext cx="3592301" cy="2357454"/>
          </a:xfrm>
          <a:prstGeom prst="round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7" name="крепление крылыше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28572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6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SC00014.JPG"/>
          <p:cNvPicPr>
            <a:picLocks noChangeAspect="1"/>
          </p:cNvPicPr>
          <p:nvPr/>
        </p:nvPicPr>
        <p:blipFill>
          <a:blip r:embed="rId3" cstate="email"/>
          <a:srcRect l="12500" r="17187" b="15625"/>
          <a:stretch>
            <a:fillRect/>
          </a:stretch>
        </p:blipFill>
        <p:spPr>
          <a:xfrm>
            <a:off x="2452674" y="1714488"/>
            <a:ext cx="4762532" cy="4286261"/>
          </a:xfrm>
          <a:prstGeom prst="round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571604" y="428604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Стрекоза готова!</a:t>
            </a:r>
            <a:endParaRPr lang="ru-RU" b="1" dirty="0"/>
          </a:p>
        </p:txBody>
      </p:sp>
      <p:pic>
        <p:nvPicPr>
          <p:cNvPr id="4" name="стрекоза готов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357158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42860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Мы старались….</a:t>
            </a:r>
            <a:endParaRPr lang="ru-RU" b="1" dirty="0"/>
          </a:p>
        </p:txBody>
      </p:sp>
      <p:pic>
        <p:nvPicPr>
          <p:cNvPr id="3" name="Рисунок 2" descr="DSC00188.JPG"/>
          <p:cNvPicPr>
            <a:picLocks noChangeAspect="1"/>
          </p:cNvPicPr>
          <p:nvPr/>
        </p:nvPicPr>
        <p:blipFill>
          <a:blip r:embed="rId3" cstate="email"/>
          <a:srcRect t="7291"/>
          <a:stretch>
            <a:fillRect/>
          </a:stretch>
        </p:blipFill>
        <p:spPr>
          <a:xfrm>
            <a:off x="2071670" y="1428736"/>
            <a:ext cx="4143386" cy="5121702"/>
          </a:xfrm>
          <a:prstGeom prst="round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email"/>
          <a:stretch>
            <a:fillRect/>
          </a:stretch>
        </p:blipFill>
        <p:spPr>
          <a:xfrm>
            <a:off x="500034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500042"/>
            <a:ext cx="692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Вот такие стрекозы у нас получились</a:t>
            </a:r>
            <a:endParaRPr lang="ru-RU" b="1" dirty="0"/>
          </a:p>
        </p:txBody>
      </p:sp>
      <p:pic>
        <p:nvPicPr>
          <p:cNvPr id="3" name="Рисунок 2" descr="DSC00189.JPG"/>
          <p:cNvPicPr>
            <a:picLocks noChangeAspect="1"/>
          </p:cNvPicPr>
          <p:nvPr/>
        </p:nvPicPr>
        <p:blipFill>
          <a:blip r:embed="rId3" cstate="email"/>
          <a:srcRect l="20312" t="5208" r="11719"/>
          <a:stretch>
            <a:fillRect/>
          </a:stretch>
        </p:blipFill>
        <p:spPr>
          <a:xfrm>
            <a:off x="1928794" y="1142984"/>
            <a:ext cx="5072098" cy="5305278"/>
          </a:xfrm>
          <a:prstGeom prst="round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4" name="вот такие стрекозы получилис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357158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2143116"/>
            <a:ext cx="6572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Всем спасибо!</a:t>
            </a:r>
            <a:endParaRPr lang="ru-RU" sz="7200" b="1" dirty="0"/>
          </a:p>
        </p:txBody>
      </p:sp>
      <p:pic>
        <p:nvPicPr>
          <p:cNvPr id="3" name="всем спасиб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28572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5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ragfly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285728"/>
            <a:ext cx="9144000" cy="17235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3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Сегодня мы будем </a:t>
            </a:r>
          </a:p>
          <a:p>
            <a:pPr algn="ctr"/>
            <a:r>
              <a:rPr lang="ru-RU" sz="53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делать стрекозу</a:t>
            </a:r>
            <a:endParaRPr lang="ru-RU" sz="53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сегодня мы будем делать стрекоз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28596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3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0f43_df8e8e32_XL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1000108"/>
            <a:ext cx="4286280" cy="5636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0" y="214290"/>
            <a:ext cx="9001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Давайте рассмотрим насекомое.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00530" y="2786058"/>
            <a:ext cx="464347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/>
              <a:t>Стрекоза, как и все насекомые имеет три части тела: брюшко, голова, грудь. </a:t>
            </a:r>
            <a:endParaRPr lang="ru-RU" sz="2400" i="1" dirty="0"/>
          </a:p>
          <a:p>
            <a:pPr algn="just"/>
            <a:r>
              <a:rPr lang="ru-RU" sz="2400" i="1" dirty="0" smtClean="0"/>
              <a:t>6 лапок – 3 пары, 4 крыла – 2 пары, пару усиков и глаза.</a:t>
            </a:r>
          </a:p>
          <a:p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2214546" y="5429264"/>
            <a:ext cx="928694" cy="50006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1964513" y="2178835"/>
            <a:ext cx="571504" cy="21431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1071538" y="3143248"/>
            <a:ext cx="928694" cy="2857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2928926" y="4000504"/>
            <a:ext cx="1071570" cy="7143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357422" y="1571612"/>
            <a:ext cx="714380" cy="2857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1142976" y="2714620"/>
            <a:ext cx="642942" cy="14287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1428728" y="2071678"/>
            <a:ext cx="642942" cy="35719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6" name="Давайте рассмотрим насекомо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214282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442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14480" y="71414"/>
            <a:ext cx="571504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Для этого нам понадобятся: </a:t>
            </a:r>
          </a:p>
          <a:p>
            <a:endParaRPr lang="ru-RU" dirty="0"/>
          </a:p>
        </p:txBody>
      </p:sp>
      <p:pic>
        <p:nvPicPr>
          <p:cNvPr id="16" name="Рисунок 15" descr="podelki_00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928670"/>
            <a:ext cx="2777184" cy="3071834"/>
          </a:xfrm>
          <a:prstGeom prst="rect">
            <a:avLst/>
          </a:prstGeom>
        </p:spPr>
      </p:pic>
      <p:pic>
        <p:nvPicPr>
          <p:cNvPr id="17" name="Рисунок 16" descr="DSC00251.JPG"/>
          <p:cNvPicPr>
            <a:picLocks noChangeAspect="1"/>
          </p:cNvPicPr>
          <p:nvPr/>
        </p:nvPicPr>
        <p:blipFill>
          <a:blip r:embed="rId4" cstate="email"/>
          <a:srcRect l="1562" t="3125" r="1562" b="4166"/>
          <a:stretch>
            <a:fillRect/>
          </a:stretch>
        </p:blipFill>
        <p:spPr>
          <a:xfrm>
            <a:off x="3071802" y="1643050"/>
            <a:ext cx="5971895" cy="428628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286116" y="1714488"/>
            <a:ext cx="2714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Крылатки клёна для крылышек</a:t>
            </a:r>
            <a:endParaRPr lang="ru-RU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714744" y="3786190"/>
            <a:ext cx="207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Веточка для брюшка</a:t>
            </a:r>
            <a:endParaRPr lang="ru-RU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214678" y="5429264"/>
            <a:ext cx="2143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Семена яблока для глаз </a:t>
            </a:r>
            <a:endParaRPr lang="ru-RU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429124" y="4857760"/>
            <a:ext cx="2000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Проволока для усиков</a:t>
            </a:r>
            <a:endParaRPr lang="ru-RU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858016" y="3714752"/>
            <a:ext cx="2000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Проволока для лапок</a:t>
            </a:r>
            <a:endParaRPr lang="ru-RU" sz="1400" b="1" dirty="0"/>
          </a:p>
        </p:txBody>
      </p:sp>
      <p:pic>
        <p:nvPicPr>
          <p:cNvPr id="10" name="Для этого нам понадобятс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42859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0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071546"/>
            <a:ext cx="771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Раскатываем кусочек пластилина в небольшую «колбаску» (грудь)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357166"/>
            <a:ext cx="7358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Начинаем делать стрекозу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Рисунок 5" descr="DSC00019.JPG"/>
          <p:cNvPicPr>
            <a:picLocks noChangeAspect="1"/>
          </p:cNvPicPr>
          <p:nvPr/>
        </p:nvPicPr>
        <p:blipFill>
          <a:blip r:embed="rId3" cstate="email"/>
          <a:srcRect l="12500" b="5208"/>
          <a:stretch>
            <a:fillRect/>
          </a:stretch>
        </p:blipFill>
        <p:spPr>
          <a:xfrm>
            <a:off x="500034" y="1857364"/>
            <a:ext cx="3258704" cy="2647698"/>
          </a:xfrm>
          <a:prstGeom prst="round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7" name="Рисунок 6" descr="DSC00022.JPG"/>
          <p:cNvPicPr>
            <a:picLocks noChangeAspect="1"/>
          </p:cNvPicPr>
          <p:nvPr/>
        </p:nvPicPr>
        <p:blipFill>
          <a:blip r:embed="rId4" cstate="email"/>
          <a:srcRect l="35156" t="23958" r="25781" b="37500"/>
          <a:stretch>
            <a:fillRect/>
          </a:stretch>
        </p:blipFill>
        <p:spPr>
          <a:xfrm>
            <a:off x="4000496" y="4572008"/>
            <a:ext cx="2928958" cy="2167428"/>
          </a:xfrm>
          <a:prstGeom prst="ellipse">
            <a:avLst/>
          </a:prstGeom>
          <a:ln w="28575">
            <a:solidFill>
              <a:schemeClr val="tx1"/>
            </a:solidFill>
          </a:ln>
        </p:spPr>
      </p:pic>
      <p:pic>
        <p:nvPicPr>
          <p:cNvPr id="8" name="Рисунок 7" descr="DSC00020.JPG"/>
          <p:cNvPicPr>
            <a:picLocks noChangeAspect="1"/>
          </p:cNvPicPr>
          <p:nvPr/>
        </p:nvPicPr>
        <p:blipFill>
          <a:blip r:embed="rId5" cstate="email"/>
          <a:srcRect l="16406" r="5468" b="5208"/>
          <a:stretch>
            <a:fillRect/>
          </a:stretch>
        </p:blipFill>
        <p:spPr>
          <a:xfrm>
            <a:off x="5072066" y="2000240"/>
            <a:ext cx="2590618" cy="2357454"/>
          </a:xfrm>
          <a:prstGeom prst="round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Начинаем делать стрекоз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35715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0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28604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Кругообразным движением ладоней раскатываем  </a:t>
            </a:r>
            <a:r>
              <a:rPr lang="ru-RU" b="1" dirty="0" err="1" smtClean="0"/>
              <a:t>овоид</a:t>
            </a:r>
            <a:r>
              <a:rPr lang="ru-RU" b="1" dirty="0" smtClean="0"/>
              <a:t> – голова стрекозы</a:t>
            </a:r>
            <a:endParaRPr lang="ru-RU" b="1" dirty="0"/>
          </a:p>
        </p:txBody>
      </p:sp>
      <p:pic>
        <p:nvPicPr>
          <p:cNvPr id="3" name="Рисунок 2" descr="DSC00159.JPG"/>
          <p:cNvPicPr>
            <a:picLocks noChangeAspect="1"/>
          </p:cNvPicPr>
          <p:nvPr/>
        </p:nvPicPr>
        <p:blipFill>
          <a:blip r:embed="rId3" cstate="email"/>
          <a:srcRect l="15625" t="4166" r="4687" b="17708"/>
          <a:stretch>
            <a:fillRect/>
          </a:stretch>
        </p:blipFill>
        <p:spPr>
          <a:xfrm>
            <a:off x="571472" y="1857364"/>
            <a:ext cx="4954940" cy="3643338"/>
          </a:xfrm>
          <a:prstGeom prst="round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4" name="Рисунок 3" descr="DSC00160.JPG"/>
          <p:cNvPicPr>
            <a:picLocks noChangeAspect="1"/>
          </p:cNvPicPr>
          <p:nvPr/>
        </p:nvPicPr>
        <p:blipFill>
          <a:blip r:embed="rId4" cstate="email"/>
          <a:srcRect l="24218" t="13541" r="55469" b="54167"/>
          <a:stretch>
            <a:fillRect/>
          </a:stretch>
        </p:blipFill>
        <p:spPr>
          <a:xfrm>
            <a:off x="6286512" y="2428868"/>
            <a:ext cx="1857388" cy="2214578"/>
          </a:xfrm>
          <a:prstGeom prst="ellipse">
            <a:avLst/>
          </a:prstGeom>
          <a:ln w="19050">
            <a:solidFill>
              <a:schemeClr val="tx1"/>
            </a:solidFill>
          </a:ln>
        </p:spPr>
      </p:pic>
      <p:pic>
        <p:nvPicPr>
          <p:cNvPr id="5" name="голов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357158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1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500042"/>
            <a:ext cx="650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Соединяем голову и грудь стрекозы</a:t>
            </a:r>
            <a:endParaRPr lang="ru-RU" b="1" dirty="0"/>
          </a:p>
        </p:txBody>
      </p:sp>
      <p:pic>
        <p:nvPicPr>
          <p:cNvPr id="3" name="Рисунок 2" descr="DSC00002.JPG"/>
          <p:cNvPicPr>
            <a:picLocks noChangeAspect="1"/>
          </p:cNvPicPr>
          <p:nvPr/>
        </p:nvPicPr>
        <p:blipFill>
          <a:blip r:embed="rId3" cstate="email"/>
          <a:srcRect t="3125" b="16666"/>
          <a:stretch>
            <a:fillRect/>
          </a:stretch>
        </p:blipFill>
        <p:spPr>
          <a:xfrm>
            <a:off x="285720" y="1357298"/>
            <a:ext cx="4631377" cy="2786082"/>
          </a:xfrm>
          <a:prstGeom prst="round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6" name="Рисунок 5" descr="DSC00023.JPG"/>
          <p:cNvPicPr>
            <a:picLocks noChangeAspect="1"/>
          </p:cNvPicPr>
          <p:nvPr/>
        </p:nvPicPr>
        <p:blipFill>
          <a:blip r:embed="rId4" cstate="email"/>
          <a:srcRect b="26041"/>
          <a:stretch>
            <a:fillRect/>
          </a:stretch>
        </p:blipFill>
        <p:spPr>
          <a:xfrm>
            <a:off x="4714876" y="4214818"/>
            <a:ext cx="4121260" cy="2286016"/>
          </a:xfrm>
          <a:prstGeom prst="round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5" name="соединение голова и груд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357158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4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357166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Приделываем глаза и усики.</a:t>
            </a:r>
            <a:endParaRPr lang="ru-RU" b="1" dirty="0"/>
          </a:p>
        </p:txBody>
      </p:sp>
      <p:pic>
        <p:nvPicPr>
          <p:cNvPr id="4" name="Рисунок 3" descr="DSC00003.JPG"/>
          <p:cNvPicPr>
            <a:picLocks noChangeAspect="1"/>
          </p:cNvPicPr>
          <p:nvPr/>
        </p:nvPicPr>
        <p:blipFill>
          <a:blip r:embed="rId3" cstate="email"/>
          <a:srcRect b="15625"/>
          <a:stretch>
            <a:fillRect/>
          </a:stretch>
        </p:blipFill>
        <p:spPr>
          <a:xfrm>
            <a:off x="142844" y="1142984"/>
            <a:ext cx="4286248" cy="2712399"/>
          </a:xfrm>
          <a:prstGeom prst="round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5" name="Рисунок 4" descr="DSC00004.JPG"/>
          <p:cNvPicPr>
            <a:picLocks noChangeAspect="1"/>
          </p:cNvPicPr>
          <p:nvPr/>
        </p:nvPicPr>
        <p:blipFill>
          <a:blip r:embed="rId4" cstate="email"/>
          <a:srcRect b="20833"/>
          <a:stretch>
            <a:fillRect/>
          </a:stretch>
        </p:blipFill>
        <p:spPr>
          <a:xfrm>
            <a:off x="4643438" y="1285860"/>
            <a:ext cx="4244887" cy="2520409"/>
          </a:xfrm>
          <a:prstGeom prst="round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7" name="Рисунок 6" descr="DSC0000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071802" y="4000504"/>
            <a:ext cx="3500398" cy="2625299"/>
          </a:xfrm>
          <a:prstGeom prst="round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6" name="глаза и уси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357158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7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357166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Из проволоки делаем лапки и присоединяем их попарно к грудке:</a:t>
            </a:r>
          </a:p>
          <a:p>
            <a:pPr algn="ctr"/>
            <a:r>
              <a:rPr lang="ru-RU" b="1" dirty="0" smtClean="0"/>
              <a:t> 3 лапки с одной стороны и 3 с другой. </a:t>
            </a:r>
            <a:endParaRPr lang="ru-RU" b="1" dirty="0"/>
          </a:p>
        </p:txBody>
      </p:sp>
      <p:pic>
        <p:nvPicPr>
          <p:cNvPr id="8" name="Рисунок 7" descr="DSC00008.JPG"/>
          <p:cNvPicPr>
            <a:picLocks noChangeAspect="1"/>
          </p:cNvPicPr>
          <p:nvPr/>
        </p:nvPicPr>
        <p:blipFill>
          <a:blip r:embed="rId3" cstate="email"/>
          <a:srcRect l="4687" b="22916"/>
          <a:stretch>
            <a:fillRect/>
          </a:stretch>
        </p:blipFill>
        <p:spPr>
          <a:xfrm>
            <a:off x="4643438" y="1928802"/>
            <a:ext cx="4357723" cy="3000396"/>
          </a:xfrm>
          <a:prstGeom prst="round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2" name="Рисунок 11" descr="DSC00006.JPG"/>
          <p:cNvPicPr>
            <a:picLocks noChangeAspect="1"/>
          </p:cNvPicPr>
          <p:nvPr/>
        </p:nvPicPr>
        <p:blipFill>
          <a:blip r:embed="rId4" cstate="email"/>
          <a:srcRect l="4687" t="4166" b="5208"/>
          <a:stretch>
            <a:fillRect/>
          </a:stretch>
        </p:blipFill>
        <p:spPr>
          <a:xfrm>
            <a:off x="142844" y="2571744"/>
            <a:ext cx="4107260" cy="2928958"/>
          </a:xfrm>
          <a:prstGeom prst="round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5" name="лап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28572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0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186</Words>
  <Application>Microsoft Office PowerPoint</Application>
  <PresentationFormat>Экран (4:3)</PresentationFormat>
  <Paragraphs>28</Paragraphs>
  <Slides>15</Slides>
  <Notes>0</Notes>
  <HiddenSlides>0</HiddenSlides>
  <MMClips>15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Тоша</cp:lastModifiedBy>
  <cp:revision>38</cp:revision>
  <dcterms:created xsi:type="dcterms:W3CDTF">2013-10-06T18:03:03Z</dcterms:created>
  <dcterms:modified xsi:type="dcterms:W3CDTF">2023-07-02T17:27:48Z</dcterms:modified>
</cp:coreProperties>
</file>