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0" r:id="rId4"/>
    <p:sldId id="271" r:id="rId5"/>
    <p:sldId id="261" r:id="rId6"/>
    <p:sldId id="262" r:id="rId7"/>
    <p:sldId id="272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10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54C19-31C0-4EE3-A021-C63D5C5AEFBD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398EE-268E-4CC6-89EF-293BF305C7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0758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2652C-34C9-461C-B9DB-7761D8FB8B5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8642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2652C-34C9-461C-B9DB-7761D8FB8B5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6958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2652C-34C9-461C-B9DB-7761D8FB8B5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6991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2652C-34C9-461C-B9DB-7761D8FB8B5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0595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398EE-268E-4CC6-89EF-293BF305C72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2389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638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581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436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0815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7102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032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9771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713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1390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500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5834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30E18-23B7-476D-82AB-8762D3C4BE92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0E30C-B956-4DE5-AD80-7E4E33808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150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836712"/>
            <a:ext cx="7772400" cy="187220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Презентация: </a:t>
            </a:r>
            <a:br>
              <a:rPr lang="ru-RU" sz="3600" dirty="0" smtClean="0"/>
            </a:br>
            <a:r>
              <a:rPr lang="ru-RU" sz="3600" dirty="0" smtClean="0"/>
              <a:t>«Замечательные кривые»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5472608" cy="2664296"/>
          </a:xfrm>
        </p:spPr>
        <p:txBody>
          <a:bodyPr>
            <a:normAutofit/>
          </a:bodyPr>
          <a:lstStyle/>
          <a:p>
            <a:pPr algn="l">
              <a:lnSpc>
                <a:spcPct val="170000"/>
              </a:lnSpc>
            </a:pPr>
            <a:r>
              <a:rPr lang="ru-RU" sz="2600" b="1" dirty="0" smtClean="0">
                <a:solidFill>
                  <a:srgbClr val="0070C0"/>
                </a:solidFill>
              </a:rPr>
              <a:t>Подготовил:</a:t>
            </a:r>
          </a:p>
          <a:p>
            <a:pPr algn="l">
              <a:lnSpc>
                <a:spcPct val="170000"/>
              </a:lnSpc>
            </a:pPr>
            <a:r>
              <a:rPr lang="ru-RU" sz="2600" dirty="0" smtClean="0">
                <a:solidFill>
                  <a:srgbClr val="0070C0"/>
                </a:solidFill>
              </a:rPr>
              <a:t>ученик </a:t>
            </a:r>
            <a:r>
              <a:rPr lang="ru-RU" sz="2600" dirty="0">
                <a:solidFill>
                  <a:srgbClr val="0070C0"/>
                </a:solidFill>
              </a:rPr>
              <a:t>6</a:t>
            </a:r>
            <a:r>
              <a:rPr lang="ru-RU" sz="2600" dirty="0" smtClean="0">
                <a:solidFill>
                  <a:srgbClr val="0070C0"/>
                </a:solidFill>
              </a:rPr>
              <a:t> «Р» класса </a:t>
            </a:r>
          </a:p>
          <a:p>
            <a:pPr algn="l">
              <a:lnSpc>
                <a:spcPct val="170000"/>
              </a:lnSpc>
            </a:pPr>
            <a:r>
              <a:rPr lang="ru-RU" sz="2600" dirty="0" smtClean="0">
                <a:solidFill>
                  <a:srgbClr val="0070C0"/>
                </a:solidFill>
              </a:rPr>
              <a:t>Титов Александр </a:t>
            </a:r>
          </a:p>
          <a:p>
            <a:pPr algn="l">
              <a:lnSpc>
                <a:spcPct val="170000"/>
              </a:lnSpc>
            </a:pPr>
            <a:endParaRPr lang="ru-RU" sz="2600" dirty="0" smtClean="0">
              <a:solidFill>
                <a:srgbClr val="0070C0"/>
              </a:solidFill>
            </a:endParaRPr>
          </a:p>
          <a:p>
            <a:pPr algn="l">
              <a:lnSpc>
                <a:spcPct val="170000"/>
              </a:lnSpc>
            </a:pPr>
            <a:endParaRPr lang="ru-RU" sz="2600" dirty="0" smtClean="0">
              <a:solidFill>
                <a:srgbClr val="0070C0"/>
              </a:solidFill>
            </a:endParaRPr>
          </a:p>
          <a:p>
            <a:pPr algn="l"/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21794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4176464" cy="324036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400" i="1" dirty="0">
                <a:solidFill>
                  <a:srgbClr val="0070C0"/>
                </a:solidFill>
              </a:rPr>
              <a:t>7</a:t>
            </a:r>
            <a:r>
              <a:rPr lang="ru-RU" sz="1400" i="1" dirty="0" smtClean="0">
                <a:solidFill>
                  <a:srgbClr val="0070C0"/>
                </a:solidFill>
                <a:effectLst/>
              </a:rPr>
              <a:t>. Архимедова спираль – </a:t>
            </a:r>
            <a:r>
              <a:rPr lang="ru-RU" sz="1300" b="0" i="1" dirty="0" smtClean="0">
                <a:solidFill>
                  <a:srgbClr val="0070C0"/>
                </a:solidFill>
                <a:effectLst/>
              </a:rPr>
              <a:t>плоская кривая, описываемая точкой M, равномерно движущейся по прямой OA, в то время как эта прямая равномерно вращается в плоскости вокруг одной из своих точек O. Геометрическим свойством, характеризующим спираль Архимеда, является постоянство расстояний между витками. </a:t>
            </a:r>
            <a:br>
              <a:rPr lang="ru-RU" sz="1300" b="0" i="1" dirty="0" smtClean="0">
                <a:solidFill>
                  <a:srgbClr val="0070C0"/>
                </a:solidFill>
                <a:effectLst/>
              </a:rPr>
            </a:br>
            <a:r>
              <a:rPr lang="ru-RU" sz="1300" b="0" i="1" dirty="0" smtClean="0">
                <a:solidFill>
                  <a:srgbClr val="0070C0"/>
                </a:solidFill>
                <a:effectLst/>
              </a:rPr>
              <a:t>Спираль Архимеда состоит из бесконечно многих витков. Она начинается в центре, и все более и более удаляется от него по мере того, как растет число оборотов. </a:t>
            </a:r>
            <a:r>
              <a:rPr lang="ru-RU" sz="1300" dirty="0" smtClean="0"/>
              <a:t/>
            </a:r>
            <a:br>
              <a:rPr lang="ru-RU" sz="1300" dirty="0" smtClean="0"/>
            </a:br>
            <a:endParaRPr lang="ru-RU" sz="1300" dirty="0"/>
          </a:p>
        </p:txBody>
      </p:sp>
      <p:pic>
        <p:nvPicPr>
          <p:cNvPr id="1026" name="Picture 2" descr="C:\Users\Николай\Desktop\Спираль_архимеда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64088" y="836712"/>
            <a:ext cx="2448272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Николай\Desktop\lo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501008"/>
            <a:ext cx="2912388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https://theslide.ru/img/thumbs/5f5a3dd5ab585062aeb8b3505536f94a-800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4680520" cy="297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603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400" i="1" dirty="0" smtClean="0">
                <a:solidFill>
                  <a:srgbClr val="0070C0"/>
                </a:solidFill>
                <a:effectLst/>
              </a:rPr>
              <a:t>Кривые имеют непосредственное отношение к окружающему нас миру. Они проявляются в частности в природе, науке, архитектуре. Трудно себе представить мир без этих кривых, хотя они так не заметны для нашего повседневного взора. 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http://ansya.ru/health/issledovateleskaya-rabota-po-teme-zamechatelenie-krivie/5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744924"/>
            <a:ext cx="2085404" cy="162018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http://ansya.ru/health/issledovateleskaya-rabota-po-teme-zamechatelenie-krivie/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268760"/>
            <a:ext cx="2046734" cy="13681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http://ansya.ru/health/issledovateleskaya-rabota-po-teme-zamechatelenie-krivie/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1955676" cy="151216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4" name="Picture 2" descr="C:\Users\Николай\Desktop\ulitka-0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2138852" cy="144016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 descr="C:\Users\Николай\Desktop\majesta-4-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98282" y="2780928"/>
            <a:ext cx="2112235" cy="158417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 descr="http://ansya.ru/health/issledovateleskaya-rabota-po-teme-zamechatelenie-krivie/3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5984" y="2816932"/>
            <a:ext cx="2186558" cy="151216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170" name="Picture 2" descr="https://webmg.ru/wp-content/uploads/2021/06/65-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6209" y="4957968"/>
            <a:ext cx="7750247" cy="191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381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124744"/>
            <a:ext cx="7813496" cy="46805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b="0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В школьном курсе математики изучается совсем немного кривых, имеющих необычный график. Особый интерес представляют так называемые замечательные кривые, имеющие специфические особенности. Замечательные кривые часто встречаются в жизни, но не замечаются человеком, поэтому я решил рассмотреть эту тему. </a:t>
            </a:r>
            <a:br>
              <a:rPr lang="ru-RU" sz="1400" b="0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Так же и сегодня, все что нас окружает, состоит из множества черт, которые, в свою очередь, складываются из различных кривых. В силу частой встречаемости кривые находят широкое практическое применение: они встречаются в быту, живописи, архитектуре, природе...</a:t>
            </a:r>
            <a:br>
              <a:rPr lang="ru-RU" sz="1400" b="0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Знакомство с кривыми, изучение их свойств позволит расширить геометрические представления, углубить знания, повысить интерес к геометрии.</a:t>
            </a:r>
            <a:br>
              <a:rPr lang="ru-RU" sz="1400" b="0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037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Введение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566953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5400600" cy="46805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ru-RU" sz="1400" i="1" u="sng" dirty="0">
                <a:solidFill>
                  <a:srgbClr val="0070C0"/>
                </a:solidFill>
              </a:rPr>
              <a:t>1</a:t>
            </a:r>
            <a:r>
              <a:rPr lang="ru-RU" sz="1400" i="1" u="sng" dirty="0" smtClean="0">
                <a:solidFill>
                  <a:srgbClr val="0070C0"/>
                </a:solidFill>
                <a:effectLst/>
              </a:rPr>
              <a:t>. Парабола </a:t>
            </a:r>
            <a:r>
              <a:rPr lang="ru-RU" sz="1400" i="1" dirty="0" smtClean="0">
                <a:solidFill>
                  <a:srgbClr val="0070C0"/>
                </a:solidFill>
                <a:effectLst/>
              </a:rPr>
              <a:t> - </a:t>
            </a:r>
            <a:r>
              <a:rPr lang="ru-RU" sz="1400" b="0" i="1" dirty="0" smtClean="0">
                <a:effectLst/>
              </a:rPr>
              <a:t> 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>геометрическое место точек, равноудалённых от данной прямой (называемой директрисой параболы) и данной точки (называемой фокусом параболы).</a:t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r>
              <a:rPr lang="ru-RU" sz="1400" i="1" dirty="0" smtClean="0">
                <a:solidFill>
                  <a:srgbClr val="0070C0"/>
                </a:solidFill>
                <a:effectLst/>
              </a:rPr>
              <a:t>Свойства: 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r>
              <a:rPr lang="ru-RU" sz="1400" i="1" dirty="0" smtClean="0">
                <a:solidFill>
                  <a:srgbClr val="0070C0"/>
                </a:solidFill>
                <a:effectLst/>
              </a:rPr>
              <a:t>1. 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>Уравнение параболы имеет вид</a:t>
            </a:r>
            <a:r>
              <a:rPr lang="ru-RU" sz="1400" b="0" i="1" u="sng" dirty="0" smtClean="0">
                <a:solidFill>
                  <a:srgbClr val="0070C0"/>
                </a:solidFill>
                <a:effectLst/>
              </a:rPr>
              <a:t>: y=ax</a:t>
            </a:r>
            <a:r>
              <a:rPr lang="ru-RU" sz="1400" b="0" i="1" u="sng" baseline="30000" dirty="0" smtClean="0">
                <a:solidFill>
                  <a:srgbClr val="0070C0"/>
                </a:solidFill>
                <a:effectLst/>
              </a:rPr>
              <a:t>2</a:t>
            </a:r>
            <a:r>
              <a:rPr lang="ru-RU" sz="1400" b="0" i="1" u="sng" dirty="0" smtClean="0">
                <a:solidFill>
                  <a:srgbClr val="0070C0"/>
                </a:solidFill>
                <a:effectLst/>
              </a:rPr>
              <a:t>+bx+c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>. Если коэффициент «а» положительный, то парабола направлена вверх, а если коэффициент «а» отрицательный, то парабола направлена вниз. </a:t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r>
              <a:rPr lang="ru-RU" sz="1400" i="1" dirty="0" smtClean="0">
                <a:solidFill>
                  <a:srgbClr val="0070C0"/>
                </a:solidFill>
                <a:effectLst/>
              </a:rPr>
              <a:t>2.  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>Парабола — кривая второго порядка.</a:t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r>
              <a:rPr lang="ru-RU" sz="1400" i="1" dirty="0" smtClean="0">
                <a:solidFill>
                  <a:srgbClr val="0070C0"/>
                </a:solidFill>
                <a:effectLst/>
              </a:rPr>
              <a:t>3. 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>Все параболы подобны. Расстояние между фокусом и директрисой определяет масштаб.</a:t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endParaRPr lang="ru-RU" sz="1400" b="0" i="1" dirty="0">
              <a:solidFill>
                <a:srgbClr val="0070C0"/>
              </a:solidFill>
              <a:effectLst/>
            </a:endParaRPr>
          </a:p>
        </p:txBody>
      </p:sp>
      <p:pic>
        <p:nvPicPr>
          <p:cNvPr id="1026" name="Picture 2" descr="C:\Users\Николай\Desktop\парабола4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836712"/>
            <a:ext cx="2518030" cy="212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Николай\Desktop\парабола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429000"/>
            <a:ext cx="2254385" cy="2311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79709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8640"/>
            <a:ext cx="8688964" cy="651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606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352928" cy="266429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ru-RU" sz="1400" i="1" u="sng" dirty="0">
                <a:solidFill>
                  <a:srgbClr val="0070C0"/>
                </a:solidFill>
              </a:rPr>
              <a:t>2</a:t>
            </a:r>
            <a:r>
              <a:rPr lang="ru-RU" sz="1400" i="1" u="sng" dirty="0" smtClean="0">
                <a:solidFill>
                  <a:srgbClr val="0070C0"/>
                </a:solidFill>
                <a:effectLst/>
              </a:rPr>
              <a:t>. Гипербола</a:t>
            </a:r>
            <a:r>
              <a:rPr lang="ru-RU" sz="1400" i="1" dirty="0" smtClean="0">
                <a:solidFill>
                  <a:srgbClr val="0070C0"/>
                </a:solidFill>
                <a:effectLst/>
              </a:rPr>
              <a:t>  - 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>это геометрическое место точек, модуль разности расстояний от которых до двух заданных точек  </a:t>
            </a:r>
            <a:r>
              <a:rPr lang="en-US" sz="1400" b="0" i="1" dirty="0" smtClean="0">
                <a:solidFill>
                  <a:srgbClr val="0070C0"/>
                </a:solidFill>
                <a:effectLst/>
              </a:rPr>
              <a:t>F</a:t>
            </a:r>
            <a:r>
              <a:rPr lang="ru-RU" sz="1400" b="0" i="1" baseline="-25000" dirty="0" smtClean="0">
                <a:solidFill>
                  <a:srgbClr val="0070C0"/>
                </a:solidFill>
                <a:effectLst/>
              </a:rPr>
              <a:t>1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> и </a:t>
            </a:r>
            <a:r>
              <a:rPr lang="en-US" sz="1400" b="0" i="1" dirty="0" smtClean="0">
                <a:solidFill>
                  <a:srgbClr val="0070C0"/>
                </a:solidFill>
                <a:effectLst/>
              </a:rPr>
              <a:t>F</a:t>
            </a:r>
            <a:r>
              <a:rPr lang="ru-RU" sz="1400" b="0" i="1" baseline="-25000" dirty="0" smtClean="0">
                <a:solidFill>
                  <a:srgbClr val="0070C0"/>
                </a:solidFill>
                <a:effectLst/>
              </a:rPr>
              <a:t>2 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>, называемых  фокусами гиперболы, есть величина постоянная.</a:t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r>
              <a:rPr lang="ru-RU" sz="1400" i="1" dirty="0" smtClean="0">
                <a:solidFill>
                  <a:srgbClr val="0070C0"/>
                </a:solidFill>
                <a:effectLst/>
              </a:rPr>
              <a:t>Свойства:</a:t>
            </a:r>
            <a:r>
              <a:rPr lang="en-US" sz="1400" i="1" dirty="0">
                <a:solidFill>
                  <a:srgbClr val="0070C0"/>
                </a:solidFill>
              </a:rPr>
              <a:t/>
            </a:r>
            <a:br>
              <a:rPr lang="en-US" sz="1400" i="1" dirty="0">
                <a:solidFill>
                  <a:srgbClr val="0070C0"/>
                </a:solidFill>
              </a:rPr>
            </a:br>
            <a:r>
              <a:rPr lang="ru-RU" sz="1400" i="1" dirty="0" smtClean="0">
                <a:solidFill>
                  <a:srgbClr val="0070C0"/>
                </a:solidFill>
                <a:effectLst/>
              </a:rPr>
              <a:t>1. 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>Гипербола имеет центр симметрии.</a:t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r>
              <a:rPr lang="ru-RU" sz="1400" i="1" dirty="0" smtClean="0">
                <a:solidFill>
                  <a:srgbClr val="0070C0"/>
                </a:solidFill>
                <a:effectLst/>
              </a:rPr>
              <a:t>2. 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>Гипербола обладает </a:t>
            </a:r>
            <a:r>
              <a:rPr lang="ru-RU" sz="1400" b="0" dirty="0" smtClean="0">
                <a:solidFill>
                  <a:srgbClr val="0070C0"/>
                </a:solidFill>
                <a:effectLst/>
              </a:rPr>
              <a:t>обратно пропорциональной    зависимостью.  Она задается формулой , </a:t>
            </a:r>
            <a:r>
              <a:rPr lang="en-US" sz="1400" b="0" dirty="0" smtClean="0">
                <a:solidFill>
                  <a:srgbClr val="0070C0"/>
                </a:solidFill>
                <a:effectLst/>
              </a:rPr>
              <a:t/>
            </a:r>
            <a:br>
              <a:rPr lang="en-US" sz="1400" b="0" dirty="0" smtClean="0">
                <a:solidFill>
                  <a:srgbClr val="0070C0"/>
                </a:solidFill>
                <a:effectLst/>
              </a:rPr>
            </a:br>
            <a:r>
              <a:rPr lang="ru-RU" sz="1400" b="0" dirty="0" smtClean="0">
                <a:solidFill>
                  <a:srgbClr val="0070C0"/>
                </a:solidFill>
                <a:effectLst/>
              </a:rPr>
              <a:t>где 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>k</a:t>
            </a:r>
            <a:r>
              <a:rPr lang="ru-RU" sz="1400" b="0" dirty="0" smtClean="0">
                <a:solidFill>
                  <a:srgbClr val="0070C0"/>
                </a:solidFill>
                <a:effectLst/>
              </a:rPr>
              <a:t> – число, не равное нулю. 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r>
              <a:rPr lang="ru-RU" sz="1400" b="0" i="1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endParaRPr lang="ru-RU" sz="1400" b="0" i="1" dirty="0">
              <a:solidFill>
                <a:srgbClr val="0070C0"/>
              </a:solidFill>
              <a:effectLst/>
            </a:endParaRPr>
          </a:p>
        </p:txBody>
      </p:sp>
      <p:pic>
        <p:nvPicPr>
          <p:cNvPr id="1027" name="Picture 3" descr="C:\Users\Николай\Desktop\032f2822293c8144789583e7c5b48e82_i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060848"/>
            <a:ext cx="2460945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ello_html_m5ef78bc3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8129" y="2636912"/>
            <a:ext cx="49110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8777" y="4653136"/>
            <a:ext cx="828092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Гиперболу можно встретить везде, даже в космосе: Траектории некоторых</a:t>
            </a:r>
          </a:p>
          <a:p>
            <a:pPr>
              <a:lnSpc>
                <a:spcPct val="150000"/>
              </a:lnSpc>
            </a:pPr>
            <a:r>
              <a:rPr lang="ru-RU" sz="14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космических тел, проходящих вблизи звезды или другого массивного объекта на</a:t>
            </a:r>
          </a:p>
          <a:p>
            <a:pPr>
              <a:lnSpc>
                <a:spcPct val="150000"/>
              </a:lnSpc>
            </a:pPr>
            <a:r>
              <a:rPr lang="ru-RU" sz="14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достаточно большой скорости могут имеют форму гиперболы.</a:t>
            </a:r>
          </a:p>
          <a:p>
            <a:pPr>
              <a:lnSpc>
                <a:spcPct val="150000"/>
              </a:lnSpc>
            </a:pPr>
            <a:r>
              <a:rPr lang="ru-RU" sz="14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С помощью гиперболы военные определяют, как нужно направить орудие, чтобы</a:t>
            </a:r>
          </a:p>
          <a:p>
            <a:pPr>
              <a:lnSpc>
                <a:spcPct val="150000"/>
              </a:lnSpc>
            </a:pPr>
            <a:r>
              <a:rPr lang="ru-RU" sz="14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поразить неподвижную звучащую цель, например, стреляющее орудие противника. </a:t>
            </a:r>
          </a:p>
        </p:txBody>
      </p:sp>
    </p:spTree>
    <p:extLst>
      <p:ext uri="{BB962C8B-B14F-4D97-AF65-F5344CB8AC3E}">
        <p14:creationId xmlns:p14="http://schemas.microsoft.com/office/powerpoint/2010/main" xmlns="" val="314973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908720"/>
            <a:ext cx="3781048" cy="223224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ru-RU" sz="1400" i="1" dirty="0" smtClean="0">
                <a:solidFill>
                  <a:srgbClr val="0070C0"/>
                </a:solidFill>
              </a:rPr>
              <a:t> 3</a:t>
            </a:r>
            <a:r>
              <a:rPr lang="ru-RU" sz="1400" i="1" dirty="0" smtClean="0">
                <a:solidFill>
                  <a:srgbClr val="0070C0"/>
                </a:solidFill>
                <a:effectLst/>
              </a:rPr>
              <a:t>. </a:t>
            </a:r>
            <a:r>
              <a:rPr lang="ru-RU" sz="1400" i="1" u="sng" dirty="0" smtClean="0">
                <a:solidFill>
                  <a:srgbClr val="0070C0"/>
                </a:solidFill>
                <a:effectLst/>
              </a:rPr>
              <a:t>Улитка Паскаля </a:t>
            </a:r>
            <a:r>
              <a:rPr lang="ru-RU" sz="1400" i="1" dirty="0" smtClean="0">
                <a:solidFill>
                  <a:srgbClr val="0070C0"/>
                </a:solidFill>
                <a:effectLst/>
              </a:rPr>
              <a:t>- </a:t>
            </a:r>
            <a:r>
              <a:rPr lang="ru-RU" sz="1200" b="0" i="1" dirty="0" smtClean="0">
                <a:solidFill>
                  <a:srgbClr val="0070C0"/>
                </a:solidFill>
                <a:effectLst/>
              </a:rPr>
              <a:t>плоская кривая определённого типа. Названа по имени </a:t>
            </a:r>
            <a:r>
              <a:rPr lang="ru-RU" sz="1200" b="0" i="1" dirty="0" err="1" smtClean="0">
                <a:solidFill>
                  <a:srgbClr val="0070C0"/>
                </a:solidFill>
                <a:effectLst/>
              </a:rPr>
              <a:t>Этьена</a:t>
            </a:r>
            <a:r>
              <a:rPr lang="ru-RU" sz="1200" b="0" i="1" dirty="0" smtClean="0">
                <a:solidFill>
                  <a:srgbClr val="0070C0"/>
                </a:solidFill>
                <a:effectLst/>
              </a:rPr>
              <a:t> Паскаля (отца Блеза Паскаля), впервые рассмотревшего её.  </a:t>
            </a:r>
            <a:br>
              <a:rPr lang="ru-RU" sz="1200" b="0" i="1" dirty="0" smtClean="0">
                <a:solidFill>
                  <a:srgbClr val="0070C0"/>
                </a:solidFill>
                <a:effectLst/>
              </a:rPr>
            </a:br>
            <a:r>
              <a:rPr lang="ru-RU" sz="1300" dirty="0" smtClean="0"/>
              <a:t/>
            </a:r>
            <a:br>
              <a:rPr lang="ru-RU" sz="1300" dirty="0" smtClean="0"/>
            </a:br>
            <a:endParaRPr lang="ru-RU" sz="1300" dirty="0"/>
          </a:p>
        </p:txBody>
      </p:sp>
      <p:pic>
        <p:nvPicPr>
          <p:cNvPr id="1027" name="Picture 3" descr="C:\Users\Николай\Desktop\Без названия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548680"/>
            <a:ext cx="2501331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https://prezentacii.org/upload/cloud/19/05/143950/images/screen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5141144" cy="385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233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331" t="12062" r="6342" b="9990"/>
          <a:stretch/>
        </p:blipFill>
        <p:spPr bwMode="auto">
          <a:xfrm>
            <a:off x="484909" y="457201"/>
            <a:ext cx="6557423" cy="356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https://fsd.videouroki.net/html/2020/04/19/v_5e9c292dd5cac/img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21" t="2724" r="9680" b="2724"/>
          <a:stretch/>
        </p:blipFill>
        <p:spPr bwMode="auto">
          <a:xfrm>
            <a:off x="3563888" y="4149080"/>
            <a:ext cx="4915094" cy="238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25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4464496" cy="324036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ru-RU" sz="1600" i="1" dirty="0">
                <a:solidFill>
                  <a:srgbClr val="0070C0"/>
                </a:solidFill>
              </a:rPr>
              <a:t>5</a:t>
            </a:r>
            <a:r>
              <a:rPr lang="ru-RU" sz="1600" i="1" dirty="0" smtClean="0">
                <a:solidFill>
                  <a:srgbClr val="0070C0"/>
                </a:solidFill>
                <a:effectLst/>
              </a:rPr>
              <a:t>.Эллипс - </a:t>
            </a:r>
            <a:r>
              <a:rPr lang="ru-RU" sz="1300" b="0" i="1" dirty="0" smtClean="0">
                <a:solidFill>
                  <a:srgbClr val="0070C0"/>
                </a:solidFill>
                <a:effectLst/>
              </a:rPr>
              <a:t>замкнутая кривая на плоскости, которая может быть получена как пересечение плоскости и кругового цилиндра. В переводе с древнегреческого – недостаток.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r>
              <a:rPr lang="ru-RU" sz="1300" i="1" dirty="0" smtClean="0">
                <a:solidFill>
                  <a:srgbClr val="0070C0"/>
                </a:solidFill>
                <a:effectLst/>
              </a:rPr>
              <a:t>Свойства:</a:t>
            </a:r>
            <a:r>
              <a:rPr lang="ru-RU" sz="1300" b="0" i="1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300" b="0" i="1" dirty="0" smtClean="0">
                <a:solidFill>
                  <a:srgbClr val="0070C0"/>
                </a:solidFill>
                <a:effectLst/>
              </a:rPr>
            </a:br>
            <a:r>
              <a:rPr lang="ru-RU" sz="1300" i="1" dirty="0" smtClean="0">
                <a:solidFill>
                  <a:srgbClr val="0070C0"/>
                </a:solidFill>
                <a:effectLst/>
              </a:rPr>
              <a:t>1. </a:t>
            </a:r>
            <a:r>
              <a:rPr lang="ru-RU" sz="1300" b="0" i="1" dirty="0" smtClean="0">
                <a:solidFill>
                  <a:srgbClr val="0070C0"/>
                </a:solidFill>
                <a:effectLst/>
              </a:rPr>
              <a:t>Эллипс имеет две взаимно перпендикулярные оси симметрии.</a:t>
            </a:r>
            <a:br>
              <a:rPr lang="ru-RU" sz="1300" b="0" i="1" dirty="0" smtClean="0">
                <a:solidFill>
                  <a:srgbClr val="0070C0"/>
                </a:solidFill>
                <a:effectLst/>
              </a:rPr>
            </a:br>
            <a:r>
              <a:rPr lang="ru-RU" sz="1300" i="1" dirty="0" smtClean="0">
                <a:solidFill>
                  <a:srgbClr val="0070C0"/>
                </a:solidFill>
                <a:effectLst/>
              </a:rPr>
              <a:t>2. </a:t>
            </a:r>
            <a:r>
              <a:rPr lang="ru-RU" sz="1300" b="0" i="1" dirty="0" smtClean="0">
                <a:solidFill>
                  <a:srgbClr val="0070C0"/>
                </a:solidFill>
                <a:effectLst/>
              </a:rPr>
              <a:t>Эллипс имеет центр симметрии.</a:t>
            </a:r>
            <a:br>
              <a:rPr lang="ru-RU" sz="1300" b="0" i="1" dirty="0" smtClean="0">
                <a:solidFill>
                  <a:srgbClr val="0070C0"/>
                </a:solidFill>
                <a:effectLst/>
              </a:rPr>
            </a:br>
            <a:r>
              <a:rPr lang="ru-RU" sz="1300" i="1" dirty="0" smtClean="0">
                <a:solidFill>
                  <a:srgbClr val="0070C0"/>
                </a:solidFill>
                <a:effectLst/>
              </a:rPr>
              <a:t>3. </a:t>
            </a:r>
            <a:r>
              <a:rPr lang="ru-RU" sz="1300" b="0" i="1" dirty="0" smtClean="0">
                <a:solidFill>
                  <a:srgbClr val="0070C0"/>
                </a:solidFill>
                <a:effectLst/>
              </a:rPr>
              <a:t>Эллипс может быть получен сжатием окружности.</a:t>
            </a:r>
            <a:r>
              <a:rPr lang="ru-RU" sz="1400" b="0" i="1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endParaRPr lang="ru-RU" sz="1400" b="0" i="1" dirty="0">
              <a:solidFill>
                <a:srgbClr val="0070C0"/>
              </a:solidFill>
              <a:effectLst/>
            </a:endParaRPr>
          </a:p>
        </p:txBody>
      </p:sp>
      <p:pic>
        <p:nvPicPr>
          <p:cNvPr id="5" name="Picture 3" descr="C:\Users\Николай\Desktop\i_1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40768"/>
            <a:ext cx="3701137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s://theslide.ru/img/thumbs/3f47627c0bb80e91fb7f033b2017e66a-800x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70" t="12569" r="48624" b="7622"/>
          <a:stretch/>
        </p:blipFill>
        <p:spPr bwMode="auto">
          <a:xfrm>
            <a:off x="969818" y="4156364"/>
            <a:ext cx="4073238" cy="246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5772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3709040" cy="25922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600" i="1" dirty="0">
                <a:solidFill>
                  <a:srgbClr val="0070C0"/>
                </a:solidFill>
              </a:rPr>
              <a:t>6</a:t>
            </a:r>
            <a:r>
              <a:rPr lang="ru-RU" sz="1600" i="1" dirty="0" smtClean="0">
                <a:solidFill>
                  <a:srgbClr val="0070C0"/>
                </a:solidFill>
                <a:effectLst/>
              </a:rPr>
              <a:t>. Циклоида – </a:t>
            </a:r>
            <a:r>
              <a:rPr lang="ru-RU" sz="1600" b="0" i="1" dirty="0" smtClean="0">
                <a:solidFill>
                  <a:srgbClr val="0070C0"/>
                </a:solidFill>
                <a:effectLst/>
              </a:rPr>
              <a:t>это кривая , которую описывает точка окружности, которая катится без скольжения по неподвижной прямой.</a:t>
            </a:r>
            <a:br>
              <a:rPr lang="ru-RU" sz="1600" b="0" i="1" dirty="0" smtClean="0">
                <a:solidFill>
                  <a:srgbClr val="0070C0"/>
                </a:solidFill>
                <a:effectLst/>
              </a:rPr>
            </a:br>
            <a:r>
              <a:rPr lang="ru-RU" sz="1600" b="0" i="1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600" b="0" i="1" dirty="0" smtClean="0">
                <a:solidFill>
                  <a:srgbClr val="0070C0"/>
                </a:solidFill>
                <a:effectLst/>
              </a:rPr>
            </a:br>
            <a:r>
              <a:rPr lang="ru-RU" sz="1400" b="0" i="1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400" b="0" i="1" dirty="0" smtClean="0">
                <a:solidFill>
                  <a:srgbClr val="0070C0"/>
                </a:solidFill>
                <a:effectLst/>
              </a:rPr>
            </a:br>
            <a:endParaRPr lang="ru-RU" sz="1400" b="0" i="1" dirty="0">
              <a:solidFill>
                <a:srgbClr val="0070C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539387">
            <a:off x="2286000" y="29673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6" name="AutoShape 2" descr="Картинки по запросу циклои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циклои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C:\Users\Николай\Desktop\Без названия (4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692696"/>
            <a:ext cx="3533775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https://prezentacii.org/upload/cloud/19/05/145710/images/screen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098" y="2228650"/>
            <a:ext cx="8424936" cy="462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692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</TotalTime>
  <Words>281</Words>
  <Application>Microsoft Office PowerPoint</Application>
  <PresentationFormat>Экран (4:3)</PresentationFormat>
  <Paragraphs>25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Презентация:  «Замечательные кривые»</vt:lpstr>
      <vt:lpstr>В школьном курсе математики изучается совсем немного кривых, имеющих необычный график. Особый интерес представляют так называемые замечательные кривые, имеющие специфические особенности. Замечательные кривые часто встречаются в жизни, но не замечаются человеком, поэтому я решил рассмотреть эту тему.  Так же и сегодня, все что нас окружает, состоит из множества черт, которые, в свою очередь, складываются из различных кривых. В силу частой встречаемости кривые находят широкое практическое применение: они встречаются в быту, живописи, архитектуре, природе... Знакомство с кривыми, изучение их свойств позволит расширить геометрические представления, углубить знания, повысить интерес к геометрии.  </vt:lpstr>
      <vt:lpstr>1. Парабола  -  геометрическое место точек, равноудалённых от данной прямой (называемой директрисой параболы) и данной точки (называемой фокусом параболы). Свойства:  1. Уравнение параболы имеет вид: y=ax2+bx+c. Если коэффициент «а» положительный, то парабола направлена вверх, а если коэффициент «а» отрицательный, то парабола направлена вниз.  2.  Парабола — кривая второго порядка. 3. Все параболы подобны. Расстояние между фокусом и директрисой определяет масштаб. </vt:lpstr>
      <vt:lpstr>Слайд 4</vt:lpstr>
      <vt:lpstr>2. Гипербола  - это геометрическое место точек, модуль разности расстояний от которых до двух заданных точек  F1 и F2 , называемых  фокусами гиперболы, есть величина постоянная. Свойства: 1. Гипербола имеет центр симметрии. 2. Гипербола обладает обратно пропорциональной    зависимостью.  Она задается формулой ,  где k – число, не равное нулю.   </vt:lpstr>
      <vt:lpstr> 3. Улитка Паскаля - плоская кривая определённого типа. Названа по имени Этьена Паскаля (отца Блеза Паскаля), впервые рассмотревшего её.    </vt:lpstr>
      <vt:lpstr>Слайд 7</vt:lpstr>
      <vt:lpstr>5.Эллипс - замкнутая кривая на плоскости, которая может быть получена как пересечение плоскости и кругового цилиндра. В переводе с древнегреческого – недостаток. Свойства: 1. Эллипс имеет две взаимно перпендикулярные оси симметрии. 2. Эллипс имеет центр симметрии. 3. Эллипс может быть получен сжатием окружности. </vt:lpstr>
      <vt:lpstr>6. Циклоида – это кривая , которую описывает точка окружности, которая катится без скольжения по неподвижной прямой.   </vt:lpstr>
      <vt:lpstr>7. Архимедова спираль – плоская кривая, описываемая точкой M, равномерно движущейся по прямой OA, в то время как эта прямая равномерно вращается в плоскости вокруг одной из своих точек O. Геометрическим свойством, характеризующим спираль Архимеда, является постоянство расстояний между витками.  Спираль Архимеда состоит из бесконечно многих витков. Она начинается в центре, и все более и более удаляется от него по мере того, как растет число оборотов.  </vt:lpstr>
      <vt:lpstr>Кривые имеют непосредственное отношение к окружающему нас миру. Они проявляются в частности в природе, науке, архитектуре. Трудно себе представить мир без этих кривых, хотя они так не заметны для нашего повседневного взора.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Презентация:  «Замечательные кривые»</dc:title>
  <dc:creator>tas-isu@yandex.ru</dc:creator>
  <cp:lastModifiedBy>sveta</cp:lastModifiedBy>
  <cp:revision>10</cp:revision>
  <dcterms:created xsi:type="dcterms:W3CDTF">2023-05-10T17:36:25Z</dcterms:created>
  <dcterms:modified xsi:type="dcterms:W3CDTF">2023-06-29T21:32:15Z</dcterms:modified>
</cp:coreProperties>
</file>