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sldIdLst>
    <p:sldId id="291" r:id="rId2"/>
    <p:sldId id="282" r:id="rId3"/>
    <p:sldId id="281" r:id="rId4"/>
    <p:sldId id="283" r:id="rId5"/>
    <p:sldId id="284" r:id="rId6"/>
    <p:sldId id="285" r:id="rId7"/>
    <p:sldId id="286" r:id="rId8"/>
    <p:sldId id="287" r:id="rId9"/>
    <p:sldId id="279" r:id="rId10"/>
    <p:sldId id="280" r:id="rId11"/>
    <p:sldId id="288" r:id="rId12"/>
    <p:sldId id="289" r:id="rId13"/>
    <p:sldId id="290" r:id="rId14"/>
    <p:sldId id="256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‹#›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‹#›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208912" cy="504056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«Этнокультурное образование детей»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Мастер-класс«Народная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кукла «Лада»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Воспитатели МДОУ «Детский сад села Заветное»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Ибрагимова Татьяна Сергеевна,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Кольченко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Людмила Владимировна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476672"/>
            <a:ext cx="4402832" cy="564949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Веснянка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-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это задорная и веселая кукла, которую делали девушки на приход весны.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Традиционно она очень яркая, с волосами необычного цвета. Таких кукол девушки дарили друг другу с пожеланием "быть не только красавицей, но и умницей".</a:t>
            </a:r>
          </a:p>
          <a:p>
            <a:endParaRPr lang="ru-RU" dirty="0"/>
          </a:p>
        </p:txBody>
      </p:sp>
      <p:pic>
        <p:nvPicPr>
          <p:cNvPr id="8194" name="Picture 2" descr="C:\Users\Admin\Desktop\Vesnianka_kuk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9300" y="908720"/>
            <a:ext cx="3816424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260648"/>
            <a:ext cx="576064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         </a:t>
            </a:r>
            <a:r>
              <a:rPr lang="ru-RU" sz="2000" b="1" dirty="0" err="1" smtClean="0">
                <a:solidFill>
                  <a:srgbClr val="FF0000"/>
                </a:solidFill>
                <a:latin typeface="Arial Black" pitchFamily="34" charset="0"/>
              </a:rPr>
              <a:t>Ведучка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- это образ матери, ведущей      малыша, поэтому название говорит само за себя: ведущая в жизнь. Ребенок, только начинающий делать свои первые шаги, тесно связан с матерью, она его ведет, крепко держа за ручки. Мать должна не только взрастить девочку, но и подготовить 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ее к замужней жизни. Обученную и подготовленную к замужеству девушку называли Вестой. Невестой же называли ту девушку, которую обучать уже поздно, она хоть и готова, но не обучена, то есть не Веста. В жены не Весту никто не брал - это считалось браком.</a:t>
            </a:r>
          </a:p>
          <a:p>
            <a:endParaRPr lang="ru-RU" dirty="0"/>
          </a:p>
        </p:txBody>
      </p:sp>
      <p:pic>
        <p:nvPicPr>
          <p:cNvPr id="9218" name="Picture 2" descr="C:\Users\Admin\Desktop\0b7683b3908a8e6d676ebd4a25uy--kukly-i-igrushki-veduchka-obereg-dlya-materi-i-det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556792"/>
            <a:ext cx="2520280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548680"/>
            <a:ext cx="4114800" cy="557748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   </a:t>
            </a:r>
            <a:r>
              <a:rPr lang="ru-RU" sz="2800" b="1" dirty="0" err="1" smtClean="0">
                <a:solidFill>
                  <a:srgbClr val="C00000"/>
                </a:solidFill>
                <a:latin typeface="Arial Black" pitchFamily="34" charset="0"/>
              </a:rPr>
              <a:t>Десятиручка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изготавливалась нашими предками как помощница в делах. Эта кукла относится к куклам-помощницам. На каждую ручку нужно загадать желание - дело, в котором кукла должна помочь.</a:t>
            </a:r>
          </a:p>
          <a:p>
            <a:endParaRPr lang="ru-RU" dirty="0"/>
          </a:p>
        </p:txBody>
      </p:sp>
      <p:pic>
        <p:nvPicPr>
          <p:cNvPr id="10242" name="Picture 2" descr="C:\Users\Admin\Desktop\photo_1666328_587772dca7e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020616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Неразлучники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528945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    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Муж и жена - две половинки одного целого, они должны быть неразделимы. Именно для этого дарилась эта кукла. В русской свадебной традиции под дугой упряжи подвешивали пару кукол: куклу Невестку и куклу Жениха, чтобы они отводили недобрые взгляды на себя.</a:t>
            </a:r>
          </a:p>
          <a:p>
            <a:endParaRPr lang="ru-RU" dirty="0"/>
          </a:p>
        </p:txBody>
      </p:sp>
      <p:pic>
        <p:nvPicPr>
          <p:cNvPr id="11266" name="Picture 2" descr="C:\Users\Admin\Desktop\kukla-obereg-nerazluchnik-s-figurkami-novorozhdenni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45024"/>
            <a:ext cx="3024336" cy="24353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/>
          <p:nvPr/>
        </p:nvPicPr>
        <p:blipFill>
          <a:blip r:embed="rId2" cstate="print"/>
          <a:stretch/>
        </p:blipFill>
        <p:spPr>
          <a:xfrm>
            <a:off x="3276600" y="1023938"/>
            <a:ext cx="5638800" cy="5148262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80" name="Shape 80"/>
          <p:cNvPicPr/>
          <p:nvPr/>
        </p:nvPicPr>
        <p:blipFill>
          <a:blip r:embed="rId3" cstate="print"/>
          <a:stretch/>
        </p:blipFill>
        <p:spPr>
          <a:xfrm>
            <a:off x="0" y="-457200"/>
            <a:ext cx="9144000" cy="7983538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rPr sz="3600" b="1" i="1" dirty="0" err="1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Традиционная</a:t>
            </a:r>
            <a: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 </a:t>
            </a:r>
            <a:r>
              <a:rPr sz="3600" b="1" i="1" dirty="0" err="1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тряпичная</a:t>
            </a:r>
            <a: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 </a:t>
            </a:r>
            <a:b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</a:br>
            <a:r>
              <a:rPr sz="3600" b="1" i="1" dirty="0" err="1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кукла</a:t>
            </a:r>
            <a: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 – </a:t>
            </a:r>
            <a:r>
              <a:rPr sz="3600" b="1" i="1" dirty="0" err="1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оберег</a:t>
            </a:r>
            <a: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 «</a:t>
            </a:r>
            <a:r>
              <a:rPr sz="3600" b="1" i="1" dirty="0" err="1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Ладушка</a:t>
            </a:r>
            <a:r>
              <a:rPr sz="3600" b="1" i="1" dirty="0">
                <a:solidFill>
                  <a:srgbClr val="FFFF66"/>
                </a:solidFill>
                <a:latin typeface="Narkisim" pitchFamily="34" charset="-79"/>
                <a:ea typeface="Segoe Script"/>
                <a:cs typeface="Narkisim" pitchFamily="34" charset="-79"/>
              </a:rPr>
              <a:t>»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 flipH="1" flipV="1">
            <a:off x="9109075" y="6845300"/>
            <a:ext cx="187325" cy="889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defPPr/>
            <a:lvl1pPr lvl="0"/>
          </a:lstStyle>
          <a:p>
            <a:pPr>
              <a:lnSpc>
                <a:spcPct val="80000"/>
              </a:lnSpc>
            </a:pPr>
            <a:r>
              <a:rPr sz="800" b="1" i="1">
                <a:solidFill>
                  <a:srgbClr val="FFFF66"/>
                </a:solidFill>
                <a:latin typeface="Comic Sans MS"/>
                <a:ea typeface="Comic Sans MS"/>
                <a:cs typeface="Comic Sans MS"/>
              </a:rPr>
              <a:t>Учитель технологии </a:t>
            </a:r>
          </a:p>
          <a:p>
            <a:pPr>
              <a:lnSpc>
                <a:spcPct val="80000"/>
              </a:lnSpc>
            </a:pPr>
            <a:r>
              <a:rPr sz="800" b="1" i="1">
                <a:solidFill>
                  <a:srgbClr val="FFFF66"/>
                </a:solidFill>
                <a:latin typeface="Comic Sans MS"/>
                <a:ea typeface="Comic Sans MS"/>
                <a:cs typeface="Comic Sans MS"/>
              </a:rPr>
              <a:t>МОУ СОШ № 24</a:t>
            </a:r>
          </a:p>
          <a:p>
            <a:pPr>
              <a:lnSpc>
                <a:spcPct val="80000"/>
              </a:lnSpc>
            </a:pPr>
            <a:r>
              <a:rPr sz="800" b="1" i="1">
                <a:solidFill>
                  <a:srgbClr val="FFFF66"/>
                </a:solidFill>
                <a:latin typeface="Comic Sans MS"/>
                <a:ea typeface="Comic Sans MS"/>
                <a:cs typeface="Comic Sans MS"/>
              </a:rPr>
              <a:t>г. Подольска </a:t>
            </a:r>
          </a:p>
          <a:p>
            <a:pPr>
              <a:lnSpc>
                <a:spcPct val="80000"/>
              </a:lnSpc>
            </a:pPr>
            <a:r>
              <a:rPr sz="800" b="1" i="1">
                <a:solidFill>
                  <a:srgbClr val="FFFF66"/>
                </a:solidFill>
                <a:latin typeface="Comic Sans MS"/>
                <a:ea typeface="Comic Sans MS"/>
                <a:cs typeface="Comic Sans MS"/>
              </a:rPr>
              <a:t>Васильева Л.Г.</a:t>
            </a:r>
          </a:p>
          <a:p>
            <a:pPr>
              <a:lnSpc>
                <a:spcPct val="80000"/>
              </a:lnSpc>
            </a:pPr>
            <a:r>
              <a:rPr sz="800" b="1" i="1">
                <a:solidFill>
                  <a:srgbClr val="FFFF66"/>
                </a:solidFill>
                <a:latin typeface="Comic Sans MS"/>
                <a:ea typeface="Comic Sans MS"/>
                <a:cs typeface="Comic Sans MS"/>
              </a:rPr>
              <a:t>2013</a:t>
            </a:r>
          </a:p>
        </p:txBody>
      </p:sp>
      <p:pic>
        <p:nvPicPr>
          <p:cNvPr id="84" name="Shape 84"/>
          <p:cNvPicPr/>
          <p:nvPr/>
        </p:nvPicPr>
        <p:blipFill>
          <a:blip r:embed="rId4" cstate="print"/>
          <a:stretch/>
        </p:blipFill>
        <p:spPr>
          <a:xfrm>
            <a:off x="1331640" y="2132856"/>
            <a:ext cx="6477000" cy="4183063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hape 95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97" name="Shape 97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457200" y="609600"/>
            <a:ext cx="4191000" cy="7620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 dirty="0" err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Материал</a:t>
            </a:r>
            <a:r>
              <a:rPr sz="3200" b="1" i="1" dirty="0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:</a:t>
            </a:r>
          </a:p>
        </p:txBody>
      </p:sp>
      <p:sp>
        <p:nvSpPr>
          <p:cNvPr id="99" name="Shape 99"/>
          <p:cNvSpPr/>
          <p:nvPr/>
        </p:nvSpPr>
        <p:spPr>
          <a:xfrm>
            <a:off x="685800" y="2057400"/>
            <a:ext cx="7924800" cy="43434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defPPr/>
            <a:lvl1pPr lvl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1pPr>
            <a:lvl2pPr marL="457200" lvl="1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2pPr>
            <a:lvl3pPr marL="914400" lvl="2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3pPr>
            <a:lvl4pPr marL="1371600" lvl="3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4pPr>
            <a:lvl5pPr marL="1828800" lvl="4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5pPr>
            <a:lvl6pPr marL="2286000" lvl="5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6pPr>
            <a:lvl7pPr marL="2743200" lvl="6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7pPr>
            <a:lvl8pPr marL="3200400" lvl="7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8pPr>
            <a:lvl9pPr marL="3657600" lvl="8" indent="0" algn="l">
              <a:defRPr sz="2400" b="1">
                <a:solidFill>
                  <a:srgbClr val="FFFF66"/>
                </a:solidFill>
                <a:latin typeface="Arial"/>
                <a:ea typeface="Arial"/>
                <a:cs typeface="Arial"/>
              </a:defRPr>
            </a:lvl9pPr>
          </a:lstStyle>
          <a:p>
            <a:pPr marL="457200" indent="-457200">
              <a:buFont typeface="Arial"/>
              <a:buAutoNum type="arabicPeriod"/>
            </a:pPr>
            <a:r>
              <a:rPr i="1">
                <a:latin typeface="Segoe Script"/>
                <a:ea typeface="Segoe Script"/>
                <a:cs typeface="Segoe Script"/>
              </a:rPr>
              <a:t>Ткань х/б 20*20 – 2 кусочка разного цвета (для тела);</a:t>
            </a:r>
          </a:p>
          <a:p>
            <a:pPr marL="457200" indent="-457200">
              <a:buFont typeface="Arial"/>
              <a:buAutoNum type="arabicPeriod"/>
            </a:pPr>
            <a:r>
              <a:rPr i="1">
                <a:latin typeface="Segoe Script"/>
                <a:ea typeface="Segoe Script"/>
                <a:cs typeface="Segoe Script"/>
              </a:rPr>
              <a:t>Ткань х/б – белого цвета (для головы и рук) – 20*10;</a:t>
            </a:r>
          </a:p>
          <a:p>
            <a:pPr marL="457200" indent="-457200">
              <a:buFont typeface="Arial"/>
              <a:buAutoNum type="arabicPeriod"/>
            </a:pPr>
            <a:r>
              <a:rPr i="1">
                <a:latin typeface="Segoe Script"/>
                <a:ea typeface="Segoe Script"/>
                <a:cs typeface="Segoe Script"/>
              </a:rPr>
              <a:t>Ткань х/б – для платка – треугольник;</a:t>
            </a:r>
          </a:p>
          <a:p>
            <a:pPr marL="457200" indent="-457200">
              <a:buFont typeface="Arial"/>
              <a:buAutoNum type="arabicPeriod"/>
            </a:pPr>
            <a:r>
              <a:rPr i="1">
                <a:latin typeface="Segoe Script"/>
                <a:ea typeface="Segoe Script"/>
                <a:cs typeface="Segoe Script"/>
              </a:rPr>
              <a:t>Нитки х/б (ирис или мулине) 1 метр;</a:t>
            </a:r>
          </a:p>
          <a:p>
            <a:pPr marL="457200" indent="-457200">
              <a:buFont typeface="Arial"/>
              <a:buAutoNum type="arabicPeriod"/>
            </a:pPr>
            <a:r>
              <a:rPr i="1">
                <a:latin typeface="Segoe Script"/>
                <a:ea typeface="Segoe Script"/>
                <a:cs typeface="Segoe Script"/>
              </a:rPr>
              <a:t>Лён – для набивки головы.</a:t>
            </a:r>
            <a:br>
              <a:rPr i="1">
                <a:latin typeface="Segoe Script"/>
                <a:ea typeface="Segoe Script"/>
                <a:cs typeface="Segoe Script"/>
              </a:rPr>
            </a:br>
            <a:r>
              <a:rPr sz="3200" i="1">
                <a:latin typeface="Segoe Script"/>
                <a:ea typeface="Segoe Script"/>
                <a:cs typeface="Segoe Script"/>
              </a:rPr>
              <a:t/>
            </a:r>
            <a:br>
              <a:rPr sz="3200" i="1">
                <a:latin typeface="Segoe Script"/>
                <a:ea typeface="Segoe Script"/>
                <a:cs typeface="Segoe Script"/>
              </a:rPr>
            </a:br>
            <a:endParaRPr sz="3200" i="1">
              <a:latin typeface="Segoe Script"/>
              <a:ea typeface="Segoe Script"/>
              <a:cs typeface="Segoe Scrip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04" name="Shape 104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05" name="Shape 105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7526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Изготовление тела:</a:t>
            </a:r>
            <a:b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</a:br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сложить два кусочка ткани;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08" name="Shape 108"/>
          <p:cNvPicPr/>
          <p:nvPr/>
        </p:nvPicPr>
        <p:blipFill>
          <a:blip r:embed="rId4" cstate="print"/>
          <a:stretch/>
        </p:blipFill>
        <p:spPr>
          <a:xfrm>
            <a:off x="457200" y="1905000"/>
            <a:ext cx="8229600" cy="4638675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Shape 111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13" name="Shape 113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752600"/>
          </a:xfrm>
          <a:prstGeom prst="rect">
            <a:avLst/>
          </a:prstGeom>
        </p:spPr>
        <p:txBody>
          <a:bodyPr>
            <a:normAutofit fontScale="90000"/>
          </a:bodyPr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Изготовление головы:</a:t>
            </a:r>
            <a:b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</a:br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скатать упругий шарик диаметром 20 мм. из набивки (льна);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17" name="Shape 117"/>
          <p:cNvPicPr/>
          <p:nvPr/>
        </p:nvPicPr>
        <p:blipFill>
          <a:blip r:embed="rId4" cstate="print"/>
          <a:stretch/>
        </p:blipFill>
        <p:spPr>
          <a:xfrm>
            <a:off x="304800" y="2133600"/>
            <a:ext cx="8610600" cy="42672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22" name="Shape 122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7526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Положить шарик (голову) в центр заготовленных деталей(тела);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26" name="Shape 126"/>
          <p:cNvPicPr/>
          <p:nvPr/>
        </p:nvPicPr>
        <p:blipFill>
          <a:blip r:embed="rId4" cstate="print"/>
          <a:stretch/>
        </p:blipFill>
        <p:spPr>
          <a:xfrm>
            <a:off x="762000" y="2133600"/>
            <a:ext cx="7772400" cy="4335463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31" name="Shape 131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7526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Сложить заготовку для тела пополам, придерживая голову;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35" name="Shape 135"/>
          <p:cNvPicPr/>
          <p:nvPr/>
        </p:nvPicPr>
        <p:blipFill>
          <a:blip r:embed="rId4" cstate="print"/>
          <a:stretch/>
        </p:blipFill>
        <p:spPr>
          <a:xfrm>
            <a:off x="1371600" y="2133600"/>
            <a:ext cx="6400800" cy="4437062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276456" cy="38884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Оттого, что окружает ребенка в детстве, зависит то, каким взрослым он станет. Игрушки, в которые играет ребенок - не исключение. Каждый из нас помнит свою любимую игрушку. Некоторые хранят их как счастливый талисман всю жизнь. Важным педагогическим инструментом народной педагогики была рукотворная кукла. Ее изготавливали в единственном экземпляре и, что самое главное, ее делали родители или родные ребенка, учитывая его возрастные потребности и физические возможности Для каждого возраста была своя кукла.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C:\Users\Admin\Desktop\efd35e8ae6bb283708df5b44a474089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717032"/>
            <a:ext cx="2952328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40" name="Shape 140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41" name="Shape 141"/>
          <p:cNvSpPr txBox="1">
            <a:spLocks noGrp="1"/>
          </p:cNvSpPr>
          <p:nvPr>
            <p:ph type="ctrTitle"/>
          </p:nvPr>
        </p:nvSpPr>
        <p:spPr>
          <a:xfrm>
            <a:off x="304800" y="228600"/>
            <a:ext cx="8534400" cy="12192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Зафиксировать голову;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44" name="Shape 144"/>
          <p:cNvPicPr/>
          <p:nvPr/>
        </p:nvPicPr>
        <p:blipFill>
          <a:blip r:embed="rId4" cstate="print"/>
          <a:stretch/>
        </p:blipFill>
        <p:spPr>
          <a:xfrm>
            <a:off x="2438400" y="1524000"/>
            <a:ext cx="4721225" cy="50292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49" name="Shape 149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50" name="Shape 150"/>
          <p:cNvSpPr txBox="1">
            <a:spLocks noGrp="1"/>
          </p:cNvSpPr>
          <p:nvPr>
            <p:ph type="ctrTitle"/>
          </p:nvPr>
        </p:nvSpPr>
        <p:spPr>
          <a:xfrm>
            <a:off x="304800" y="457200"/>
            <a:ext cx="8534400" cy="1219200"/>
          </a:xfrm>
          <a:prstGeom prst="rect">
            <a:avLst/>
          </a:prstGeom>
        </p:spPr>
        <p:txBody>
          <a:bodyPr>
            <a:normAutofit fontScale="90000"/>
          </a:bodyPr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Зафиксировать голову: обвить нить три раза вокруг головы и завязать на три узла;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53" name="Shape 153"/>
          <p:cNvPicPr/>
          <p:nvPr/>
        </p:nvPicPr>
        <p:blipFill>
          <a:blip r:embed="rId4" cstate="print"/>
          <a:stretch/>
        </p:blipFill>
        <p:spPr>
          <a:xfrm>
            <a:off x="2438400" y="1905000"/>
            <a:ext cx="4456112" cy="4572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56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58" name="Shape 158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59" name="Shape 159"/>
          <p:cNvSpPr txBox="1">
            <a:spLocks noGrp="1"/>
          </p:cNvSpPr>
          <p:nvPr>
            <p:ph type="ctrTitle"/>
          </p:nvPr>
        </p:nvSpPr>
        <p:spPr>
          <a:xfrm>
            <a:off x="304800" y="533400"/>
            <a:ext cx="8534400" cy="1219200"/>
          </a:xfrm>
          <a:prstGeom prst="rect">
            <a:avLst/>
          </a:prstGeom>
        </p:spPr>
        <p:txBody>
          <a:bodyPr>
            <a:normAutofit fontScale="90000"/>
          </a:bodyPr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Оформление головы и рук: заложить край белой ткани на один сантиметр по длинной стороне ткани;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62" name="Shape 162"/>
          <p:cNvPicPr/>
          <p:nvPr/>
        </p:nvPicPr>
        <p:blipFill>
          <a:blip r:embed="rId4" cstate="print"/>
          <a:stretch/>
        </p:blipFill>
        <p:spPr>
          <a:xfrm>
            <a:off x="914400" y="2209800"/>
            <a:ext cx="7620000" cy="4294187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Shape 165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67" name="Shape 167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68" name="Shape 168"/>
          <p:cNvSpPr txBox="1">
            <a:spLocks noGrp="1"/>
          </p:cNvSpPr>
          <p:nvPr>
            <p:ph type="ctrTitle"/>
          </p:nvPr>
        </p:nvSpPr>
        <p:spPr>
          <a:xfrm>
            <a:off x="304800" y="609600"/>
            <a:ext cx="8534400" cy="1219200"/>
          </a:xfrm>
          <a:prstGeom prst="rect">
            <a:avLst/>
          </a:prstGeom>
        </p:spPr>
        <p:txBody>
          <a:bodyPr>
            <a:normAutofit fontScale="90000"/>
          </a:bodyPr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Наложить заготовку (тело) по центру белой ткани так, чтобы нить фиксирующая голову была чуть выше края белой ткани; 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71" name="Shape 171"/>
          <p:cNvPicPr/>
          <p:nvPr/>
        </p:nvPicPr>
        <p:blipFill>
          <a:blip r:embed="rId4" cstate="print"/>
          <a:stretch/>
        </p:blipFill>
        <p:spPr>
          <a:xfrm>
            <a:off x="838200" y="2286000"/>
            <a:ext cx="7696200" cy="433705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76" name="Shape 176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77" name="Shape 177"/>
          <p:cNvSpPr txBox="1">
            <a:spLocks noGrp="1"/>
          </p:cNvSpPr>
          <p:nvPr>
            <p:ph type="ctrTitle"/>
          </p:nvPr>
        </p:nvSpPr>
        <p:spPr>
          <a:xfrm>
            <a:off x="304800" y="381000"/>
            <a:ext cx="8534400" cy="12192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Закрыть голову куклы белой тканью, подогнув край;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80" name="Shape 180"/>
          <p:cNvPicPr/>
          <p:nvPr/>
        </p:nvPicPr>
        <p:blipFill>
          <a:blip r:embed="rId4" cstate="print"/>
          <a:stretch/>
        </p:blipFill>
        <p:spPr>
          <a:xfrm>
            <a:off x="609600" y="1981200"/>
            <a:ext cx="8153400" cy="4595812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Shape 183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185" name="Shape 185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186" name="Shape 186"/>
          <p:cNvSpPr txBox="1">
            <a:spLocks noGrp="1"/>
          </p:cNvSpPr>
          <p:nvPr>
            <p:ph type="ctrTitle"/>
          </p:nvPr>
        </p:nvSpPr>
        <p:spPr>
          <a:xfrm>
            <a:off x="381000" y="457200"/>
            <a:ext cx="8534400" cy="1219200"/>
          </a:xfrm>
          <a:prstGeom prst="rect">
            <a:avLst/>
          </a:prstGeom>
        </p:spPr>
        <p:txBody>
          <a:bodyPr>
            <a:normAutofit fontScale="90000"/>
          </a:bodyPr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Оформить голову и зафиксировать нитью (три раза нить обвить вокруг головы и завязать на три узла);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189" name="Shape 189"/>
          <p:cNvPicPr/>
          <p:nvPr/>
        </p:nvPicPr>
        <p:blipFill>
          <a:blip r:embed="rId4" cstate="print"/>
          <a:stretch/>
        </p:blipFill>
        <p:spPr>
          <a:xfrm>
            <a:off x="609600" y="2000250"/>
            <a:ext cx="8153400" cy="45974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Shape 210"/>
          <p:cNvPicPr/>
          <p:nvPr/>
        </p:nvPicPr>
        <p:blipFill>
          <a:blip r:embed="rId2" cstate="print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pic>
        <p:nvPicPr>
          <p:cNvPr id="212" name="Shape 212"/>
          <p:cNvPicPr/>
          <p:nvPr/>
        </p:nvPicPr>
        <p:blipFill>
          <a:blip r:embed="rId3" cstate="print"/>
          <a:stretch/>
        </p:blipFill>
        <p:spPr>
          <a:xfrm>
            <a:off x="2286000" y="0"/>
            <a:ext cx="6858000" cy="6858000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  <p:sp>
        <p:nvSpPr>
          <p:cNvPr id="213" name="Shape 213"/>
          <p:cNvSpPr txBox="1">
            <a:spLocks noGrp="1"/>
          </p:cNvSpPr>
          <p:nvPr>
            <p:ph type="ctrTitle"/>
          </p:nvPr>
        </p:nvSpPr>
        <p:spPr>
          <a:xfrm>
            <a:off x="304800" y="381000"/>
            <a:ext cx="8534400" cy="12192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 b="1" i="1">
                <a:solidFill>
                  <a:srgbClr val="FFFF66"/>
                </a:solidFill>
                <a:latin typeface="Segoe Script"/>
                <a:ea typeface="Segoe Script"/>
                <a:cs typeface="Segoe Script"/>
              </a:rPr>
              <a:t>Завязать косынку;</a:t>
            </a:r>
          </a:p>
        </p:txBody>
      </p:sp>
      <p:sp>
        <p:nvSpPr>
          <p:cNvPr id="214" name="Shape 214"/>
          <p:cNvSpPr txBox="1">
            <a:spLocks noGrp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</a:pPr>
            <a:endParaRPr sz="2400" b="1" i="1" baseline="30000">
              <a:solidFill>
                <a:srgbClr val="3333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  <a:p>
            <a:pPr>
              <a:lnSpc>
                <a:spcPct val="80000"/>
              </a:lnSpc>
            </a:pPr>
            <a:endParaRPr sz="3600" b="1" i="1" baseline="30000">
              <a:solidFill>
                <a:srgbClr val="FFFF99"/>
              </a:solidFill>
              <a:latin typeface="Comic Sans MS"/>
              <a:ea typeface="Comic Sans MS"/>
              <a:cs typeface="Comic Sans MS"/>
            </a:endParaRPr>
          </a:p>
        </p:txBody>
      </p:sp>
      <p:pic>
        <p:nvPicPr>
          <p:cNvPr id="216" name="Shape 216"/>
          <p:cNvPicPr/>
          <p:nvPr/>
        </p:nvPicPr>
        <p:blipFill>
          <a:blip r:embed="rId4" cstate="print"/>
          <a:stretch/>
        </p:blipFill>
        <p:spPr>
          <a:xfrm>
            <a:off x="1979712" y="1905000"/>
            <a:ext cx="6630888" cy="4638675"/>
          </a:xfrm>
          <a:prstGeom prst="rect">
            <a:avLst/>
          </a:prstGeom>
          <a:ln w="9525">
            <a:noFill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502ad4d77a518fd70ad89e8963392ca6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46" y="404664"/>
            <a:ext cx="4402832" cy="5897661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Колокольчик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 -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куколка добрых вестей.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 нее три юбки. У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человека тоже три царства. Медное, серебряное, золотое. И счастье складывается тоже из трех частей. Если телу хорошо, душе радостно, дух спокоен, то человек счастлив. Эта куколка веселая, задорная, приносит в дом радость и веселье. Кукла Колокольчик - оберег хорошего настроения. Даря ее, человек желает своему другу получать только хорошие известия.</a:t>
            </a:r>
            <a:b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2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63246" y="4221088"/>
            <a:ext cx="8229600" cy="2448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34083159973249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6078" y="764704"/>
            <a:ext cx="3826768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4824536" cy="10849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Кукла - </a:t>
            </a:r>
            <a:r>
              <a:rPr lang="ru-RU" b="1" dirty="0" err="1" smtClean="0">
                <a:solidFill>
                  <a:srgbClr val="FF0000"/>
                </a:solidFill>
              </a:rPr>
              <a:t>Кува</a:t>
            </a:r>
            <a:r>
              <a:rPr lang="ru-RU" dirty="0" err="1" smtClean="0">
                <a:solidFill>
                  <a:srgbClr val="FF0000"/>
                </a:solidFill>
              </a:rPr>
              <a:t>дка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539552" y="1268760"/>
            <a:ext cx="4824536" cy="48965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Одна из самых простых 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обережных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куколок. Ее делали накануне рождения ребенка и вывешивали в избе, чтобы отвлекать внимание злых духов от роженицы и младенца. Позже кукол стали укладывать в колыбельки. Когда родители уходили в поле на работу, и ребёнок оставался в доме один, он смотрел на эти маленькие куколки и спокойно играл. 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Кувадки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и защищали новорожденных, и служили им первыми игрушками.</a:t>
            </a:r>
          </a:p>
          <a:p>
            <a:endParaRPr lang="ru-RU" dirty="0"/>
          </a:p>
        </p:txBody>
      </p:sp>
      <p:pic>
        <p:nvPicPr>
          <p:cNvPr id="3074" name="Picture 2" descr="C:\Users\Admin\Desktop\3bb2f609aee5d054b40b436e3d77db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4748" y="1268760"/>
            <a:ext cx="3301708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  Кукла «</a:t>
            </a:r>
            <a:r>
              <a:rPr lang="ru-RU" sz="4000" dirty="0" err="1" smtClean="0">
                <a:solidFill>
                  <a:srgbClr val="FF0000"/>
                </a:solidFill>
                <a:latin typeface="Arial Black" pitchFamily="34" charset="0"/>
              </a:rPr>
              <a:t>младенчик-пеленашка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67544" y="1417638"/>
            <a:ext cx="5184576" cy="48245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Кукла шилась непосредственно перед рождением ребенка, с молитвой, с мыслями о будущем дитятке; ткани для изготовления были родные - от сарафана, от рубахи отца, деда и т. п. - все это хранило родовую и генетическую память. Куколка вкладывалась в ладошку и, сжимая кулачки, малыш сам себе делал массаж всей внутренней поверхности ладони. 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Пеленашка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была и неизменной куклой для ребенка в играх.</a:t>
            </a:r>
          </a:p>
          <a:p>
            <a:endParaRPr lang="ru-RU" dirty="0"/>
          </a:p>
        </p:txBody>
      </p:sp>
      <p:pic>
        <p:nvPicPr>
          <p:cNvPr id="4098" name="Picture 2" descr="C:\Users\Admin\Desktop\461bbb6959e13615fbe819d1369e6fe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268760"/>
            <a:ext cx="2890664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908720"/>
            <a:ext cx="6275040" cy="508918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Крупеничка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502920" y="530352"/>
            <a:ext cx="4717152" cy="57069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6"/>
                </a:solidFill>
                <a:latin typeface="Arial Black" pitchFamily="34" charset="0"/>
              </a:rPr>
              <a:t>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Еще ее называют ласково 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Зерновушкой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, потому что наполнена она зерном, обычно гречихой. Делали ее после уборочной страды. Наряжали и бережно хранили на видном месте до следующего сева, а весной первые горсти гречихи брали из 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Крупенички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, с тем чтобы осенью заполнить ее новым урожаем. После посева в деревнях устраивали угощение для всей округи. Варили кашу в котлах прямо на улице. Каша – одно из самых любимых блюд народа.</a:t>
            </a:r>
          </a:p>
          <a:p>
            <a:endParaRPr lang="ru-RU" dirty="0"/>
          </a:p>
        </p:txBody>
      </p:sp>
      <p:pic>
        <p:nvPicPr>
          <p:cNvPr id="5122" name="Picture 2" descr="C:\Users\Admin\Desktop\22fc9fd2f9150f1a8d0fcab0d99e0c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91070"/>
            <a:ext cx="3096344" cy="29020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548680"/>
            <a:ext cx="5184576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    Кубышка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 - травница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несет в дом здоровье.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Наполняется она душистыми травами: зверобоем, тысячелистником, мятой, лавандой, душицей. Ее ставят у колыбели ребенка и дают играть детям. Также ее ставят у кровати больного. Куколку разминают в руках - шевелят, и по всей избе разносится травяной дух. Меняют траву через два года.</a:t>
            </a:r>
          </a:p>
          <a:p>
            <a:endParaRPr lang="ru-RU" dirty="0"/>
          </a:p>
        </p:txBody>
      </p:sp>
      <p:pic>
        <p:nvPicPr>
          <p:cNvPr id="6146" name="Picture 2" descr="C:\Users\Admin\Desktop\Kukly_kubyshki_travnitsi-1024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32856"/>
            <a:ext cx="3015075" cy="237457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548680"/>
            <a:ext cx="4824536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err="1" smtClean="0">
                <a:solidFill>
                  <a:srgbClr val="FF0000"/>
                </a:solidFill>
                <a:latin typeface="Arial Black" pitchFamily="34" charset="0"/>
              </a:rPr>
              <a:t>Подорожница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 -</a:t>
            </a:r>
            <a:r>
              <a:rPr lang="ru-RU" sz="2400" dirty="0" smtClean="0">
                <a:solidFill>
                  <a:schemeClr val="accent6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верный ангел-хранитель в дорогу и дарится тому, кто уезжает путешествовать. Это хороший подарок для путешественников. В своем мешочке она несет или горсть земли, или немного золы и еще добавляют туда маленькое зернышко, чтобы путник был сыт. Маленький оберег в пути.</a:t>
            </a:r>
          </a:p>
          <a:p>
            <a:endParaRPr lang="ru-RU" dirty="0"/>
          </a:p>
        </p:txBody>
      </p:sp>
      <p:pic>
        <p:nvPicPr>
          <p:cNvPr id="7170" name="Picture 2" descr="C:\Users\Admin\Desktop\b4eb875ce5654012a4c8e01f66c42d4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196752"/>
            <a:ext cx="3672408" cy="465499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128</TotalTime>
  <Words>988</Words>
  <Application>Microsoft Office PowerPoint</Application>
  <DocSecurity>0</DocSecurity>
  <PresentationFormat>Экран (4:3)</PresentationFormat>
  <Paragraphs>57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Arial Black</vt:lpstr>
      <vt:lpstr>Comic Sans MS</vt:lpstr>
      <vt:lpstr>Narkisim</vt:lpstr>
      <vt:lpstr>Segoe Script</vt:lpstr>
      <vt:lpstr>Verdana</vt:lpstr>
      <vt:lpstr>Wingdings 2</vt:lpstr>
      <vt:lpstr>Аспект</vt:lpstr>
      <vt:lpstr>    «Этнокультурное образование детей» Мастер-класс«Народная  кукла «Лада» Воспитатели МДОУ «Детский сад села Заветное» Ибрагимова Татьяна Сергеевна, Кольченко Людмила Владимировна </vt:lpstr>
      <vt:lpstr>  Оттого, что окружает ребенка в детстве, зависит то, каким взрослым он станет. Игрушки, в которые играет ребенок - не исключение. Каждый из нас помнит свою любимую игрушку. Некоторые хранят их как счастливый талисман всю жизнь. Важным педагогическим инструментом народной педагогики была рукотворная кукла. Ее изготавливали в единственном экземпляре и, что самое главное, ее делали родители или родные ребенка, учитывая его возрастные потребности и физические возможности Для каждого возраста была своя кукла.  </vt:lpstr>
      <vt:lpstr> </vt:lpstr>
      <vt:lpstr>Колокольчик - куколка добрых вестей. У нее три юбки. У человека тоже три царства. Медное, серебряное, золотое. И счастье складывается тоже из трех частей. Если телу хорошо, душе радостно, дух спокоен, то человек счастлив. Эта куколка веселая, задорная, приносит в дом радость и веселье. Кукла Колокольчик - оберег хорошего настроения. Даря ее, человек желает своему другу получать только хорошие известия. </vt:lpstr>
      <vt:lpstr>                        Кукла - Кувадка</vt:lpstr>
      <vt:lpstr>  Кукла «младенчик-пеленашка»</vt:lpstr>
      <vt:lpstr>Крупеничка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Неразлучники</vt:lpstr>
      <vt:lpstr>Традиционная тряпичная  кукла – оберег «Ладушка»</vt:lpstr>
      <vt:lpstr>Материал:</vt:lpstr>
      <vt:lpstr>Изготовление тела: сложить два кусочка ткани; </vt:lpstr>
      <vt:lpstr>Изготовление головы: скатать упругий шарик диаметром 20 мм. из набивки (льна);</vt:lpstr>
      <vt:lpstr>Положить шарик (голову) в центр заготовленных деталей(тела);</vt:lpstr>
      <vt:lpstr>Сложить заготовку для тела пополам, придерживая голову;</vt:lpstr>
      <vt:lpstr>Зафиксировать голову;</vt:lpstr>
      <vt:lpstr>Зафиксировать голову: обвить нить три раза вокруг головы и завязать на три узла;</vt:lpstr>
      <vt:lpstr>Оформление головы и рук: заложить край белой ткани на один сантиметр по длинной стороне ткани;</vt:lpstr>
      <vt:lpstr>Наложить заготовку (тело) по центру белой ткани так, чтобы нить фиксирующая голову была чуть выше края белой ткани; </vt:lpstr>
      <vt:lpstr>Закрыть голову куклы белой тканью, подогнув край;</vt:lpstr>
      <vt:lpstr>Оформить голову и зафиксировать нитью (три раза нить обвить вокруг головы и завязать на три узла);</vt:lpstr>
      <vt:lpstr>Завязать косынку;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Традиционная тряпичная  кукла – оберег «Ладушка»</dc:title>
  <cp:lastModifiedBy>user</cp:lastModifiedBy>
  <cp:revision>20</cp:revision>
  <dcterms:modified xsi:type="dcterms:W3CDTF">2023-07-03T15:51:11Z</dcterms:modified>
</cp:coreProperties>
</file>