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84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7/3/2023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Поэма «Илиада»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456" y="1263917"/>
            <a:ext cx="3457380" cy="431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поэмой Гомера «Илиада»</a:t>
            </a:r>
          </a:p>
          <a:p>
            <a:r>
              <a:rPr lang="ru-RU" dirty="0" smtClean="0"/>
              <a:t>Проследить исторические события в литературе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02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«Чистая доска»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Балканский полуостров</a:t>
            </a:r>
          </a:p>
          <a:p>
            <a:r>
              <a:rPr lang="ru-RU" dirty="0" smtClean="0"/>
              <a:t>Минотавр</a:t>
            </a:r>
          </a:p>
          <a:p>
            <a:r>
              <a:rPr lang="ru-RU" dirty="0" smtClean="0"/>
              <a:t>Афродита</a:t>
            </a:r>
          </a:p>
          <a:p>
            <a:r>
              <a:rPr lang="ru-RU" dirty="0" smtClean="0"/>
              <a:t>Эгейское море</a:t>
            </a:r>
          </a:p>
          <a:p>
            <a:r>
              <a:rPr lang="ru-RU" dirty="0" smtClean="0"/>
              <a:t>Южная Греция</a:t>
            </a:r>
          </a:p>
          <a:p>
            <a:r>
              <a:rPr lang="ru-RU" dirty="0" smtClean="0"/>
              <a:t>Поэма</a:t>
            </a:r>
          </a:p>
          <a:p>
            <a:r>
              <a:rPr lang="ru-RU" dirty="0" smtClean="0"/>
              <a:t>Эгей</a:t>
            </a:r>
          </a:p>
          <a:p>
            <a:r>
              <a:rPr lang="ru-RU" dirty="0" smtClean="0"/>
              <a:t>Афродита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Парис</a:t>
            </a:r>
          </a:p>
          <a:p>
            <a:r>
              <a:rPr lang="ru-RU" dirty="0" smtClean="0"/>
              <a:t>о. Крит</a:t>
            </a:r>
          </a:p>
          <a:p>
            <a:r>
              <a:rPr lang="ru-RU" dirty="0" smtClean="0"/>
              <a:t>Тесей</a:t>
            </a:r>
          </a:p>
          <a:p>
            <a:r>
              <a:rPr lang="ru-RU" dirty="0" smtClean="0"/>
              <a:t>Гера</a:t>
            </a:r>
          </a:p>
          <a:p>
            <a:r>
              <a:rPr lang="ru-RU" dirty="0" smtClean="0"/>
              <a:t>Яблоко</a:t>
            </a:r>
          </a:p>
          <a:p>
            <a:r>
              <a:rPr lang="ru-RU" dirty="0" smtClean="0"/>
              <a:t>Минотавр</a:t>
            </a:r>
          </a:p>
          <a:p>
            <a:r>
              <a:rPr lang="ru-RU" dirty="0" smtClean="0"/>
              <a:t>Афина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4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Личность Гомера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6963" y="1178633"/>
            <a:ext cx="3876256" cy="3599315"/>
          </a:xfrm>
        </p:spPr>
        <p:txBody>
          <a:bodyPr/>
          <a:lstStyle/>
          <a:p>
            <a:r>
              <a:rPr lang="ru-RU" dirty="0"/>
              <a:t>Гомер – величайший </a:t>
            </a:r>
            <a:r>
              <a:rPr lang="ru-RU" dirty="0" err="1"/>
              <a:t>аэд</a:t>
            </a:r>
            <a:r>
              <a:rPr lang="ru-RU" dirty="0"/>
              <a:t> Греции. </a:t>
            </a:r>
            <a:endParaRPr lang="ru-RU" dirty="0" smtClean="0"/>
          </a:p>
          <a:p>
            <a:r>
              <a:rPr lang="ru-RU" dirty="0" err="1" smtClean="0"/>
              <a:t>Аэ́ды</a:t>
            </a:r>
            <a:r>
              <a:rPr lang="ru-RU" dirty="0" smtClean="0"/>
              <a:t> </a:t>
            </a:r>
            <a:r>
              <a:rPr lang="ru-RU" dirty="0"/>
              <a:t>— профессиональные певцы. Они обрабатывали народные предания и исполняли поэмы под аккомпанемент струнного инструмента (лиры или кифары)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11" b="24211"/>
          <a:stretch>
            <a:fillRect/>
          </a:stretch>
        </p:blipFill>
        <p:spPr>
          <a:xfrm>
            <a:off x="5221690" y="2136808"/>
            <a:ext cx="5640383" cy="3741626"/>
          </a:xfrm>
        </p:spPr>
      </p:pic>
    </p:spTree>
    <p:extLst>
      <p:ext uri="{BB962C8B-B14F-4D97-AF65-F5344CB8AC3E}">
        <p14:creationId xmlns:p14="http://schemas.microsoft.com/office/powerpoint/2010/main" val="405877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2" y="2336873"/>
            <a:ext cx="5287342" cy="359931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Действительная причина Троянской войны-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стремление греков укрепить свои позиции на полуострове Малая Азия. 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Однако греки в своем мифе рассказывают нам совершенно другую историю. Причиной войны согласно мифу стало… яблоко.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Мифическая причина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«яблоко раздора»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076" y="2522122"/>
            <a:ext cx="390144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0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Эпизоды поэмы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эпизод «Гнев Ахиллеса</a:t>
            </a:r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эпизод «прощанье Гектора</a:t>
            </a:r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эпизод «Поединок Гектора и Ахиллеса», </a:t>
            </a:r>
            <a:endParaRPr lang="ru-RU" dirty="0" smtClean="0">
              <a:solidFill>
                <a:srgbClr val="1D1B1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эпизод </a:t>
            </a:r>
            <a:r>
              <a:rPr lang="ru-RU" dirty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«Приам у Ахиллеса</a:t>
            </a:r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эпизод «Троянский конь</a:t>
            </a:r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эпизод «Бегство из Трои. Конец </a:t>
            </a:r>
            <a:r>
              <a:rPr lang="ru-RU" dirty="0" smtClean="0">
                <a:solidFill>
                  <a:srgbClr val="1D1B1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войны»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00" y="2070099"/>
            <a:ext cx="5435600" cy="44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3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5380263"/>
              </p:ext>
            </p:extLst>
          </p:nvPr>
        </p:nvGraphicFramePr>
        <p:xfrm>
          <a:off x="462013" y="2156059"/>
          <a:ext cx="8360253" cy="20853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43000">
                  <a:extLst>
                    <a:ext uri="{9D8B030D-6E8A-4147-A177-3AD203B41FA5}">
                      <a16:colId xmlns:a16="http://schemas.microsoft.com/office/drawing/2014/main" val="666000735"/>
                    </a:ext>
                  </a:extLst>
                </a:gridCol>
                <a:gridCol w="3200195">
                  <a:extLst>
                    <a:ext uri="{9D8B030D-6E8A-4147-A177-3AD203B41FA5}">
                      <a16:colId xmlns:a16="http://schemas.microsoft.com/office/drawing/2014/main" val="4115360505"/>
                    </a:ext>
                  </a:extLst>
                </a:gridCol>
                <a:gridCol w="2317058">
                  <a:extLst>
                    <a:ext uri="{9D8B030D-6E8A-4147-A177-3AD203B41FA5}">
                      <a16:colId xmlns:a16="http://schemas.microsoft.com/office/drawing/2014/main" val="3007786103"/>
                    </a:ext>
                  </a:extLst>
                </a:gridCol>
              </a:tblGrid>
              <a:tr h="2085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Троянские герои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Греческие герои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Боги - покровители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80694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3791165" y="0"/>
            <a:ext cx="1644640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-параграф 26 прочитать, вопросы устно (для тех, кто хочет только закрепить свои знания);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-творческое задание – рисунок к поэме или мифам, с которыми познакомились.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-для тех, кто хочет узнать больше и идти дальше – рассказ о любом другом эпизоде из поэмы «Илиада».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43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29</TotalTime>
  <Words>221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Берлин</vt:lpstr>
      <vt:lpstr>Поэма «Илиада»</vt:lpstr>
      <vt:lpstr>План урока</vt:lpstr>
      <vt:lpstr>Игра «Чистая доска»</vt:lpstr>
      <vt:lpstr>Личность Гомера</vt:lpstr>
      <vt:lpstr>Презентация PowerPoint</vt:lpstr>
      <vt:lpstr>Эпизоды поэмы</vt:lpstr>
      <vt:lpstr>Заполните таблицу</vt:lpstr>
      <vt:lpstr>Домашнее задание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Поэма «Илиада»</dc:title>
  <dc:creator>Маруха</dc:creator>
  <cp:lastModifiedBy>Маруха</cp:lastModifiedBy>
  <cp:revision>4</cp:revision>
  <dcterms:created xsi:type="dcterms:W3CDTF">2023-07-02T23:24:24Z</dcterms:created>
  <dcterms:modified xsi:type="dcterms:W3CDTF">2023-07-02T23:54:23Z</dcterms:modified>
</cp:coreProperties>
</file>