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74" r:id="rId3"/>
    <p:sldId id="259" r:id="rId4"/>
    <p:sldId id="273" r:id="rId5"/>
    <p:sldId id="278" r:id="rId6"/>
    <p:sldId id="279" r:id="rId7"/>
    <p:sldId id="277" r:id="rId8"/>
    <p:sldId id="280" r:id="rId9"/>
    <p:sldId id="260" r:id="rId10"/>
    <p:sldId id="261" r:id="rId11"/>
    <p:sldId id="263" r:id="rId12"/>
    <p:sldId id="264" r:id="rId13"/>
    <p:sldId id="267" r:id="rId14"/>
    <p:sldId id="266" r:id="rId15"/>
    <p:sldId id="286" r:id="rId16"/>
    <p:sldId id="270" r:id="rId17"/>
    <p:sldId id="282" r:id="rId18"/>
    <p:sldId id="283" r:id="rId19"/>
    <p:sldId id="28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9933"/>
    <a:srgbClr val="FF505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53" autoAdjust="0"/>
    <p:restoredTop sz="94660"/>
  </p:normalViewPr>
  <p:slideViewPr>
    <p:cSldViewPr>
      <p:cViewPr varScale="1">
        <p:scale>
          <a:sx n="83" d="100"/>
          <a:sy n="83" d="100"/>
        </p:scale>
        <p:origin x="128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F59449-EA02-4F15-AD0A-53D91C3AAF39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60E3090-F947-40E1-B46A-742E2B02BEC5}">
      <dgm:prSet phldrT="[Текст]" custT="1"/>
      <dgm:spPr>
        <a:xfrm>
          <a:off x="2632878" y="1899282"/>
          <a:ext cx="1976204" cy="1973291"/>
        </a:xfrm>
        <a:prstGeom prst="ellipse">
          <a:avLst/>
        </a:prstGeom>
        <a:solidFill>
          <a:srgbClr val="C0504D">
            <a:lumMod val="75000"/>
          </a:srgbClr>
        </a:solidFill>
        <a:ln w="25400" cap="flat" cmpd="sng" algn="ctr">
          <a:solidFill>
            <a:srgbClr val="FFC000"/>
          </a:solidFill>
          <a:prstDash val="solid"/>
        </a:ln>
        <a:effectLst/>
      </dgm:spPr>
      <dgm:t>
        <a:bodyPr/>
        <a:lstStyle/>
        <a:p>
          <a:r>
            <a:rPr lang="ru-RU" sz="14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ФИЗИЧЕСКАЯ </a:t>
          </a:r>
        </a:p>
        <a:p>
          <a:r>
            <a:rPr lang="ru-RU" sz="14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КУЛЬТУРА</a:t>
          </a:r>
        </a:p>
      </dgm:t>
    </dgm:pt>
    <dgm:pt modelId="{4C81091F-FC26-4639-86CE-BCEF54F7CB5E}" type="parTrans" cxnId="{36D3113A-534F-4A6C-B7A4-BA1816C5367E}">
      <dgm:prSet/>
      <dgm:spPr/>
      <dgm:t>
        <a:bodyPr/>
        <a:lstStyle/>
        <a:p>
          <a:endParaRPr lang="ru-RU"/>
        </a:p>
      </dgm:t>
    </dgm:pt>
    <dgm:pt modelId="{F2C6010E-CC77-427B-B0EB-05B83F968780}" type="sibTrans" cxnId="{36D3113A-534F-4A6C-B7A4-BA1816C5367E}">
      <dgm:prSet/>
      <dgm:spPr/>
      <dgm:t>
        <a:bodyPr/>
        <a:lstStyle/>
        <a:p>
          <a:endParaRPr lang="ru-RU"/>
        </a:p>
      </dgm:t>
    </dgm:pt>
    <dgm:pt modelId="{B1BAB438-6649-40CF-9069-1249D52396C3}">
      <dgm:prSet phldrT="[Текст]" custT="1"/>
      <dgm:spPr>
        <a:xfrm>
          <a:off x="2632876" y="-106126"/>
          <a:ext cx="1972839" cy="1930004"/>
        </a:xfrm>
        <a:prstGeom prst="ellipse">
          <a:avLst/>
        </a:prstGeom>
        <a:solidFill>
          <a:srgbClr val="1F497D">
            <a:lumMod val="40000"/>
            <a:lumOff val="60000"/>
          </a:srgbClr>
        </a:solidFill>
        <a:ln w="25400" cap="flat" cmpd="sng" algn="ctr">
          <a:solidFill>
            <a:srgbClr val="0070C0"/>
          </a:solidFill>
          <a:prstDash val="solid"/>
        </a:ln>
        <a:effectLst/>
      </dgm:spPr>
      <dgm:t>
        <a:bodyPr/>
        <a:lstStyle/>
        <a:p>
          <a:r>
            <a:rPr lang="ru-RU" sz="14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МАТЕМАТИКА</a:t>
          </a:r>
          <a:endParaRPr lang="ru-RU" sz="1400" b="1" dirty="0">
            <a:solidFill>
              <a:sysClr val="window" lastClr="FFFFFF"/>
            </a:solidFill>
            <a:latin typeface="Times" panose="02020603050405020304" pitchFamily="18" charset="0"/>
            <a:ea typeface="+mn-ea"/>
            <a:cs typeface="Times" panose="02020603050405020304" pitchFamily="18" charset="0"/>
          </a:endParaRPr>
        </a:p>
      </dgm:t>
    </dgm:pt>
    <dgm:pt modelId="{9C4ED9D0-015B-4890-884E-D3780A4DF5E1}" type="parTrans" cxnId="{28369243-5E6E-4215-9348-A9EC7FD5FCB7}">
      <dgm:prSet/>
      <dgm:spPr>
        <a:xfrm rot="16197144">
          <a:off x="3582427" y="1842112"/>
          <a:ext cx="75404" cy="38936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75404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AA7B346-8752-485E-AA32-9003D643DFFA}" type="sibTrans" cxnId="{28369243-5E6E-4215-9348-A9EC7FD5FCB7}">
      <dgm:prSet/>
      <dgm:spPr/>
      <dgm:t>
        <a:bodyPr/>
        <a:lstStyle/>
        <a:p>
          <a:endParaRPr lang="ru-RU"/>
        </a:p>
      </dgm:t>
    </dgm:pt>
    <dgm:pt modelId="{A05EB9FF-073F-47EE-8A50-4B6CC38754B0}">
      <dgm:prSet phldrT="[Текст]" custT="1"/>
      <dgm:spPr>
        <a:xfrm>
          <a:off x="4456363" y="974611"/>
          <a:ext cx="1840191" cy="1795580"/>
        </a:xfrm>
        <a:prstGeom prst="ellipse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lumMod val="50000"/>
            </a:srgbClr>
          </a:solidFill>
          <a:prstDash val="solid"/>
        </a:ln>
        <a:effectLst/>
      </dgm:spPr>
      <dgm:t>
        <a:bodyPr/>
        <a:lstStyle/>
        <a:p>
          <a:r>
            <a:rPr lang="ru-RU" sz="14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ИСКУССТВО</a:t>
          </a:r>
          <a:endParaRPr lang="en-US" sz="1400" b="1" dirty="0" smtClean="0">
            <a:solidFill>
              <a:sysClr val="window" lastClr="FFFFFF"/>
            </a:solidFill>
            <a:latin typeface="Times" panose="02020603050405020304" pitchFamily="18" charset="0"/>
            <a:ea typeface="+mn-ea"/>
            <a:cs typeface="Times" panose="02020603050405020304" pitchFamily="18" charset="0"/>
          </a:endParaRPr>
        </a:p>
        <a:p>
          <a:r>
            <a:rPr lang="ru-RU" sz="14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ЛИТЕРАТУРА</a:t>
          </a:r>
          <a:endParaRPr lang="ru-RU" sz="1400" b="1" dirty="0">
            <a:solidFill>
              <a:sysClr val="window" lastClr="FFFFFF"/>
            </a:solidFill>
            <a:latin typeface="Times" panose="02020603050405020304" pitchFamily="18" charset="0"/>
            <a:ea typeface="+mn-ea"/>
            <a:cs typeface="Times" panose="02020603050405020304" pitchFamily="18" charset="0"/>
          </a:endParaRPr>
        </a:p>
      </dgm:t>
    </dgm:pt>
    <dgm:pt modelId="{A4281664-E56A-4D5D-9E72-9B9E379A9E4F}" type="parTrans" cxnId="{E83C81D5-0371-4959-BA10-08793E1646DB}">
      <dgm:prSet/>
      <dgm:spPr>
        <a:xfrm rot="19800000">
          <a:off x="4468016" y="2341353"/>
          <a:ext cx="124950" cy="38936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124950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9B4FF932-014F-4F83-9D3D-78F5E4F3B074}" type="sibTrans" cxnId="{E83C81D5-0371-4959-BA10-08793E1646DB}">
      <dgm:prSet/>
      <dgm:spPr/>
      <dgm:t>
        <a:bodyPr/>
        <a:lstStyle/>
        <a:p>
          <a:endParaRPr lang="ru-RU"/>
        </a:p>
      </dgm:t>
    </dgm:pt>
    <dgm:pt modelId="{C6728255-C850-4429-8B2D-9F77A81E9BFC}">
      <dgm:prSet phldrT="[Текст]" custT="1"/>
      <dgm:spPr>
        <a:xfrm>
          <a:off x="996310" y="3013337"/>
          <a:ext cx="1738384" cy="1772231"/>
        </a:xfrm>
        <a:prstGeom prst="ellipse">
          <a:avLst/>
        </a:prstGeom>
        <a:solidFill>
          <a:srgbClr val="F79646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C000"/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БИОЛОГИЯ</a:t>
          </a:r>
        </a:p>
        <a:p>
          <a:r>
            <a:rPr lang="ru-RU" sz="16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ХИМИЯ</a:t>
          </a:r>
        </a:p>
        <a:p>
          <a:endParaRPr lang="ru-RU" sz="16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59D6078-BDC8-4F56-A930-766AB5CD128D}" type="parTrans" cxnId="{ABCB8095-A25A-494B-9830-9DEBA7FD9103}">
      <dgm:prSet/>
      <dgm:spPr>
        <a:xfrm rot="9000000">
          <a:off x="2610711" y="3401823"/>
          <a:ext cx="165981" cy="38936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165981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68BC377-6415-44E2-AEF7-F7759ABAB7D6}" type="sibTrans" cxnId="{ABCB8095-A25A-494B-9830-9DEBA7FD9103}">
      <dgm:prSet/>
      <dgm:spPr/>
      <dgm:t>
        <a:bodyPr/>
        <a:lstStyle/>
        <a:p>
          <a:endParaRPr lang="ru-RU"/>
        </a:p>
      </dgm:t>
    </dgm:pt>
    <dgm:pt modelId="{252EB375-68FC-4A8B-B156-A156C471B490}">
      <dgm:prSet phldrT="[Текст]" custT="1"/>
      <dgm:spPr>
        <a:xfrm>
          <a:off x="904246" y="962929"/>
          <a:ext cx="1922512" cy="1818945"/>
        </a:xfrm>
        <a:prstGeom prst="ellipse">
          <a:avLst/>
        </a:prstGeom>
        <a:solidFill>
          <a:srgbClr val="C0504D">
            <a:lumMod val="60000"/>
            <a:lumOff val="40000"/>
          </a:srgbClr>
        </a:solidFill>
        <a:ln w="25400" cap="flat" cmpd="sng" algn="ctr">
          <a:solidFill>
            <a:srgbClr val="C00000"/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ФИЗИКА</a:t>
          </a:r>
        </a:p>
        <a:p>
          <a:r>
            <a:rPr lang="ru-RU" sz="12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АСТРОНОМИЯ</a:t>
          </a:r>
        </a:p>
      </dgm:t>
    </dgm:pt>
    <dgm:pt modelId="{1B4AD869-BCE6-461A-BFCC-3561D0467FE9}" type="parTrans" cxnId="{3C32F44B-F14B-4177-B042-77B2113459D0}">
      <dgm:prSet/>
      <dgm:spPr>
        <a:xfrm rot="12600000">
          <a:off x="2679897" y="2349633"/>
          <a:ext cx="91828" cy="38936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91828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9E5A63B4-DCD6-4C23-9A54-C76107F1A988}" type="sibTrans" cxnId="{3C32F44B-F14B-4177-B042-77B2113459D0}">
      <dgm:prSet/>
      <dgm:spPr/>
      <dgm:t>
        <a:bodyPr/>
        <a:lstStyle/>
        <a:p>
          <a:endParaRPr lang="ru-RU"/>
        </a:p>
      </dgm:t>
    </dgm:pt>
    <dgm:pt modelId="{137C0D3C-12B3-420C-8CE7-16BCD28DDD03}">
      <dgm:prSet custT="1"/>
      <dgm:spPr>
        <a:xfrm>
          <a:off x="2697302" y="4058584"/>
          <a:ext cx="1847356" cy="1708789"/>
        </a:xfrm>
        <a:prstGeom prst="ellipse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70C0"/>
          </a:solidFill>
          <a:prstDash val="solid"/>
        </a:ln>
        <a:effectLst/>
      </dgm:spPr>
      <dgm:t>
        <a:bodyPr/>
        <a:lstStyle/>
        <a:p>
          <a:r>
            <a:rPr lang="ru-RU" sz="14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ГЕОГРАФИЯ</a:t>
          </a:r>
        </a:p>
        <a:p>
          <a:r>
            <a:rPr lang="ru-RU" sz="14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ОБЖ</a:t>
          </a:r>
          <a:endParaRPr lang="ru-RU" sz="1400" b="1" dirty="0">
            <a:solidFill>
              <a:sysClr val="window" lastClr="FFFFFF"/>
            </a:solidFill>
            <a:latin typeface="Times" panose="02020603050405020304" pitchFamily="18" charset="0"/>
            <a:ea typeface="+mn-ea"/>
            <a:cs typeface="Times" panose="02020603050405020304" pitchFamily="18" charset="0"/>
          </a:endParaRPr>
        </a:p>
      </dgm:t>
    </dgm:pt>
    <dgm:pt modelId="{9DDF1CD3-FBC6-4695-B854-44985E8B5E9E}" type="parTrans" cxnId="{802AEF92-62B8-4C4F-893F-2C070FE5900B}">
      <dgm:prSet/>
      <dgm:spPr>
        <a:xfrm rot="5400000">
          <a:off x="3527975" y="3946110"/>
          <a:ext cx="186011" cy="38936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186011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257C3DA-5F19-475E-AD34-C72FE7565248}" type="sibTrans" cxnId="{802AEF92-62B8-4C4F-893F-2C070FE5900B}">
      <dgm:prSet/>
      <dgm:spPr/>
      <dgm:t>
        <a:bodyPr/>
        <a:lstStyle/>
        <a:p>
          <a:endParaRPr lang="ru-RU"/>
        </a:p>
      </dgm:t>
    </dgm:pt>
    <dgm:pt modelId="{A3CA8047-7282-4544-8497-9F7928110687}">
      <dgm:prSet custT="1"/>
      <dgm:spPr>
        <a:xfrm>
          <a:off x="4476947" y="3013337"/>
          <a:ext cx="1799023" cy="1772231"/>
        </a:xfrm>
        <a:prstGeom prst="ellipse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7030A0"/>
          </a:solidFill>
          <a:prstDash val="solid"/>
        </a:ln>
        <a:effectLst/>
      </dgm:spPr>
      <dgm:t>
        <a:bodyPr/>
        <a:lstStyle/>
        <a:p>
          <a:r>
            <a:rPr lang="ru-RU" sz="18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ИСТОРИЯ</a:t>
          </a:r>
        </a:p>
        <a:p>
          <a:r>
            <a:rPr lang="ru-RU" sz="1000" b="1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ОБЩЕСТВОЗНАНИЕ</a:t>
          </a:r>
          <a:endParaRPr lang="ru-RU" sz="1000" b="1" dirty="0">
            <a:solidFill>
              <a:sysClr val="window" lastClr="FFFFFF"/>
            </a:solidFill>
            <a:latin typeface="Times" panose="02020603050405020304" pitchFamily="18" charset="0"/>
            <a:ea typeface="+mn-ea"/>
            <a:cs typeface="Times" panose="02020603050405020304" pitchFamily="18" charset="0"/>
          </a:endParaRPr>
        </a:p>
      </dgm:t>
    </dgm:pt>
    <dgm:pt modelId="{26A281D6-A68C-48FD-B667-5BCD38B1A491}" type="parTrans" cxnId="{DB992A92-F459-497F-AF7B-43F6D28D368D}">
      <dgm:prSet/>
      <dgm:spPr>
        <a:xfrm rot="1800000">
          <a:off x="4466793" y="3396130"/>
          <a:ext cx="143208" cy="38936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143208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BA7ED2C-55D5-4666-B54F-E713270FEBD5}" type="sibTrans" cxnId="{DB992A92-F459-497F-AF7B-43F6D28D368D}">
      <dgm:prSet/>
      <dgm:spPr/>
      <dgm:t>
        <a:bodyPr/>
        <a:lstStyle/>
        <a:p>
          <a:endParaRPr lang="ru-RU"/>
        </a:p>
      </dgm:t>
    </dgm:pt>
    <dgm:pt modelId="{64E4531C-8C60-4C4E-BEF3-441481CED5EF}" type="pres">
      <dgm:prSet presAssocID="{D4F59449-EA02-4F15-AD0A-53D91C3AAF3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E57F3A-D5C4-4F6C-8CB3-D1B0B35F6FC0}" type="pres">
      <dgm:prSet presAssocID="{B60E3090-F947-40E1-B46A-742E2B02BEC5}" presName="centerShape" presStyleLbl="node0" presStyleIdx="0" presStyleCnt="1" custScaleX="126872" custScaleY="126685"/>
      <dgm:spPr/>
      <dgm:t>
        <a:bodyPr/>
        <a:lstStyle/>
        <a:p>
          <a:endParaRPr lang="ru-RU"/>
        </a:p>
      </dgm:t>
    </dgm:pt>
    <dgm:pt modelId="{F8EC759F-A649-44BB-A4A0-278B2DB55F2C}" type="pres">
      <dgm:prSet presAssocID="{9C4ED9D0-015B-4890-884E-D3780A4DF5E1}" presName="Name9" presStyleLbl="parChTrans1D2" presStyleIdx="0" presStyleCnt="6"/>
      <dgm:spPr/>
      <dgm:t>
        <a:bodyPr/>
        <a:lstStyle/>
        <a:p>
          <a:endParaRPr lang="ru-RU"/>
        </a:p>
      </dgm:t>
    </dgm:pt>
    <dgm:pt modelId="{4D58D7C1-2AC0-4715-955F-3786C257946E}" type="pres">
      <dgm:prSet presAssocID="{9C4ED9D0-015B-4890-884E-D3780A4DF5E1}" presName="connTx" presStyleLbl="parChTrans1D2" presStyleIdx="0" presStyleCnt="6"/>
      <dgm:spPr/>
      <dgm:t>
        <a:bodyPr/>
        <a:lstStyle/>
        <a:p>
          <a:endParaRPr lang="ru-RU"/>
        </a:p>
      </dgm:t>
    </dgm:pt>
    <dgm:pt modelId="{EC452A8A-0CB2-4D58-9797-9506AB2F53F1}" type="pres">
      <dgm:prSet presAssocID="{B1BAB438-6649-40CF-9069-1249D52396C3}" presName="node" presStyleLbl="node1" presStyleIdx="0" presStyleCnt="6" custScaleX="125232" custScaleY="110279" custRadScaleRad="100422" custRadScaleInc="-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785F94-3D59-4D77-A2E9-77575C83BA5E}" type="pres">
      <dgm:prSet presAssocID="{A4281664-E56A-4D5D-9E72-9B9E379A9E4F}" presName="Name9" presStyleLbl="parChTrans1D2" presStyleIdx="1" presStyleCnt="6"/>
      <dgm:spPr/>
      <dgm:t>
        <a:bodyPr/>
        <a:lstStyle/>
        <a:p>
          <a:endParaRPr lang="ru-RU"/>
        </a:p>
      </dgm:t>
    </dgm:pt>
    <dgm:pt modelId="{AF9E9490-053E-421C-8A7D-A384240ADC29}" type="pres">
      <dgm:prSet presAssocID="{A4281664-E56A-4D5D-9E72-9B9E379A9E4F}" presName="connTx" presStyleLbl="parChTrans1D2" presStyleIdx="1" presStyleCnt="6"/>
      <dgm:spPr/>
      <dgm:t>
        <a:bodyPr/>
        <a:lstStyle/>
        <a:p>
          <a:endParaRPr lang="ru-RU"/>
        </a:p>
      </dgm:t>
    </dgm:pt>
    <dgm:pt modelId="{366363B5-C701-4A60-A076-CC7A53081995}" type="pres">
      <dgm:prSet presAssocID="{A05EB9FF-073F-47EE-8A50-4B6CC38754B0}" presName="node" presStyleLbl="node1" presStyleIdx="1" presStyleCnt="6" custScaleX="111439" custScaleY="1041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3AC5FC-9722-42E8-8EAA-8994716F5728}" type="pres">
      <dgm:prSet presAssocID="{26A281D6-A68C-48FD-B667-5BCD38B1A491}" presName="Name9" presStyleLbl="parChTrans1D2" presStyleIdx="2" presStyleCnt="6"/>
      <dgm:spPr/>
      <dgm:t>
        <a:bodyPr/>
        <a:lstStyle/>
        <a:p>
          <a:endParaRPr lang="ru-RU"/>
        </a:p>
      </dgm:t>
    </dgm:pt>
    <dgm:pt modelId="{CC458FDC-0117-43AF-BEAF-29328D584B1A}" type="pres">
      <dgm:prSet presAssocID="{26A281D6-A68C-48FD-B667-5BCD38B1A491}" presName="connTx" presStyleLbl="parChTrans1D2" presStyleIdx="2" presStyleCnt="6"/>
      <dgm:spPr/>
      <dgm:t>
        <a:bodyPr/>
        <a:lstStyle/>
        <a:p>
          <a:endParaRPr lang="ru-RU"/>
        </a:p>
      </dgm:t>
    </dgm:pt>
    <dgm:pt modelId="{F47B4419-4468-4E71-A1EC-5B67303AEF2B}" type="pres">
      <dgm:prSet presAssocID="{A3CA8047-7282-4544-8497-9F7928110687}" presName="node" presStyleLbl="node1" presStyleIdx="2" presStyleCnt="6" custScaleX="127619" custScaleY="113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FF868B-A295-463B-A606-1D77ADACECB8}" type="pres">
      <dgm:prSet presAssocID="{9DDF1CD3-FBC6-4695-B854-44985E8B5E9E}" presName="Name9" presStyleLbl="parChTrans1D2" presStyleIdx="3" presStyleCnt="6"/>
      <dgm:spPr/>
      <dgm:t>
        <a:bodyPr/>
        <a:lstStyle/>
        <a:p>
          <a:endParaRPr lang="ru-RU"/>
        </a:p>
      </dgm:t>
    </dgm:pt>
    <dgm:pt modelId="{5A891236-21C4-4121-80AC-30CA33F71D35}" type="pres">
      <dgm:prSet presAssocID="{9DDF1CD3-FBC6-4695-B854-44985E8B5E9E}" presName="connTx" presStyleLbl="parChTrans1D2" presStyleIdx="3" presStyleCnt="6"/>
      <dgm:spPr/>
      <dgm:t>
        <a:bodyPr/>
        <a:lstStyle/>
        <a:p>
          <a:endParaRPr lang="ru-RU"/>
        </a:p>
      </dgm:t>
    </dgm:pt>
    <dgm:pt modelId="{8CA5387D-B159-443B-A192-783D5EFE0AC2}" type="pres">
      <dgm:prSet presAssocID="{137C0D3C-12B3-420C-8CE7-16BCD28DDD03}" presName="node" presStyleLbl="node1" presStyleIdx="3" presStyleCnt="6" custScaleX="107891" custScaleY="929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0C9A7-9EC2-4507-8BF3-17A3E2FBD875}" type="pres">
      <dgm:prSet presAssocID="{359D6078-BDC8-4F56-A930-766AB5CD128D}" presName="Name9" presStyleLbl="parChTrans1D2" presStyleIdx="4" presStyleCnt="6"/>
      <dgm:spPr/>
      <dgm:t>
        <a:bodyPr/>
        <a:lstStyle/>
        <a:p>
          <a:endParaRPr lang="ru-RU"/>
        </a:p>
      </dgm:t>
    </dgm:pt>
    <dgm:pt modelId="{62868894-B997-4FD3-9182-45860817DA30}" type="pres">
      <dgm:prSet presAssocID="{359D6078-BDC8-4F56-A930-766AB5CD128D}" presName="connTx" presStyleLbl="parChTrans1D2" presStyleIdx="4" presStyleCnt="6"/>
      <dgm:spPr/>
      <dgm:t>
        <a:bodyPr/>
        <a:lstStyle/>
        <a:p>
          <a:endParaRPr lang="ru-RU"/>
        </a:p>
      </dgm:t>
    </dgm:pt>
    <dgm:pt modelId="{B87EE433-50E9-43AB-994B-5249ACC79220}" type="pres">
      <dgm:prSet presAssocID="{C6728255-C850-4429-8B2D-9F77A81E9BFC}" presName="node" presStyleLbl="node1" presStyleIdx="4" presStyleCnt="6" custScaleX="126003" custScaleY="1216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EB6461-4848-44C0-9776-3738E1A11805}" type="pres">
      <dgm:prSet presAssocID="{1B4AD869-BCE6-461A-BFCC-3561D0467FE9}" presName="Name9" presStyleLbl="parChTrans1D2" presStyleIdx="5" presStyleCnt="6"/>
      <dgm:spPr/>
      <dgm:t>
        <a:bodyPr/>
        <a:lstStyle/>
        <a:p>
          <a:endParaRPr lang="ru-RU"/>
        </a:p>
      </dgm:t>
    </dgm:pt>
    <dgm:pt modelId="{8E5F1530-0247-4026-8622-214128C09BBB}" type="pres">
      <dgm:prSet presAssocID="{1B4AD869-BCE6-461A-BFCC-3561D0467FE9}" presName="connTx" presStyleLbl="parChTrans1D2" presStyleIdx="5" presStyleCnt="6"/>
      <dgm:spPr/>
      <dgm:t>
        <a:bodyPr/>
        <a:lstStyle/>
        <a:p>
          <a:endParaRPr lang="ru-RU"/>
        </a:p>
      </dgm:t>
    </dgm:pt>
    <dgm:pt modelId="{EA1CF92B-BE84-4785-AD70-8FB75CCEF46E}" type="pres">
      <dgm:prSet presAssocID="{252EB375-68FC-4A8B-B156-A156C471B490}" presName="node" presStyleLbl="node1" presStyleIdx="5" presStyleCnt="6" custScaleX="123425" custScaleY="1167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C421A9-074F-4794-AF6A-95229D32DC71}" type="presOf" srcId="{C6728255-C850-4429-8B2D-9F77A81E9BFC}" destId="{B87EE433-50E9-43AB-994B-5249ACC79220}" srcOrd="0" destOrd="0" presId="urn:microsoft.com/office/officeart/2005/8/layout/radial1"/>
    <dgm:cxn modelId="{46C73E45-3C45-46E9-92FC-2BE054DE1703}" type="presOf" srcId="{A05EB9FF-073F-47EE-8A50-4B6CC38754B0}" destId="{366363B5-C701-4A60-A076-CC7A53081995}" srcOrd="0" destOrd="0" presId="urn:microsoft.com/office/officeart/2005/8/layout/radial1"/>
    <dgm:cxn modelId="{E5432F50-7312-4580-9035-CF706209D986}" type="presOf" srcId="{9DDF1CD3-FBC6-4695-B854-44985E8B5E9E}" destId="{E5FF868B-A295-463B-A606-1D77ADACECB8}" srcOrd="0" destOrd="0" presId="urn:microsoft.com/office/officeart/2005/8/layout/radial1"/>
    <dgm:cxn modelId="{3C32F44B-F14B-4177-B042-77B2113459D0}" srcId="{B60E3090-F947-40E1-B46A-742E2B02BEC5}" destId="{252EB375-68FC-4A8B-B156-A156C471B490}" srcOrd="5" destOrd="0" parTransId="{1B4AD869-BCE6-461A-BFCC-3561D0467FE9}" sibTransId="{9E5A63B4-DCD6-4C23-9A54-C76107F1A988}"/>
    <dgm:cxn modelId="{BE335C40-996E-4B3B-B9B1-F182E5527BE1}" type="presOf" srcId="{D4F59449-EA02-4F15-AD0A-53D91C3AAF39}" destId="{64E4531C-8C60-4C4E-BEF3-441481CED5EF}" srcOrd="0" destOrd="0" presId="urn:microsoft.com/office/officeart/2005/8/layout/radial1"/>
    <dgm:cxn modelId="{EB74DA0D-1E6F-4402-9268-9D1F7D7FB9DC}" type="presOf" srcId="{A4281664-E56A-4D5D-9E72-9B9E379A9E4F}" destId="{7A785F94-3D59-4D77-A2E9-77575C83BA5E}" srcOrd="0" destOrd="0" presId="urn:microsoft.com/office/officeart/2005/8/layout/radial1"/>
    <dgm:cxn modelId="{C4D923B4-D190-46A0-AA72-B7EE699A9444}" type="presOf" srcId="{B1BAB438-6649-40CF-9069-1249D52396C3}" destId="{EC452A8A-0CB2-4D58-9797-9506AB2F53F1}" srcOrd="0" destOrd="0" presId="urn:microsoft.com/office/officeart/2005/8/layout/radial1"/>
    <dgm:cxn modelId="{DB992A92-F459-497F-AF7B-43F6D28D368D}" srcId="{B60E3090-F947-40E1-B46A-742E2B02BEC5}" destId="{A3CA8047-7282-4544-8497-9F7928110687}" srcOrd="2" destOrd="0" parTransId="{26A281D6-A68C-48FD-B667-5BCD38B1A491}" sibTransId="{1BA7ED2C-55D5-4666-B54F-E713270FEBD5}"/>
    <dgm:cxn modelId="{4CA96A77-53DF-42A8-810B-8518437E09D9}" type="presOf" srcId="{9C4ED9D0-015B-4890-884E-D3780A4DF5E1}" destId="{F8EC759F-A649-44BB-A4A0-278B2DB55F2C}" srcOrd="0" destOrd="0" presId="urn:microsoft.com/office/officeart/2005/8/layout/radial1"/>
    <dgm:cxn modelId="{01D2975B-76FE-4BC1-A25C-253FD01B47DA}" type="presOf" srcId="{9DDF1CD3-FBC6-4695-B854-44985E8B5E9E}" destId="{5A891236-21C4-4121-80AC-30CA33F71D35}" srcOrd="1" destOrd="0" presId="urn:microsoft.com/office/officeart/2005/8/layout/radial1"/>
    <dgm:cxn modelId="{ABCB8095-A25A-494B-9830-9DEBA7FD9103}" srcId="{B60E3090-F947-40E1-B46A-742E2B02BEC5}" destId="{C6728255-C850-4429-8B2D-9F77A81E9BFC}" srcOrd="4" destOrd="0" parTransId="{359D6078-BDC8-4F56-A930-766AB5CD128D}" sibTransId="{868BC377-6415-44E2-AEF7-F7759ABAB7D6}"/>
    <dgm:cxn modelId="{F1DD19C5-6F12-403F-90CD-87CC574C22AB}" type="presOf" srcId="{359D6078-BDC8-4F56-A930-766AB5CD128D}" destId="{5860C9A7-9EC2-4507-8BF3-17A3E2FBD875}" srcOrd="0" destOrd="0" presId="urn:microsoft.com/office/officeart/2005/8/layout/radial1"/>
    <dgm:cxn modelId="{19030DCC-975B-47C7-8791-AAAC0896605F}" type="presOf" srcId="{359D6078-BDC8-4F56-A930-766AB5CD128D}" destId="{62868894-B997-4FD3-9182-45860817DA30}" srcOrd="1" destOrd="0" presId="urn:microsoft.com/office/officeart/2005/8/layout/radial1"/>
    <dgm:cxn modelId="{8794841B-0652-4770-8568-D12036127C2C}" type="presOf" srcId="{1B4AD869-BCE6-461A-BFCC-3561D0467FE9}" destId="{06EB6461-4848-44C0-9776-3738E1A11805}" srcOrd="0" destOrd="0" presId="urn:microsoft.com/office/officeart/2005/8/layout/radial1"/>
    <dgm:cxn modelId="{3925950A-EACC-4FB1-ABFA-20AD2A0086C1}" type="presOf" srcId="{137C0D3C-12B3-420C-8CE7-16BCD28DDD03}" destId="{8CA5387D-B159-443B-A192-783D5EFE0AC2}" srcOrd="0" destOrd="0" presId="urn:microsoft.com/office/officeart/2005/8/layout/radial1"/>
    <dgm:cxn modelId="{AFEB7B42-A0EA-46FB-86DC-607AC5654FE9}" type="presOf" srcId="{A4281664-E56A-4D5D-9E72-9B9E379A9E4F}" destId="{AF9E9490-053E-421C-8A7D-A384240ADC29}" srcOrd="1" destOrd="0" presId="urn:microsoft.com/office/officeart/2005/8/layout/radial1"/>
    <dgm:cxn modelId="{3174F16F-451E-4E5B-8DAF-61C1BF371144}" type="presOf" srcId="{1B4AD869-BCE6-461A-BFCC-3561D0467FE9}" destId="{8E5F1530-0247-4026-8622-214128C09BBB}" srcOrd="1" destOrd="0" presId="urn:microsoft.com/office/officeart/2005/8/layout/radial1"/>
    <dgm:cxn modelId="{AD05FC0B-D02E-4A3A-98D8-0DEE7CBDD0A6}" type="presOf" srcId="{26A281D6-A68C-48FD-B667-5BCD38B1A491}" destId="{CC458FDC-0117-43AF-BEAF-29328D584B1A}" srcOrd="1" destOrd="0" presId="urn:microsoft.com/office/officeart/2005/8/layout/radial1"/>
    <dgm:cxn modelId="{13BE50A5-E3F4-40FC-8C2D-0871CB7185D2}" type="presOf" srcId="{252EB375-68FC-4A8B-B156-A156C471B490}" destId="{EA1CF92B-BE84-4785-AD70-8FB75CCEF46E}" srcOrd="0" destOrd="0" presId="urn:microsoft.com/office/officeart/2005/8/layout/radial1"/>
    <dgm:cxn modelId="{FB306CA1-AE9A-460E-9EE4-D25DC5D073A5}" type="presOf" srcId="{26A281D6-A68C-48FD-B667-5BCD38B1A491}" destId="{4A3AC5FC-9722-42E8-8EAA-8994716F5728}" srcOrd="0" destOrd="0" presId="urn:microsoft.com/office/officeart/2005/8/layout/radial1"/>
    <dgm:cxn modelId="{E83C81D5-0371-4959-BA10-08793E1646DB}" srcId="{B60E3090-F947-40E1-B46A-742E2B02BEC5}" destId="{A05EB9FF-073F-47EE-8A50-4B6CC38754B0}" srcOrd="1" destOrd="0" parTransId="{A4281664-E56A-4D5D-9E72-9B9E379A9E4F}" sibTransId="{9B4FF932-014F-4F83-9D3D-78F5E4F3B074}"/>
    <dgm:cxn modelId="{1D96A865-37B9-474C-8A00-1DED6FA30ABD}" type="presOf" srcId="{A3CA8047-7282-4544-8497-9F7928110687}" destId="{F47B4419-4468-4E71-A1EC-5B67303AEF2B}" srcOrd="0" destOrd="0" presId="urn:microsoft.com/office/officeart/2005/8/layout/radial1"/>
    <dgm:cxn modelId="{802AEF92-62B8-4C4F-893F-2C070FE5900B}" srcId="{B60E3090-F947-40E1-B46A-742E2B02BEC5}" destId="{137C0D3C-12B3-420C-8CE7-16BCD28DDD03}" srcOrd="3" destOrd="0" parTransId="{9DDF1CD3-FBC6-4695-B854-44985E8B5E9E}" sibTransId="{E257C3DA-5F19-475E-AD34-C72FE7565248}"/>
    <dgm:cxn modelId="{28369243-5E6E-4215-9348-A9EC7FD5FCB7}" srcId="{B60E3090-F947-40E1-B46A-742E2B02BEC5}" destId="{B1BAB438-6649-40CF-9069-1249D52396C3}" srcOrd="0" destOrd="0" parTransId="{9C4ED9D0-015B-4890-884E-D3780A4DF5E1}" sibTransId="{8AA7B346-8752-485E-AA32-9003D643DFFA}"/>
    <dgm:cxn modelId="{F384F288-08D3-43EE-87D2-1A5CF9C85706}" type="presOf" srcId="{9C4ED9D0-015B-4890-884E-D3780A4DF5E1}" destId="{4D58D7C1-2AC0-4715-955F-3786C257946E}" srcOrd="1" destOrd="0" presId="urn:microsoft.com/office/officeart/2005/8/layout/radial1"/>
    <dgm:cxn modelId="{562BB55D-3BA6-4F25-960D-E7503DB2ECB3}" type="presOf" srcId="{B60E3090-F947-40E1-B46A-742E2B02BEC5}" destId="{E9E57F3A-D5C4-4F6C-8CB3-D1B0B35F6FC0}" srcOrd="0" destOrd="0" presId="urn:microsoft.com/office/officeart/2005/8/layout/radial1"/>
    <dgm:cxn modelId="{36D3113A-534F-4A6C-B7A4-BA1816C5367E}" srcId="{D4F59449-EA02-4F15-AD0A-53D91C3AAF39}" destId="{B60E3090-F947-40E1-B46A-742E2B02BEC5}" srcOrd="0" destOrd="0" parTransId="{4C81091F-FC26-4639-86CE-BCEF54F7CB5E}" sibTransId="{F2C6010E-CC77-427B-B0EB-05B83F968780}"/>
    <dgm:cxn modelId="{E145A73B-3848-45B5-9E76-414D3E7E7153}" type="presParOf" srcId="{64E4531C-8C60-4C4E-BEF3-441481CED5EF}" destId="{E9E57F3A-D5C4-4F6C-8CB3-D1B0B35F6FC0}" srcOrd="0" destOrd="0" presId="urn:microsoft.com/office/officeart/2005/8/layout/radial1"/>
    <dgm:cxn modelId="{03E56EEB-21DE-402B-9D49-1D36EF54203B}" type="presParOf" srcId="{64E4531C-8C60-4C4E-BEF3-441481CED5EF}" destId="{F8EC759F-A649-44BB-A4A0-278B2DB55F2C}" srcOrd="1" destOrd="0" presId="urn:microsoft.com/office/officeart/2005/8/layout/radial1"/>
    <dgm:cxn modelId="{1076313A-B6E2-4E4B-B42B-BAD3599802F8}" type="presParOf" srcId="{F8EC759F-A649-44BB-A4A0-278B2DB55F2C}" destId="{4D58D7C1-2AC0-4715-955F-3786C257946E}" srcOrd="0" destOrd="0" presId="urn:microsoft.com/office/officeart/2005/8/layout/radial1"/>
    <dgm:cxn modelId="{99E1BD54-3BB4-44F9-91B5-2359225CB609}" type="presParOf" srcId="{64E4531C-8C60-4C4E-BEF3-441481CED5EF}" destId="{EC452A8A-0CB2-4D58-9797-9506AB2F53F1}" srcOrd="2" destOrd="0" presId="urn:microsoft.com/office/officeart/2005/8/layout/radial1"/>
    <dgm:cxn modelId="{D3EDE755-1C81-4968-83B3-A08355921BAF}" type="presParOf" srcId="{64E4531C-8C60-4C4E-BEF3-441481CED5EF}" destId="{7A785F94-3D59-4D77-A2E9-77575C83BA5E}" srcOrd="3" destOrd="0" presId="urn:microsoft.com/office/officeart/2005/8/layout/radial1"/>
    <dgm:cxn modelId="{58B54E84-2880-4264-9F88-791CF1979054}" type="presParOf" srcId="{7A785F94-3D59-4D77-A2E9-77575C83BA5E}" destId="{AF9E9490-053E-421C-8A7D-A384240ADC29}" srcOrd="0" destOrd="0" presId="urn:microsoft.com/office/officeart/2005/8/layout/radial1"/>
    <dgm:cxn modelId="{01B9093C-EA99-4972-8224-3809A3736A59}" type="presParOf" srcId="{64E4531C-8C60-4C4E-BEF3-441481CED5EF}" destId="{366363B5-C701-4A60-A076-CC7A53081995}" srcOrd="4" destOrd="0" presId="urn:microsoft.com/office/officeart/2005/8/layout/radial1"/>
    <dgm:cxn modelId="{E0973AA1-17C7-48DB-B0CE-173327E2FDEE}" type="presParOf" srcId="{64E4531C-8C60-4C4E-BEF3-441481CED5EF}" destId="{4A3AC5FC-9722-42E8-8EAA-8994716F5728}" srcOrd="5" destOrd="0" presId="urn:microsoft.com/office/officeart/2005/8/layout/radial1"/>
    <dgm:cxn modelId="{4A914BEC-6B2C-4B38-A554-5124DF25392E}" type="presParOf" srcId="{4A3AC5FC-9722-42E8-8EAA-8994716F5728}" destId="{CC458FDC-0117-43AF-BEAF-29328D584B1A}" srcOrd="0" destOrd="0" presId="urn:microsoft.com/office/officeart/2005/8/layout/radial1"/>
    <dgm:cxn modelId="{32693C98-974E-41DD-9BE6-66F95D374368}" type="presParOf" srcId="{64E4531C-8C60-4C4E-BEF3-441481CED5EF}" destId="{F47B4419-4468-4E71-A1EC-5B67303AEF2B}" srcOrd="6" destOrd="0" presId="urn:microsoft.com/office/officeart/2005/8/layout/radial1"/>
    <dgm:cxn modelId="{60F86AEC-A0F6-4D1E-8176-CEFA822E63C1}" type="presParOf" srcId="{64E4531C-8C60-4C4E-BEF3-441481CED5EF}" destId="{E5FF868B-A295-463B-A606-1D77ADACECB8}" srcOrd="7" destOrd="0" presId="urn:microsoft.com/office/officeart/2005/8/layout/radial1"/>
    <dgm:cxn modelId="{1165CAA7-E61B-4CFB-9762-E10403B2EEA5}" type="presParOf" srcId="{E5FF868B-A295-463B-A606-1D77ADACECB8}" destId="{5A891236-21C4-4121-80AC-30CA33F71D35}" srcOrd="0" destOrd="0" presId="urn:microsoft.com/office/officeart/2005/8/layout/radial1"/>
    <dgm:cxn modelId="{65403F07-2256-49B4-BD71-C4FCF6E2F701}" type="presParOf" srcId="{64E4531C-8C60-4C4E-BEF3-441481CED5EF}" destId="{8CA5387D-B159-443B-A192-783D5EFE0AC2}" srcOrd="8" destOrd="0" presId="urn:microsoft.com/office/officeart/2005/8/layout/radial1"/>
    <dgm:cxn modelId="{20DF3CAF-E7B3-4752-9A66-00C62621729B}" type="presParOf" srcId="{64E4531C-8C60-4C4E-BEF3-441481CED5EF}" destId="{5860C9A7-9EC2-4507-8BF3-17A3E2FBD875}" srcOrd="9" destOrd="0" presId="urn:microsoft.com/office/officeart/2005/8/layout/radial1"/>
    <dgm:cxn modelId="{328539B9-5739-4BCA-A0DD-286031EC4ACB}" type="presParOf" srcId="{5860C9A7-9EC2-4507-8BF3-17A3E2FBD875}" destId="{62868894-B997-4FD3-9182-45860817DA30}" srcOrd="0" destOrd="0" presId="urn:microsoft.com/office/officeart/2005/8/layout/radial1"/>
    <dgm:cxn modelId="{1E47411A-6C8C-4F31-9A73-710421BBB00F}" type="presParOf" srcId="{64E4531C-8C60-4C4E-BEF3-441481CED5EF}" destId="{B87EE433-50E9-43AB-994B-5249ACC79220}" srcOrd="10" destOrd="0" presId="urn:microsoft.com/office/officeart/2005/8/layout/radial1"/>
    <dgm:cxn modelId="{B2D57626-AB37-46C3-8209-AB5A1F93E783}" type="presParOf" srcId="{64E4531C-8C60-4C4E-BEF3-441481CED5EF}" destId="{06EB6461-4848-44C0-9776-3738E1A11805}" srcOrd="11" destOrd="0" presId="urn:microsoft.com/office/officeart/2005/8/layout/radial1"/>
    <dgm:cxn modelId="{BEB13812-2AD2-4A18-AD5B-F0C673A48DDA}" type="presParOf" srcId="{06EB6461-4848-44C0-9776-3738E1A11805}" destId="{8E5F1530-0247-4026-8622-214128C09BBB}" srcOrd="0" destOrd="0" presId="urn:microsoft.com/office/officeart/2005/8/layout/radial1"/>
    <dgm:cxn modelId="{90DA99F9-314E-4990-8034-577C2B67A89E}" type="presParOf" srcId="{64E4531C-8C60-4C4E-BEF3-441481CED5EF}" destId="{EA1CF92B-BE84-4785-AD70-8FB75CCEF46E}" srcOrd="12" destOrd="0" presId="urn:microsoft.com/office/officeart/2005/8/layout/radial1"/>
  </dgm:cxnLst>
  <dgm:bg>
    <a:solidFill>
      <a:schemeClr val="bg1">
        <a:alpha val="80000"/>
      </a:schemeClr>
    </a:solidFill>
  </dgm:bg>
  <dgm:whole>
    <a:ln>
      <a:solidFill>
        <a:srgbClr val="C0000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E57F3A-D5C4-4F6C-8CB3-D1B0B35F6FC0}">
      <dsp:nvSpPr>
        <dsp:cNvPr id="0" name=""/>
        <dsp:cNvSpPr/>
      </dsp:nvSpPr>
      <dsp:spPr>
        <a:xfrm>
          <a:off x="2769307" y="1870787"/>
          <a:ext cx="1937875" cy="1935018"/>
        </a:xfrm>
        <a:prstGeom prst="ellipse">
          <a:avLst/>
        </a:prstGeom>
        <a:solidFill>
          <a:srgbClr val="C0504D">
            <a:lumMod val="75000"/>
          </a:srgb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ФИЗИЧЕСКАЯ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КУЛЬТУРА</a:t>
          </a:r>
        </a:p>
      </dsp:txBody>
      <dsp:txXfrm>
        <a:off x="3053102" y="2154164"/>
        <a:ext cx="1370285" cy="1368264"/>
      </dsp:txXfrm>
    </dsp:sp>
    <dsp:sp modelId="{F8EC759F-A649-44BB-A4A0-278B2DB55F2C}">
      <dsp:nvSpPr>
        <dsp:cNvPr id="0" name=""/>
        <dsp:cNvSpPr/>
      </dsp:nvSpPr>
      <dsp:spPr>
        <a:xfrm rot="16197156">
          <a:off x="3644188" y="1759251"/>
          <a:ext cx="186358" cy="36712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75404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10800000">
        <a:off x="3732712" y="1782270"/>
        <a:ext cx="0" cy="0"/>
      </dsp:txXfrm>
    </dsp:sp>
    <dsp:sp modelId="{EC452A8A-0CB2-4D58-9797-9506AB2F53F1}">
      <dsp:nvSpPr>
        <dsp:cNvPr id="0" name=""/>
        <dsp:cNvSpPr/>
      </dsp:nvSpPr>
      <dsp:spPr>
        <a:xfrm>
          <a:off x="2780181" y="0"/>
          <a:ext cx="1912825" cy="1684429"/>
        </a:xfrm>
        <a:prstGeom prst="ellipse">
          <a:avLst/>
        </a:prstGeom>
        <a:solidFill>
          <a:srgbClr val="1F497D">
            <a:lumMod val="40000"/>
            <a:lumOff val="60000"/>
          </a:srgb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МАТЕМАТИКА</a:t>
          </a:r>
          <a:endParaRPr lang="ru-RU" sz="1400" b="1" kern="1200" dirty="0">
            <a:solidFill>
              <a:sysClr val="window" lastClr="FFFFFF"/>
            </a:solidFill>
            <a:latin typeface="Times" panose="02020603050405020304" pitchFamily="18" charset="0"/>
            <a:ea typeface="+mn-ea"/>
            <a:cs typeface="Times" panose="02020603050405020304" pitchFamily="18" charset="0"/>
          </a:endParaRPr>
        </a:p>
      </dsp:txBody>
      <dsp:txXfrm>
        <a:off x="3060308" y="246679"/>
        <a:ext cx="1352571" cy="1191071"/>
      </dsp:txXfrm>
    </dsp:sp>
    <dsp:sp modelId="{7A785F94-3D59-4D77-A2E9-77575C83BA5E}">
      <dsp:nvSpPr>
        <dsp:cNvPr id="0" name=""/>
        <dsp:cNvSpPr/>
      </dsp:nvSpPr>
      <dsp:spPr>
        <a:xfrm rot="19800000">
          <a:off x="4564788" y="2289851"/>
          <a:ext cx="183196" cy="36712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124950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650130" y="2306530"/>
        <a:ext cx="0" cy="0"/>
      </dsp:txXfrm>
    </dsp:sp>
    <dsp:sp modelId="{366363B5-C701-4A60-A076-CC7A53081995}">
      <dsp:nvSpPr>
        <dsp:cNvPr id="0" name=""/>
        <dsp:cNvSpPr/>
      </dsp:nvSpPr>
      <dsp:spPr>
        <a:xfrm>
          <a:off x="4608716" y="1048871"/>
          <a:ext cx="1702147" cy="1590981"/>
        </a:xfrm>
        <a:prstGeom prst="ellipse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lumMod val="5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ИСКУССТВО</a:t>
          </a:r>
          <a:endParaRPr lang="en-US" sz="1400" b="1" kern="1200" dirty="0" smtClean="0">
            <a:solidFill>
              <a:sysClr val="window" lastClr="FFFFFF"/>
            </a:solidFill>
            <a:latin typeface="Times" panose="02020603050405020304" pitchFamily="18" charset="0"/>
            <a:ea typeface="+mn-ea"/>
            <a:cs typeface="Times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ЛИТЕРАТУРА</a:t>
          </a:r>
          <a:endParaRPr lang="ru-RU" sz="1400" b="1" kern="1200" dirty="0">
            <a:solidFill>
              <a:sysClr val="window" lastClr="FFFFFF"/>
            </a:solidFill>
            <a:latin typeface="Times" panose="02020603050405020304" pitchFamily="18" charset="0"/>
            <a:ea typeface="+mn-ea"/>
            <a:cs typeface="Times" panose="02020603050405020304" pitchFamily="18" charset="0"/>
          </a:endParaRPr>
        </a:p>
      </dsp:txBody>
      <dsp:txXfrm>
        <a:off x="4857990" y="1281865"/>
        <a:ext cx="1203599" cy="1124993"/>
      </dsp:txXfrm>
    </dsp:sp>
    <dsp:sp modelId="{4A3AC5FC-9722-42E8-8EAA-8994716F5728}">
      <dsp:nvSpPr>
        <dsp:cNvPr id="0" name=""/>
        <dsp:cNvSpPr/>
      </dsp:nvSpPr>
      <dsp:spPr>
        <a:xfrm rot="1800000">
          <a:off x="4572059" y="3322892"/>
          <a:ext cx="74648" cy="36712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143208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608700" y="3338699"/>
        <a:ext cx="0" cy="0"/>
      </dsp:txXfrm>
    </dsp:sp>
    <dsp:sp modelId="{F47B4419-4468-4E71-A1EC-5B67303AEF2B}">
      <dsp:nvSpPr>
        <dsp:cNvPr id="0" name=""/>
        <dsp:cNvSpPr/>
      </dsp:nvSpPr>
      <dsp:spPr>
        <a:xfrm>
          <a:off x="4485147" y="2963301"/>
          <a:ext cx="1949284" cy="1737858"/>
        </a:xfrm>
        <a:prstGeom prst="ellipse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ИСТОРИЯ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ОБЩЕСТВОЗНАНИЕ</a:t>
          </a:r>
          <a:endParaRPr lang="ru-RU" sz="1000" b="1" kern="1200" dirty="0">
            <a:solidFill>
              <a:sysClr val="window" lastClr="FFFFFF"/>
            </a:solidFill>
            <a:latin typeface="Times" panose="02020603050405020304" pitchFamily="18" charset="0"/>
            <a:ea typeface="+mn-ea"/>
            <a:cs typeface="Times" panose="02020603050405020304" pitchFamily="18" charset="0"/>
          </a:endParaRPr>
        </a:p>
      </dsp:txBody>
      <dsp:txXfrm>
        <a:off x="4770613" y="3217804"/>
        <a:ext cx="1378352" cy="1228852"/>
      </dsp:txXfrm>
    </dsp:sp>
    <dsp:sp modelId="{E5FF868B-A295-463B-A606-1D77ADACECB8}">
      <dsp:nvSpPr>
        <dsp:cNvPr id="0" name=""/>
        <dsp:cNvSpPr/>
      </dsp:nvSpPr>
      <dsp:spPr>
        <a:xfrm rot="5400000">
          <a:off x="3583184" y="3942510"/>
          <a:ext cx="310121" cy="36712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186011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745998" y="3953113"/>
        <a:ext cx="0" cy="0"/>
      </dsp:txXfrm>
    </dsp:sp>
    <dsp:sp modelId="{8CA5387D-B159-443B-A192-783D5EFE0AC2}">
      <dsp:nvSpPr>
        <dsp:cNvPr id="0" name=""/>
        <dsp:cNvSpPr/>
      </dsp:nvSpPr>
      <dsp:spPr>
        <a:xfrm>
          <a:off x="2914267" y="4115927"/>
          <a:ext cx="1647954" cy="1420474"/>
        </a:xfrm>
        <a:prstGeom prst="ellipse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ГЕОГРАФИЯ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ОБЖ</a:t>
          </a:r>
          <a:endParaRPr lang="ru-RU" sz="1400" b="1" kern="1200" dirty="0">
            <a:solidFill>
              <a:sysClr val="window" lastClr="FFFFFF"/>
            </a:solidFill>
            <a:latin typeface="Times" panose="02020603050405020304" pitchFamily="18" charset="0"/>
            <a:ea typeface="+mn-ea"/>
            <a:cs typeface="Times" panose="02020603050405020304" pitchFamily="18" charset="0"/>
          </a:endParaRPr>
        </a:p>
      </dsp:txBody>
      <dsp:txXfrm>
        <a:off x="3155604" y="4323951"/>
        <a:ext cx="1165280" cy="1004426"/>
      </dsp:txXfrm>
    </dsp:sp>
    <dsp:sp modelId="{5860C9A7-9EC2-4507-8BF3-17A3E2FBD875}">
      <dsp:nvSpPr>
        <dsp:cNvPr id="0" name=""/>
        <dsp:cNvSpPr/>
      </dsp:nvSpPr>
      <dsp:spPr>
        <a:xfrm rot="9000000">
          <a:off x="2838119" y="3320658"/>
          <a:ext cx="65713" cy="36712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165981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10800000">
        <a:off x="2873218" y="3339616"/>
        <a:ext cx="0" cy="0"/>
      </dsp:txXfrm>
    </dsp:sp>
    <dsp:sp modelId="{B87EE433-50E9-43AB-994B-5249ACC79220}">
      <dsp:nvSpPr>
        <dsp:cNvPr id="0" name=""/>
        <dsp:cNvSpPr/>
      </dsp:nvSpPr>
      <dsp:spPr>
        <a:xfrm>
          <a:off x="1054399" y="2903472"/>
          <a:ext cx="1924601" cy="1857517"/>
        </a:xfrm>
        <a:prstGeom prst="ellipse">
          <a:avLst/>
        </a:prstGeom>
        <a:solidFill>
          <a:srgbClr val="F79646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БИОЛОГИЯ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ХИМИЯ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336250" y="3175499"/>
        <a:ext cx="1360899" cy="1313463"/>
      </dsp:txXfrm>
    </dsp:sp>
    <dsp:sp modelId="{06EB6461-4848-44C0-9776-3738E1A11805}">
      <dsp:nvSpPr>
        <dsp:cNvPr id="0" name=""/>
        <dsp:cNvSpPr/>
      </dsp:nvSpPr>
      <dsp:spPr>
        <a:xfrm rot="12600000">
          <a:off x="2815291" y="2313105"/>
          <a:ext cx="90180" cy="36712"/>
        </a:xfrm>
        <a:custGeom>
          <a:avLst/>
          <a:gdLst/>
          <a:ahLst/>
          <a:cxnLst/>
          <a:rect l="0" t="0" r="0" b="0"/>
          <a:pathLst>
            <a:path>
              <a:moveTo>
                <a:pt x="0" y="19468"/>
              </a:moveTo>
              <a:lnTo>
                <a:pt x="91828" y="19468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10800000">
        <a:off x="2861206" y="2334541"/>
        <a:ext cx="0" cy="0"/>
      </dsp:txXfrm>
    </dsp:sp>
    <dsp:sp modelId="{EA1CF92B-BE84-4785-AD70-8FB75CCEF46E}">
      <dsp:nvSpPr>
        <dsp:cNvPr id="0" name=""/>
        <dsp:cNvSpPr/>
      </dsp:nvSpPr>
      <dsp:spPr>
        <a:xfrm>
          <a:off x="1074088" y="952529"/>
          <a:ext cx="1885224" cy="1783666"/>
        </a:xfrm>
        <a:prstGeom prst="ellipse">
          <a:avLst/>
        </a:prstGeom>
        <a:solidFill>
          <a:srgbClr val="C0504D">
            <a:lumMod val="60000"/>
            <a:lumOff val="40000"/>
          </a:srgb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ФИЗИКА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ysClr val="window" lastClr="FFFFFF"/>
              </a:solidFill>
              <a:latin typeface="Times" panose="02020603050405020304" pitchFamily="18" charset="0"/>
              <a:ea typeface="+mn-ea"/>
              <a:cs typeface="Times" panose="02020603050405020304" pitchFamily="18" charset="0"/>
            </a:rPr>
            <a:t>АСТРОНОМИЯ</a:t>
          </a:r>
        </a:p>
      </dsp:txBody>
      <dsp:txXfrm>
        <a:off x="1350173" y="1213741"/>
        <a:ext cx="1333054" cy="1261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0DBA-8431-4003-A7A3-2ECEC58C79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685D-3C86-48F7-B93A-5BA0A1EF62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0DBA-8431-4003-A7A3-2ECEC58C79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685D-3C86-48F7-B93A-5BA0A1EF62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0DBA-8431-4003-A7A3-2ECEC58C79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685D-3C86-48F7-B93A-5BA0A1EF62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0DBA-8431-4003-A7A3-2ECEC58C79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685D-3C86-48F7-B93A-5BA0A1EF62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0DBA-8431-4003-A7A3-2ECEC58C79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685D-3C86-48F7-B93A-5BA0A1EF62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0DBA-8431-4003-A7A3-2ECEC58C79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685D-3C86-48F7-B93A-5BA0A1EF62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0DBA-8431-4003-A7A3-2ECEC58C79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685D-3C86-48F7-B93A-5BA0A1EF62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0DBA-8431-4003-A7A3-2ECEC58C79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685D-3C86-48F7-B93A-5BA0A1EF62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0DBA-8431-4003-A7A3-2ECEC58C79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685D-3C86-48F7-B93A-5BA0A1EF62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0DBA-8431-4003-A7A3-2ECEC58C79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685D-3C86-48F7-B93A-5BA0A1EF62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0DBA-8431-4003-A7A3-2ECEC58C79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685D-3C86-48F7-B93A-5BA0A1EF62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1D19DB3-EF28-4DB0-94CE-5C4C2939CD00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C4D2D9B-5261-4FE8-BA72-EAD720685B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19256" cy="3024336"/>
          </a:xfrm>
          <a:ln w="28575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ru-RU" sz="60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/>
            </a:r>
            <a:br>
              <a:rPr lang="ru-RU" sz="60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</a:br>
            <a:r>
              <a:rPr lang="ru-RU" sz="6000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/>
            </a:r>
            <a:br>
              <a:rPr lang="ru-RU" sz="6000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</a:br>
            <a:r>
              <a:rPr lang="ru-RU" sz="60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/>
            </a:r>
            <a:br>
              <a:rPr lang="ru-RU" sz="60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</a:br>
            <a:r>
              <a:rPr lang="ru-RU" sz="60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/>
            </a:r>
            <a:br>
              <a:rPr lang="ru-RU" sz="60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</a:br>
            <a:r>
              <a:rPr lang="ru-RU" sz="6000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/>
            </a:r>
            <a:br>
              <a:rPr lang="ru-RU" sz="6000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</a:br>
            <a:r>
              <a:rPr lang="ru-RU" sz="60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> </a:t>
            </a:r>
            <a:br>
              <a:rPr lang="ru-RU" sz="60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</a:br>
            <a:r>
              <a:rPr lang="ru-RU" sz="60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>Интегрированный урок </a:t>
            </a:r>
            <a:r>
              <a:rPr lang="ru-RU" sz="49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>для 4 класса</a:t>
            </a:r>
            <a:r>
              <a:rPr lang="ru-RU" sz="6000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/>
            </a:r>
            <a:br>
              <a:rPr lang="ru-RU" sz="6000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</a:br>
            <a:r>
              <a:rPr lang="ru-RU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>ФИЗИЧЕСКАЯ</a:t>
            </a:r>
            <a:r>
              <a:rPr lang="ru-RU" sz="6000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> </a:t>
            </a:r>
            <a:r>
              <a:rPr lang="ru-RU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>КУЛЬТУРА +</a:t>
            </a:r>
            <a:r>
              <a:rPr lang="ru-RU" sz="6000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/>
            </a:r>
            <a:br>
              <a:rPr lang="ru-RU" sz="6000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</a:br>
            <a:r>
              <a:rPr lang="ru-RU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>ОКРУЖАЮЩИЙ </a:t>
            </a:r>
            <a:r>
              <a:rPr lang="ru-RU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>МИР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6025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600" b="1" dirty="0">
                <a:solidFill>
                  <a:srgbClr val="FFFF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«Использование </a:t>
            </a:r>
            <a:r>
              <a:rPr lang="ru-RU" sz="3600" b="1" dirty="0" err="1">
                <a:solidFill>
                  <a:srgbClr val="FFFF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квест</a:t>
            </a:r>
            <a:r>
              <a:rPr lang="ru-RU" sz="3600" b="1" dirty="0">
                <a:solidFill>
                  <a:srgbClr val="FFFF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-технологий </a:t>
            </a:r>
            <a:r>
              <a:rPr lang="ru-RU" sz="3600" b="1" dirty="0" smtClean="0">
                <a:solidFill>
                  <a:srgbClr val="FFFF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  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FFFF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FF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        на </a:t>
            </a:r>
            <a:r>
              <a:rPr lang="ru-RU" sz="3600" b="1" dirty="0">
                <a:solidFill>
                  <a:srgbClr val="FFFF99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уроке физкультуры»</a:t>
            </a:r>
            <a:endParaRPr lang="ru-RU" sz="3600" dirty="0">
              <a:solidFill>
                <a:srgbClr val="FFFF99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301208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Учитель физической культуры МОУ СОШ «Перспектива</a:t>
            </a: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» </a:t>
            </a:r>
            <a:r>
              <a:rPr lang="ru-RU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г.о.Власиха</a:t>
            </a: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Московская область</a:t>
            </a:r>
            <a:r>
              <a:rPr lang="ru-RU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Шевкова</a:t>
            </a:r>
            <a:r>
              <a:rPr lang="ru-RU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Наталия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195552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41168"/>
            <a:ext cx="8183880" cy="1440160"/>
          </a:xfrm>
          <a:ln w="28575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400" u="sng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Упражнение</a:t>
            </a:r>
            <a:r>
              <a:rPr lang="ru-RU" sz="2400" u="sng" dirty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Выполнить </a:t>
            </a:r>
            <a:r>
              <a:rPr lang="ru-RU" sz="2700" b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упражнение на пресс. Лёжа на спине руки за головой в замок.  Подъём туловища 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20 </a:t>
            </a:r>
            <a:r>
              <a:rPr lang="ru-RU" sz="2700" b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раз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ru-RU" sz="1600" b="0" i="1" dirty="0" smtClean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(упражнение выполняется на гимнастических матах)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Планета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     Загадка</a:t>
            </a:r>
            <a:endParaRPr lang="ru-RU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340768"/>
            <a:ext cx="3931920" cy="3456384"/>
          </a:xfrm>
          <a:ln>
            <a:solidFill>
              <a:srgbClr val="002060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Она от Солнца первая планета, </a:t>
            </a:r>
          </a:p>
          <a:p>
            <a:pPr marL="0" indent="0">
              <a:buNone/>
            </a:pPr>
            <a:r>
              <a:rPr lang="ru-RU" dirty="0"/>
              <a:t>Похожа на Луну по цвету. </a:t>
            </a:r>
          </a:p>
          <a:p>
            <a:pPr marL="0" indent="0">
              <a:buNone/>
            </a:pPr>
            <a:r>
              <a:rPr lang="ru-RU" dirty="0"/>
              <a:t>В глубокой древности ее все греки знали</a:t>
            </a:r>
          </a:p>
          <a:p>
            <a:pPr marL="0" indent="0">
              <a:buNone/>
            </a:pPr>
            <a:r>
              <a:rPr lang="ru-RU" dirty="0"/>
              <a:t> И «белою звездою» называли.</a:t>
            </a:r>
          </a:p>
          <a:p>
            <a:pPr marL="0" indent="0">
              <a:buNone/>
            </a:pPr>
            <a:r>
              <a:rPr lang="ru-RU" dirty="0"/>
              <a:t> Быстрее всех планет вращается, </a:t>
            </a:r>
          </a:p>
          <a:p>
            <a:pPr marL="0" indent="0">
              <a:buNone/>
            </a:pPr>
            <a:r>
              <a:rPr lang="ru-RU" dirty="0"/>
              <a:t>В честь покровителя торговли называется.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Объект 6" descr="C:\Users\Оля\Desktop\1020184722 (1).jpg"/>
          <p:cNvPicPr>
            <a:picLocks noGrp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38" t="37094" r="2501" b="34029"/>
          <a:stretch/>
        </p:blipFill>
        <p:spPr bwMode="auto">
          <a:xfrm>
            <a:off x="1187624" y="1484785"/>
            <a:ext cx="2592287" cy="30963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2152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1224136"/>
          </a:xfrm>
          <a:ln w="3810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400" u="sng" dirty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Упражнение. </a:t>
            </a:r>
            <a:r>
              <a:rPr lang="ru-RU" sz="2400" u="sng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ru-RU" sz="2400" b="0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Прыжки через гимнастическую скакалку. 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Выполнить 30 прыжков.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3. </a:t>
            </a: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Планета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     Загадка</a:t>
            </a:r>
            <a:endParaRPr lang="ru-RU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1447800"/>
            <a:ext cx="4248472" cy="3489960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Такая мрачная, суровая, серьезная планета! 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От Солнца далеко: здесь холод, мало света. 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Гуляют вихри скоростные, ветры задувают, 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И множество колец планету окружают.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Объект 7" descr="C:\Users\Оля\Desktop\1020184722 (1).jpg"/>
          <p:cNvPicPr>
            <a:picLocks noGrp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18" t="5079" r="24541" b="59422"/>
          <a:stretch/>
        </p:blipFill>
        <p:spPr bwMode="auto">
          <a:xfrm>
            <a:off x="608013" y="1926771"/>
            <a:ext cx="3930650" cy="261579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7083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1224136"/>
          </a:xfrm>
          <a:ln w="3810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400" u="sng" dirty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Упражнение. </a:t>
            </a:r>
            <a:r>
              <a:rPr lang="ru-RU" sz="2400" u="sng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Отжимание. 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Выполнить сгибание и разгибание рук в упоре лёжа 15 раз.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4</a:t>
            </a:r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Планета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     Загадка</a:t>
            </a:r>
            <a:endParaRPr lang="ru-RU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1268760"/>
            <a:ext cx="4248472" cy="3669000"/>
          </a:xfrm>
          <a:ln>
            <a:solidFill>
              <a:srgbClr val="002060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dirty="0">
                <a:latin typeface="Times" panose="02020603050405020304" pitchFamily="18" charset="0"/>
                <a:cs typeface="Times" panose="02020603050405020304" pitchFamily="18" charset="0"/>
              </a:rPr>
              <a:t>Есть ли жизнь там или нет, </a:t>
            </a:r>
          </a:p>
          <a:p>
            <a:pPr marL="0" indent="0">
              <a:buNone/>
            </a:pPr>
            <a:r>
              <a:rPr lang="ru-RU" sz="2800" dirty="0">
                <a:latin typeface="Times" panose="02020603050405020304" pitchFamily="18" charset="0"/>
                <a:cs typeface="Times" panose="02020603050405020304" pitchFamily="18" charset="0"/>
              </a:rPr>
              <a:t>Мы пока не знаем, </a:t>
            </a:r>
          </a:p>
          <a:p>
            <a:pPr marL="0" indent="0">
              <a:buNone/>
            </a:pPr>
            <a:r>
              <a:rPr lang="ru-RU" sz="2800" dirty="0">
                <a:latin typeface="Times" panose="02020603050405020304" pitchFamily="18" charset="0"/>
                <a:cs typeface="Times" panose="02020603050405020304" pitchFamily="18" charset="0"/>
              </a:rPr>
              <a:t>Цвета красного она, </a:t>
            </a:r>
          </a:p>
          <a:p>
            <a:pPr marL="0" indent="0">
              <a:buNone/>
            </a:pPr>
            <a:r>
              <a:rPr lang="ru-RU" sz="2800" dirty="0">
                <a:latin typeface="Times" panose="02020603050405020304" pitchFamily="18" charset="0"/>
                <a:cs typeface="Times" panose="02020603050405020304" pitchFamily="18" charset="0"/>
              </a:rPr>
              <a:t>Это точно знаем… </a:t>
            </a:r>
          </a:p>
          <a:p>
            <a:pPr marL="0" indent="0">
              <a:buNone/>
            </a:pPr>
            <a:r>
              <a:rPr lang="ru-RU" sz="2800" dirty="0">
                <a:latin typeface="Times" panose="02020603050405020304" pitchFamily="18" charset="0"/>
                <a:cs typeface="Times" panose="02020603050405020304" pitchFamily="18" charset="0"/>
              </a:rPr>
              <a:t>Это красная планета </a:t>
            </a:r>
          </a:p>
          <a:p>
            <a:pPr marL="0" indent="0">
              <a:buNone/>
            </a:pPr>
            <a:r>
              <a:rPr lang="ru-RU" sz="2800" dirty="0">
                <a:latin typeface="Times" panose="02020603050405020304" pitchFamily="18" charset="0"/>
                <a:cs typeface="Times" panose="02020603050405020304" pitchFamily="18" charset="0"/>
              </a:rPr>
              <a:t>По соседству с нами. </a:t>
            </a:r>
          </a:p>
          <a:p>
            <a:pPr marL="0" indent="0">
              <a:buNone/>
            </a:pPr>
            <a:r>
              <a:rPr lang="ru-RU" sz="2800" dirty="0">
                <a:latin typeface="Times" panose="02020603050405020304" pitchFamily="18" charset="0"/>
                <a:cs typeface="Times" panose="02020603050405020304" pitchFamily="18" charset="0"/>
              </a:rPr>
              <a:t>Он зимой и даже летом </a:t>
            </a:r>
          </a:p>
          <a:p>
            <a:pPr marL="0" indent="0">
              <a:buNone/>
            </a:pPr>
            <a:r>
              <a:rPr lang="ru-RU" sz="2800" dirty="0">
                <a:latin typeface="Times" panose="02020603050405020304" pitchFamily="18" charset="0"/>
                <a:cs typeface="Times" panose="02020603050405020304" pitchFamily="18" charset="0"/>
              </a:rPr>
              <a:t>Мерзнет надо льдами. </a:t>
            </a:r>
          </a:p>
          <a:p>
            <a:pPr marL="0" indent="0">
              <a:buNone/>
            </a:pPr>
            <a:r>
              <a:rPr lang="ru-RU" sz="2800" dirty="0">
                <a:latin typeface="Times" panose="02020603050405020304" pitchFamily="18" charset="0"/>
                <a:cs typeface="Times" panose="02020603050405020304" pitchFamily="18" charset="0"/>
              </a:rPr>
              <a:t>Странно, что не говори,</a:t>
            </a:r>
          </a:p>
          <a:p>
            <a:pPr marL="0" indent="0">
              <a:buNone/>
            </a:pPr>
            <a:r>
              <a:rPr lang="ru-RU" sz="2800" dirty="0">
                <a:latin typeface="Times" panose="02020603050405020304" pitchFamily="18" charset="0"/>
                <a:cs typeface="Times" panose="02020603050405020304" pitchFamily="18" charset="0"/>
              </a:rPr>
              <a:t>- Лед не сверху, а внутри.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Объект 8" descr="C:\Users\Оля\Desktop\1020184722 (1).jpg"/>
          <p:cNvPicPr>
            <a:picLocks noGrp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30" t="34969" r="21935" b="34553"/>
          <a:stretch/>
        </p:blipFill>
        <p:spPr bwMode="auto">
          <a:xfrm>
            <a:off x="1187624" y="1700809"/>
            <a:ext cx="2559289" cy="28154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5348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1080120"/>
          </a:xfrm>
          <a:ln w="3810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400" u="sng" dirty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Упражнение. </a:t>
            </a:r>
            <a:r>
              <a:rPr lang="ru-RU" sz="2400" u="sng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ru-RU" sz="2400" b="0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Выпрыгивание. Выполнить 10 прыжков вверх из положения упор присев  с хлопком рук над головой.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5</a:t>
            </a:r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Планета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     Загадка</a:t>
            </a:r>
            <a:endParaRPr lang="ru-RU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1447800"/>
            <a:ext cx="4248472" cy="3489960"/>
          </a:xfrm>
          <a:ln>
            <a:solidFill>
              <a:srgbClr val="00206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На планете синей-синей 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Дует ветер очень сильный. 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Холодно на ней весьма —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 Состоит из воды, газа и </a:t>
            </a:r>
            <a:r>
              <a:rPr lang="ru-RU" sz="2600" dirty="0" smtClean="0">
                <a:latin typeface="Times" panose="02020603050405020304" pitchFamily="18" charset="0"/>
                <a:cs typeface="Times" panose="02020603050405020304" pitchFamily="18" charset="0"/>
              </a:rPr>
              <a:t>льда.</a:t>
            </a:r>
            <a:endParaRPr lang="ru-RU" sz="2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Красиво светится планета 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Ярко-бирюзовым, синим светом. 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Главный спутник у нее — Тритон, 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Чем-то схож с Луною он.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" name="Объект 8" descr="C:\Users\Оля\Desktop\1020184722 (1).jpg"/>
          <p:cNvPicPr>
            <a:picLocks noGrp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63" t="62397" b="5654"/>
          <a:stretch/>
        </p:blipFill>
        <p:spPr bwMode="auto">
          <a:xfrm>
            <a:off x="782428" y="1804789"/>
            <a:ext cx="3581819" cy="277534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6347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1080120"/>
          </a:xfrm>
          <a:ln w="3810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400" u="sng" dirty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Упражнение. </a:t>
            </a:r>
            <a:r>
              <a:rPr lang="ru-RU" sz="2400" u="sng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ru-RU" sz="2400" b="0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Планка.  Выполнить лёжа </a:t>
            </a:r>
            <a:r>
              <a:rPr lang="ru-RU" sz="2400" b="0" dirty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на упор лёжа на </a:t>
            </a:r>
            <a:r>
              <a:rPr lang="ru-RU" sz="2400" b="0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предплечьях 30 сек.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6. </a:t>
            </a: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Планета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     Загадка</a:t>
            </a:r>
            <a:endParaRPr lang="ru-RU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1447800"/>
            <a:ext cx="4248472" cy="3489960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Пышный газовый гигант</a:t>
            </a:r>
          </a:p>
          <a:p>
            <a:pPr marL="0" indent="0">
              <a:buNone/>
            </a:pPr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Брат </a:t>
            </a: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Юпитера и франт 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Любит он, чтоб рядом были 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Кольца изо льда и пыли. 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Вращается не так, как все.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Объект 7" descr="C:\Users\Оля\Desktop\1020184722 (1).jpg"/>
          <p:cNvPicPr>
            <a:picLocks noGrp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37" t="63714" r="25442" b="-2"/>
          <a:stretch/>
        </p:blipFill>
        <p:spPr bwMode="auto">
          <a:xfrm>
            <a:off x="608013" y="1778056"/>
            <a:ext cx="3930650" cy="28288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6347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1080120"/>
          </a:xfrm>
          <a:ln w="3810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 smtClean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ru-RU" sz="2700" b="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ru-RU" sz="2400" u="sng" dirty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Упражнение</a:t>
            </a:r>
            <a:r>
              <a:rPr lang="ru-RU" sz="2400" u="sng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ru-RU" sz="2400" b="0" dirty="0" smtClean="0">
                <a:solidFill>
                  <a:prstClr val="black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Подтягивание на низкой перекладине. Выполнить 10 подтягиваний из положения вис лёжа.  </a:t>
            </a:r>
            <a:endParaRPr lang="ru-RU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7</a:t>
            </a:r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Планета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     Загадка</a:t>
            </a:r>
            <a:endParaRPr lang="ru-RU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1447800"/>
            <a:ext cx="4248472" cy="3489960"/>
          </a:xfrm>
          <a:ln>
            <a:solidFill>
              <a:srgbClr val="00206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Огромная, гигантская планета,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Вся состоит из гроз и ярких вспышек света.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А в атмосфере есть явление одно: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Большое красное пятно.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Сияние планеты люди ночью наблюдают,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Ученые шестнадцать спутников планеты изучают.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 descr="C:\Users\Оля\Desktop\1020184722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2" t="50577" r="67819" b="6095"/>
          <a:stretch/>
        </p:blipFill>
        <p:spPr bwMode="auto">
          <a:xfrm>
            <a:off x="1115616" y="1988840"/>
            <a:ext cx="2376264" cy="26642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7640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8</a:t>
            </a: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. Планета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    Загадка</a:t>
            </a:r>
            <a:endParaRPr lang="ru-RU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95536" y="3673200"/>
            <a:ext cx="8280920" cy="3068168"/>
          </a:xfrm>
          <a:ln w="38100">
            <a:solidFill>
              <a:srgbClr val="002060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>
              <a:buClr>
                <a:srgbClr val="F07F09"/>
              </a:buClr>
              <a:buNone/>
            </a:pPr>
            <a:r>
              <a:rPr lang="ru-RU" sz="1700" b="1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Игра «Космонавты</a:t>
            </a:r>
            <a:r>
              <a:rPr lang="ru-RU" sz="1700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» Закрепить </a:t>
            </a:r>
            <a:r>
              <a:rPr lang="ru-RU" sz="17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умение быстро ориентироваться в пространстве, действовать по сигналу воспитателя, быть внимательным.</a:t>
            </a:r>
          </a:p>
          <a:p>
            <a:pPr marL="0" lvl="0" indent="0">
              <a:buClr>
                <a:srgbClr val="F07F09"/>
              </a:buClr>
              <a:buNone/>
            </a:pPr>
            <a:r>
              <a:rPr lang="ru-RU" sz="17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Ход игры</a:t>
            </a:r>
            <a:r>
              <a:rPr lang="ru-RU" sz="17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По краям площадки лежат обручи на 2-3 меньше чем участников игры. Посередине площадки космонавты, ходят по кругу выполняя дополнительные задания от учителя, приговаривая:</a:t>
            </a:r>
          </a:p>
          <a:p>
            <a:pPr marL="0" lvl="0" indent="0">
              <a:buClr>
                <a:srgbClr val="F07F09"/>
              </a:buClr>
              <a:buNone/>
            </a:pPr>
            <a:r>
              <a:rPr lang="ru-RU" sz="17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Ждут нас быстрые ракеты</a:t>
            </a:r>
          </a:p>
          <a:p>
            <a:pPr marL="0" lvl="0" indent="0">
              <a:buClr>
                <a:srgbClr val="F07F09"/>
              </a:buClr>
              <a:buNone/>
            </a:pPr>
            <a:r>
              <a:rPr lang="ru-RU" sz="17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Для прогулок по планетам.</a:t>
            </a:r>
          </a:p>
          <a:p>
            <a:pPr marL="0" lvl="0" indent="0">
              <a:buClr>
                <a:srgbClr val="F07F09"/>
              </a:buClr>
              <a:buNone/>
            </a:pPr>
            <a:r>
              <a:rPr lang="ru-RU" sz="17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На какую захотим,</a:t>
            </a:r>
          </a:p>
          <a:p>
            <a:pPr marL="0" lvl="0" indent="0">
              <a:buClr>
                <a:srgbClr val="F07F09"/>
              </a:buClr>
              <a:buNone/>
            </a:pPr>
            <a:r>
              <a:rPr lang="ru-RU" sz="17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На такую полетим!</a:t>
            </a:r>
          </a:p>
          <a:p>
            <a:pPr marL="0" lvl="0" indent="0">
              <a:buClr>
                <a:srgbClr val="F07F09"/>
              </a:buClr>
              <a:buNone/>
            </a:pPr>
            <a:r>
              <a:rPr lang="ru-RU" sz="17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Но в игре один секрет:</a:t>
            </a:r>
          </a:p>
          <a:p>
            <a:pPr marL="0" lvl="0" indent="0">
              <a:buClr>
                <a:srgbClr val="F07F09"/>
              </a:buClr>
              <a:buNone/>
            </a:pPr>
            <a:r>
              <a:rPr lang="ru-RU" sz="17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Опоздавшим места нет.</a:t>
            </a:r>
          </a:p>
          <a:p>
            <a:pPr marL="0" lvl="0" indent="0">
              <a:buClr>
                <a:srgbClr val="F07F09"/>
              </a:buClr>
              <a:buNone/>
            </a:pPr>
            <a:r>
              <a:rPr lang="ru-RU" sz="17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С последним словом дети бегут занимать места в ракете. </a:t>
            </a:r>
            <a:r>
              <a:rPr lang="ru-RU" sz="1700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Те, кому </a:t>
            </a:r>
            <a:r>
              <a:rPr lang="ru-RU" sz="17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не хватило места в ракете, остаются на «Земле». Игра выполняется </a:t>
            </a:r>
            <a:r>
              <a:rPr lang="ru-RU" sz="1700" dirty="0" smtClean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3-5 раз</a:t>
            </a:r>
            <a:r>
              <a:rPr lang="ru-RU" sz="1700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lvl="0">
              <a:buClr>
                <a:srgbClr val="F07F09"/>
              </a:buClr>
            </a:pPr>
            <a:endParaRPr lang="ru-RU" sz="11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20073" y="1052736"/>
            <a:ext cx="3364016" cy="2448272"/>
          </a:xfrm>
          <a:ln w="28575"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Ни начала, ни конца, 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Ни затылка, ни лица. 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Знают все: и млад, и стар,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Что она – большущий шар.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Планета голубая, 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Любимая, родная, 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Она твоя, она моя, </a:t>
            </a:r>
          </a:p>
          <a:p>
            <a:pPr marL="0" indent="0">
              <a:buNone/>
            </a:pPr>
            <a:r>
              <a:rPr lang="ru-RU" sz="2600" dirty="0">
                <a:latin typeface="Times" panose="02020603050405020304" pitchFamily="18" charset="0"/>
                <a:cs typeface="Times" panose="02020603050405020304" pitchFamily="18" charset="0"/>
              </a:rPr>
              <a:t>А называется… </a:t>
            </a:r>
          </a:p>
          <a:p>
            <a:endParaRPr lang="ru-RU" dirty="0"/>
          </a:p>
        </p:txBody>
      </p:sp>
      <p:pic>
        <p:nvPicPr>
          <p:cNvPr id="7" name="Объект 9" descr="C:\Users\Оля\Desktop\1020184722 (1)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83" t="2953" r="1791" b="60311"/>
          <a:stretch/>
        </p:blipFill>
        <p:spPr bwMode="auto">
          <a:xfrm>
            <a:off x="1259632" y="980728"/>
            <a:ext cx="2592287" cy="26924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3450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3. Заключительная часть урока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2"/>
            <a:ext cx="79208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6 шаг.  Каждый экипаж должен собрать с помощью </a:t>
            </a:r>
            <a:r>
              <a:rPr lang="ru-RU" sz="2000" dirty="0" err="1">
                <a:latin typeface="Times" panose="02020603050405020304" pitchFamily="18" charset="0"/>
                <a:cs typeface="Times" panose="02020603050405020304" pitchFamily="18" charset="0"/>
              </a:rPr>
              <a:t>пазлов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  схему солнечной системы. </a:t>
            </a:r>
            <a:endParaRPr lang="ru-RU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Учитель</a:t>
            </a:r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: Ребята</a:t>
            </a:r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, вам понравилось наше космическое путешествие? Что понравилось больше всего? А с какими трудностями столкнулись?</a:t>
            </a:r>
          </a:p>
          <a:p>
            <a:endParaRPr lang="ru-RU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78" y="2916005"/>
            <a:ext cx="3644759" cy="2629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76610"/>
            <a:ext cx="3804147" cy="2708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531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91264" cy="64807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«СИНКВЕЙН»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20688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7 шаг. Подводим итоги и составляем «</a:t>
            </a:r>
            <a:r>
              <a:rPr lang="ru-RU" sz="20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синквейн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» к уроку.</a:t>
            </a:r>
          </a:p>
          <a:p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Учитель: Ребята вы молодцы справились со всеми заданиями и прошли весь путь игры!</a:t>
            </a:r>
          </a:p>
          <a:p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Вручается диплом каждому экипажу за активное участие и знания на уроке </a:t>
            </a:r>
            <a:endParaRPr lang="ru-RU" sz="1400" i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551837"/>
            <a:ext cx="3528392" cy="2794611"/>
          </a:xfrm>
          <a:prstGeom prst="rect">
            <a:avLst/>
          </a:prstGeom>
          <a:ln w="38100">
            <a:solidFill>
              <a:srgbClr val="FF9900"/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Физическая культура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Весёлая, спортивная.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Бегаем, прыгаем, играем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Мы за здоровый образ жизни!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Здоровье.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2551837"/>
            <a:ext cx="3672408" cy="3046988"/>
          </a:xfrm>
          <a:prstGeom prst="rect">
            <a:avLst/>
          </a:prstGeom>
          <a:ln w="38100">
            <a:solidFill>
              <a:srgbClr val="FF990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" panose="02020603050405020304" pitchFamily="18" charset="0"/>
                <a:cs typeface="Times" panose="02020603050405020304" pitchFamily="18" charset="0"/>
              </a:rPr>
              <a:t>Урок физкультуры</a:t>
            </a:r>
          </a:p>
          <a:p>
            <a:r>
              <a:rPr lang="ru-RU" sz="2400" dirty="0">
                <a:latin typeface="Times" panose="02020603050405020304" pitchFamily="18" charset="0"/>
                <a:cs typeface="Times" panose="02020603050405020304" pitchFamily="18" charset="0"/>
              </a:rPr>
              <a:t>Активный,  дружный.</a:t>
            </a:r>
          </a:p>
          <a:p>
            <a:r>
              <a:rPr lang="ru-RU" sz="2400" dirty="0">
                <a:latin typeface="Times" panose="02020603050405020304" pitchFamily="18" charset="0"/>
                <a:cs typeface="Times" panose="02020603050405020304" pitchFamily="18" charset="0"/>
              </a:rPr>
              <a:t>Учимся, тренируемся, побеждаем!</a:t>
            </a:r>
          </a:p>
          <a:p>
            <a:r>
              <a:rPr lang="ru-RU" sz="2400" dirty="0">
                <a:latin typeface="Times" panose="02020603050405020304" pitchFamily="18" charset="0"/>
                <a:cs typeface="Times" panose="02020603050405020304" pitchFamily="18" charset="0"/>
              </a:rPr>
              <a:t>Чтобы здоровым и спортивным быть , нужно физкультуру любить!</a:t>
            </a:r>
          </a:p>
          <a:p>
            <a:r>
              <a:rPr lang="ru-RU" sz="2400" dirty="0">
                <a:latin typeface="Times" panose="02020603050405020304" pitchFamily="18" charset="0"/>
                <a:cs typeface="Times" panose="02020603050405020304" pitchFamily="18" charset="0"/>
              </a:rPr>
              <a:t>Жизнь.</a:t>
            </a:r>
          </a:p>
        </p:txBody>
      </p:sp>
    </p:spTree>
    <p:extLst>
      <p:ext uri="{BB962C8B-B14F-4D97-AF65-F5344CB8AC3E}">
        <p14:creationId xmlns:p14="http://schemas.microsoft.com/office/powerpoint/2010/main" val="58602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533400"/>
            <a:ext cx="3528392" cy="311162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4723725" cy="590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1882423"/>
            <a:ext cx="4392488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Диплом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активного участника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интегрированного урока 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« Космическое путешествие»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____________________________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Земля — песчинка в Океане 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Среди бесчисленных миров. 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И мы не только лишь земляне, 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Коль слышим межпланетный зов. 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И если крылья для полёта 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Сумел расправить и взлететь — 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Нет совершенней звездолёта 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Магнит земной преодолеть.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3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endParaRPr lang="ru-RU" sz="13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8288" marR="18288" lvl="0" algn="ctr">
              <a:buClr>
                <a:srgbClr val="F07F09"/>
              </a:buClr>
              <a:buSzPct val="80000"/>
            </a:pPr>
            <a:r>
              <a:rPr lang="ru-RU" sz="1100" b="1" dirty="0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Учитель физической культуры </a:t>
            </a:r>
            <a:r>
              <a:rPr lang="ru-RU" sz="1100" b="1" dirty="0" err="1">
                <a:solidFill>
                  <a:prstClr val="black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Н.Н.Шевкова</a:t>
            </a:r>
            <a:endParaRPr lang="ru-RU" sz="1100" dirty="0">
              <a:solidFill>
                <a:prstClr val="black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7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16632"/>
            <a:ext cx="818388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Интеграция физической культуры с другими образовательным областями</a:t>
            </a:r>
            <a:endParaRPr lang="ru-RU" sz="2700" dirty="0"/>
          </a:p>
        </p:txBody>
      </p:sp>
      <p:graphicFrame>
        <p:nvGraphicFramePr>
          <p:cNvPr id="4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8575673"/>
              </p:ext>
            </p:extLst>
          </p:nvPr>
        </p:nvGraphicFramePr>
        <p:xfrm>
          <a:off x="899592" y="1196752"/>
          <a:ext cx="748883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911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861048"/>
            <a:ext cx="8208912" cy="2160240"/>
          </a:xfrm>
        </p:spPr>
        <p:txBody>
          <a:bodyPr>
            <a:noAutofit/>
          </a:bodyPr>
          <a:lstStyle/>
          <a:p>
            <a:pPr algn="ctr"/>
            <a:r>
              <a:rPr lang="ru-RU" sz="1600" dirty="0" err="1">
                <a:solidFill>
                  <a:srgbClr val="0070C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Квест</a:t>
            </a:r>
            <a:r>
              <a:rPr lang="ru-RU" sz="1600" dirty="0">
                <a:solidFill>
                  <a:srgbClr val="0070C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-урок построен на коммуникационном взаимодействии между учениками. Не общаясь с другими учениками невозможно достичь индивидуальных целей, что стимулирует общение и служит хорошим способом сплотить класс. </a:t>
            </a:r>
            <a:r>
              <a:rPr lang="ru-RU" sz="1600" dirty="0" err="1">
                <a:solidFill>
                  <a:srgbClr val="0070C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Квесты</a:t>
            </a:r>
            <a:r>
              <a:rPr lang="ru-RU" sz="1600" dirty="0">
                <a:solidFill>
                  <a:srgbClr val="0070C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помогают обучающимся отлично справляться с </a:t>
            </a:r>
            <a:r>
              <a:rPr lang="ru-RU" sz="1600" dirty="0" err="1">
                <a:solidFill>
                  <a:srgbClr val="0070C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командообразованием</a:t>
            </a:r>
            <a:r>
              <a:rPr lang="ru-RU" sz="1600" dirty="0">
                <a:solidFill>
                  <a:srgbClr val="0070C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помогают им наладить успешное взаимодействие в команде, прочувствовать и сформировать взаимовыручку, разделение обязанностей и взаимозаменяемость, и при необходимости научиться без паники мобилизоваться и очень быстро решать нестандартные задачи.</a:t>
            </a:r>
            <a:endParaRPr lang="ru-RU" sz="1600" dirty="0">
              <a:solidFill>
                <a:srgbClr val="0070C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906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/>
                <a:ea typeface="Calibri"/>
              </a:rPr>
              <a:t>   </a:t>
            </a:r>
            <a:r>
              <a:rPr lang="ru-RU" sz="2200" b="1" dirty="0" err="1">
                <a:solidFill>
                  <a:srgbClr val="002060"/>
                </a:solidFill>
                <a:latin typeface="Times New Roman"/>
                <a:ea typeface="Calibri"/>
              </a:rPr>
              <a:t>Квест</a:t>
            </a:r>
            <a:r>
              <a:rPr lang="ru-RU" sz="2200" b="1" dirty="0">
                <a:solidFill>
                  <a:srgbClr val="002060"/>
                </a:solidFill>
                <a:latin typeface="Times New Roman"/>
                <a:ea typeface="Calibri"/>
              </a:rPr>
              <a:t> (от англ. </a:t>
            </a:r>
            <a:r>
              <a:rPr lang="ru-RU" sz="2200" b="1" dirty="0" err="1">
                <a:solidFill>
                  <a:srgbClr val="002060"/>
                </a:solidFill>
                <a:latin typeface="Times New Roman"/>
                <a:ea typeface="Calibri"/>
              </a:rPr>
              <a:t>quest</a:t>
            </a:r>
            <a:r>
              <a:rPr lang="ru-RU" sz="2200" b="1" dirty="0">
                <a:solidFill>
                  <a:srgbClr val="002060"/>
                </a:solidFill>
                <a:latin typeface="Times New Roman"/>
                <a:ea typeface="Calibri"/>
              </a:rPr>
              <a:t> – поиск) – командная игра, которая развивает не только быстроту, ловкость, но и эрудицию, сообразительность и нестандартное мышление. Смысл </a:t>
            </a:r>
            <a:r>
              <a:rPr lang="ru-RU" sz="2200" b="1" dirty="0" err="1">
                <a:solidFill>
                  <a:srgbClr val="002060"/>
                </a:solidFill>
                <a:latin typeface="Times New Roman"/>
                <a:ea typeface="Calibri"/>
              </a:rPr>
              <a:t>квеста</a:t>
            </a:r>
            <a:r>
              <a:rPr lang="ru-RU" sz="2200" b="1" dirty="0">
                <a:solidFill>
                  <a:srgbClr val="002060"/>
                </a:solidFill>
                <a:latin typeface="Times New Roman"/>
                <a:ea typeface="Calibri"/>
              </a:rPr>
              <a:t> заключается в выполнении всевозможных заданий (логических, игровых, на смекалку и предприимчивость и т.д.). Целью выполнения каждого задания является получение уникального кода, который дает право команде получить следующее задание. Конечный результат </a:t>
            </a:r>
            <a:r>
              <a:rPr lang="ru-RU" sz="2200" b="1" dirty="0" err="1">
                <a:solidFill>
                  <a:srgbClr val="002060"/>
                </a:solidFill>
                <a:latin typeface="Times New Roman"/>
                <a:ea typeface="Calibri"/>
              </a:rPr>
              <a:t>квеста</a:t>
            </a:r>
            <a:r>
              <a:rPr lang="ru-RU" sz="2200" b="1" dirty="0">
                <a:solidFill>
                  <a:srgbClr val="002060"/>
                </a:solidFill>
                <a:latin typeface="Times New Roman"/>
                <a:ea typeface="Calibri"/>
              </a:rPr>
              <a:t>, как игры, является выполнение всех заданий быстрее команды соперников.</a:t>
            </a:r>
            <a:endParaRPr lang="ru-RU" sz="2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44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941"/>
          <a:stretch/>
        </p:blipFill>
        <p:spPr bwMode="auto">
          <a:xfrm>
            <a:off x="0" y="-675457"/>
            <a:ext cx="9143999" cy="770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61" b="96599" l="6250" r="95245">
                        <a14:foregroundMark x1="19022" y1="23299" x2="19022" y2="23299"/>
                        <a14:foregroundMark x1="20109" y1="15476" x2="20109" y2="15476"/>
                        <a14:foregroundMark x1="19837" y1="7653" x2="33288" y2="18027"/>
                        <a14:foregroundMark x1="10598" y1="19898" x2="10598" y2="21769"/>
                        <a14:foregroundMark x1="8288" y1="25850" x2="8016" y2="32313"/>
                        <a14:foregroundMark x1="29484" y1="34524" x2="29484" y2="34524"/>
                        <a14:foregroundMark x1="35598" y1="31803" x2="35598" y2="31803"/>
                        <a14:foregroundMark x1="36277" y1="59354" x2="36277" y2="59354"/>
                        <a14:foregroundMark x1="78261" y1="15816" x2="78261" y2="15816"/>
                        <a14:foregroundMark x1="79076" y1="10884" x2="87500" y2="24830"/>
                        <a14:foregroundMark x1="88587" y1="28571" x2="94293" y2="35204"/>
                        <a14:foregroundMark x1="71739" y1="84694" x2="71739" y2="92177"/>
                        <a14:foregroundMark x1="80299" y1="82143" x2="84239" y2="88435"/>
                        <a14:foregroundMark x1="70516" y1="69898" x2="75543" y2="73129"/>
                        <a14:foregroundMark x1="72554" y1="57143" x2="73234" y2="62755"/>
                        <a14:foregroundMark x1="95788" y1="45918" x2="93071" y2="57993"/>
                        <a14:foregroundMark x1="27853" y1="73639" x2="33560" y2="75170"/>
                        <a14:foregroundMark x1="26495" y1="74320" x2="36277" y2="73129"/>
                        <a14:foregroundMark x1="13859" y1="86905" x2="18614" y2="83333"/>
                        <a14:foregroundMark x1="30842" y1="95578" x2="30299" y2="86905"/>
                        <a14:foregroundMark x1="6250" y1="23299" x2="7065" y2="22619"/>
                        <a14:foregroundMark x1="7065" y1="19898" x2="7609" y2="16497"/>
                        <a14:foregroundMark x1="9239" y1="15136" x2="9239" y2="15136"/>
                        <a14:foregroundMark x1="31250" y1="3912" x2="34103" y2="3231"/>
                        <a14:foregroundMark x1="60326" y1="39626" x2="65353" y2="43027"/>
                        <a14:foregroundMark x1="83560" y1="96599" x2="84239" y2="96599"/>
                        <a14:foregroundMark x1="29484" y1="62415" x2="36277" y2="57653"/>
                        <a14:foregroundMark x1="69293" y1="94388" x2="69293" y2="943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50" y="2996952"/>
            <a:ext cx="4355529" cy="3479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-171399"/>
            <a:ext cx="86409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i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yriad Pro"/>
              </a:rPr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90266"/>
            <a:ext cx="8928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 smtClean="0">
              <a:solidFill>
                <a:schemeClr val="bg1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Times" panose="02020603050405020304" pitchFamily="18" charset="0"/>
              <a:ea typeface="+mj-ea"/>
              <a:cs typeface="Times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«Космическое путешествие</a:t>
            </a:r>
            <a:r>
              <a:rPr lang="ru-RU" sz="4800" b="1" dirty="0">
                <a:solidFill>
                  <a:srgbClr val="FFFF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».</a:t>
            </a:r>
            <a:endParaRPr lang="ru-RU" sz="4800" dirty="0">
              <a:solidFill>
                <a:srgbClr val="FFFF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13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Цель и задачи урока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68760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" panose="02020603050405020304" pitchFamily="18" charset="0"/>
                <a:cs typeface="Times" panose="02020603050405020304" pitchFamily="18" charset="0"/>
              </a:rPr>
              <a:t>Цель урока:</a:t>
            </a:r>
            <a:r>
              <a:rPr lang="ru-RU" sz="2400" dirty="0">
                <a:latin typeface="Times" panose="02020603050405020304" pitchFamily="18" charset="0"/>
                <a:cs typeface="Times" panose="02020603050405020304" pitchFamily="18" charset="0"/>
              </a:rPr>
              <a:t>  </a:t>
            </a:r>
            <a:r>
              <a:rPr lang="ru-RU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Развитие  физических качества</a:t>
            </a:r>
            <a:r>
              <a:rPr lang="ru-RU" sz="2400" dirty="0">
                <a:latin typeface="Times" panose="02020603050405020304" pitchFamily="18" charset="0"/>
                <a:cs typeface="Times" panose="02020603050405020304" pitchFamily="18" charset="0"/>
              </a:rPr>
              <a:t>; вспомнить и повторить планеты солнечной системы.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060848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" panose="02020603050405020304" pitchFamily="18" charset="0"/>
                <a:cs typeface="Times" panose="02020603050405020304" pitchFamily="18" charset="0"/>
              </a:rPr>
              <a:t>Образовательные: </a:t>
            </a:r>
            <a:endParaRPr lang="ru-RU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1. Развитие 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скоростно-силовые и координационные 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качества. </a:t>
            </a:r>
            <a:endParaRPr lang="ru-RU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.Совершенствование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способности ориентироваться в пространстве. </a:t>
            </a:r>
            <a:endParaRPr lang="ru-RU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 Закрепить знания о строении солнечной системы.</a:t>
            </a:r>
            <a:endParaRPr lang="ru-RU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Оздоровительные</a:t>
            </a:r>
            <a:r>
              <a:rPr lang="ru-RU" sz="2000" b="1" dirty="0">
                <a:latin typeface="Times" panose="02020603050405020304" pitchFamily="18" charset="0"/>
                <a:cs typeface="Times" panose="02020603050405020304" pitchFamily="18" charset="0"/>
              </a:rPr>
              <a:t>: </a:t>
            </a:r>
            <a:endParaRPr lang="ru-RU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1.Укрепление сердечно-сосудистой, дыхательной, нервной систем. </a:t>
            </a: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2.Приобретение положительных эмоций. </a:t>
            </a:r>
          </a:p>
          <a:p>
            <a:r>
              <a:rPr lang="ru-RU" sz="2000" b="1" dirty="0">
                <a:latin typeface="Times" panose="02020603050405020304" pitchFamily="18" charset="0"/>
                <a:cs typeface="Times" panose="02020603050405020304" pitchFamily="18" charset="0"/>
              </a:rPr>
              <a:t>Воспитательные: </a:t>
            </a:r>
            <a:endParaRPr lang="ru-RU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1.Воспитание морально-волевых качеств. </a:t>
            </a: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2.Развитие положительной мотивации к урокам физической культуры. </a:t>
            </a:r>
          </a:p>
          <a:p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3.</a:t>
            </a:r>
            <a:r>
              <a:rPr lang="ru-RU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Коммуникационном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взаимодействии между 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учениками,  формирование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представления о работе в команде. </a:t>
            </a:r>
          </a:p>
        </p:txBody>
      </p:sp>
    </p:spTree>
    <p:extLst>
      <p:ext uri="{BB962C8B-B14F-4D97-AF65-F5344CB8AC3E}">
        <p14:creationId xmlns:p14="http://schemas.microsoft.com/office/powerpoint/2010/main" val="279631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5266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Спортивный инвентарь, оборудование, дидактический материал.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2276872"/>
            <a:ext cx="66247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1. Гимнастический мат -4-6 </a:t>
            </a:r>
            <a:r>
              <a:rPr lang="ru-RU" sz="2000" dirty="0" err="1">
                <a:latin typeface="Times" panose="02020603050405020304" pitchFamily="18" charset="0"/>
                <a:cs typeface="Times" panose="02020603050405020304" pitchFamily="18" charset="0"/>
              </a:rPr>
              <a:t>шт</a:t>
            </a:r>
            <a:endParaRPr lang="ru-RU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2. Гимнастическая скакалка-4-6 </a:t>
            </a:r>
            <a:r>
              <a:rPr lang="ru-RU" sz="2000" dirty="0" err="1">
                <a:latin typeface="Times" panose="02020603050405020304" pitchFamily="18" charset="0"/>
                <a:cs typeface="Times" panose="02020603050405020304" pitchFamily="18" charset="0"/>
              </a:rPr>
              <a:t>шт</a:t>
            </a:r>
            <a:endParaRPr lang="ru-RU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3. Обруч (по кол-ву учеников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).</a:t>
            </a:r>
          </a:p>
          <a:p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4. Конусы, стойки. (12+8)</a:t>
            </a: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5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 Манишки разных цветов (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по кол-ву 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учеников).</a:t>
            </a:r>
            <a:endParaRPr lang="ru-RU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6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Карточки с заданиями упражнений</a:t>
            </a: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7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Карточки с загадками и ребусами, </a:t>
            </a:r>
            <a:r>
              <a:rPr lang="ru-RU" sz="2000" dirty="0" err="1">
                <a:latin typeface="Times" panose="02020603050405020304" pitchFamily="18" charset="0"/>
                <a:cs typeface="Times" panose="02020603050405020304" pitchFamily="18" charset="0"/>
              </a:rPr>
              <a:t>пазлы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8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Эмблемы.</a:t>
            </a:r>
          </a:p>
          <a:p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9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Маршрутные листы.</a:t>
            </a:r>
          </a:p>
          <a:p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10.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Номера планет.</a:t>
            </a:r>
          </a:p>
          <a:p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11.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Магнитофон.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81883">
            <a:off x="7161026" y="4223770"/>
            <a:ext cx="1262063" cy="1255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13183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7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Подготовительная часть урока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12776"/>
            <a:ext cx="77768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Times" panose="02020603050405020304" pitchFamily="18" charset="0"/>
                <a:cs typeface="Times" panose="02020603050405020304" pitchFamily="18" charset="0"/>
              </a:rPr>
              <a:t>1 </a:t>
            </a:r>
            <a:r>
              <a:rPr lang="ru-RU" sz="2000" b="1" u="sng" dirty="0" smtClean="0">
                <a:latin typeface="Times" panose="02020603050405020304" pitchFamily="18" charset="0"/>
                <a:cs typeface="Times" panose="02020603050405020304" pitchFamily="18" charset="0"/>
              </a:rPr>
              <a:t>шаг.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Построение класса. Приветствие. Объявляется тема и цель урока. Объясняется смысл игры, как следовать по маршрутам, как перейти на следующую станцию, как нужно выполнить задания и объясняется конечный результат </a:t>
            </a:r>
            <a:r>
              <a:rPr lang="ru-RU" sz="2000" dirty="0" err="1">
                <a:latin typeface="Times" panose="02020603050405020304" pitchFamily="18" charset="0"/>
                <a:cs typeface="Times" panose="02020603050405020304" pitchFamily="18" charset="0"/>
              </a:rPr>
              <a:t>квест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-игры.  (3 мин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Учитель: Здравствуйте ребята </a:t>
            </a:r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сегодня мы с Вами отправляемся в космическое путешествие. </a:t>
            </a:r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Вам предстоит </a:t>
            </a:r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вспомнит какие планеты существуют в солнечной системе</a:t>
            </a:r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? Сегодня нам предстоит  </a:t>
            </a:r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выявить самых </a:t>
            </a:r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активных </a:t>
            </a:r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и смекалистых участников </a:t>
            </a:r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нашей игры.</a:t>
            </a:r>
            <a:r>
              <a:rPr lang="ru-RU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ru-RU" sz="1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Ребята</a:t>
            </a:r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, отправляемся в центр подготовки полетов, потому, что астронавты должны быть здоровыми, сильными, смелыми и выносливыми, в общем - спортсменами!</a:t>
            </a:r>
          </a:p>
          <a:p>
            <a:endParaRPr lang="ru-RU" dirty="0"/>
          </a:p>
          <a:p>
            <a:r>
              <a:rPr lang="ru-RU" sz="2000" b="1" u="sng" dirty="0">
                <a:latin typeface="Times" panose="02020603050405020304" pitchFamily="18" charset="0"/>
                <a:cs typeface="Times" panose="02020603050405020304" pitchFamily="18" charset="0"/>
              </a:rPr>
              <a:t>2 шаг.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Далее ребята выполняют общую разминку в движении, готовятся к основной части урока. Разминка в движении (с музыкальным сопровождением): ходьба на носках, на пятках в </a:t>
            </a:r>
            <a:r>
              <a:rPr lang="ru-RU" sz="2000" dirty="0" err="1">
                <a:latin typeface="Times" panose="02020603050405020304" pitchFamily="18" charset="0"/>
                <a:cs typeface="Times" panose="02020603050405020304" pitchFamily="18" charset="0"/>
              </a:rPr>
              <a:t>полуприседе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, спиной вперёд. Разминочный бег, бег змейкой, беговые и прыжковые упражнения по заданию учителя.  (7 мин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.)</a:t>
            </a:r>
          </a:p>
          <a:p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Учитель: Внимание</a:t>
            </a:r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! Внимание! Центр подготовки к полетам разрешает полет.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64755">
            <a:off x="7657256" y="3905709"/>
            <a:ext cx="88423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320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864096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2</a:t>
            </a:r>
            <a:r>
              <a:rPr lang="ru-RU" dirty="0" smtClean="0"/>
              <a:t>. Основная часть урока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305342"/>
            <a:ext cx="770485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Times" panose="02020603050405020304" pitchFamily="18" charset="0"/>
                <a:cs typeface="Times" panose="02020603050405020304" pitchFamily="18" charset="0"/>
              </a:rPr>
              <a:t>З  шаг.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Ребята делятся на экипажи каждый вытягивает   эмблему с ракетой. 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Командам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выдается маршрутный лист с номерами планет, по этому листу игроки команды и должны следовать. </a:t>
            </a:r>
            <a:endParaRPr lang="ru-RU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ru-RU" sz="1400" i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Учитель: Для </a:t>
            </a:r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полета нам нужны ракеты - носители, которые выведут наш корабль на космическую орбиту. Приготовьтесь</a:t>
            </a:r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!</a:t>
            </a:r>
          </a:p>
          <a:p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К запуску «</a:t>
            </a:r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Космических кораблей» </a:t>
            </a:r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приготовьтесь!</a:t>
            </a:r>
          </a:p>
          <a:p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Включить </a:t>
            </a:r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двигатели!</a:t>
            </a:r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  <a:r>
              <a:rPr lang="ru-RU" sz="1400" i="1" dirty="0" smtClean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Начать отсчет времени.3-2-1</a:t>
            </a:r>
          </a:p>
          <a:p>
            <a:r>
              <a:rPr lang="ru-RU" sz="1400" i="1" dirty="0">
                <a:latin typeface="Times" panose="02020603050405020304" pitchFamily="18" charset="0"/>
                <a:cs typeface="Times" panose="02020603050405020304" pitchFamily="18" charset="0"/>
              </a:rPr>
              <a:t>- Пуск! Ура! Полетели!</a:t>
            </a:r>
          </a:p>
          <a:p>
            <a:endParaRPr lang="ru-RU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ru-RU" sz="2000" b="1" u="sng" dirty="0">
                <a:latin typeface="Times" panose="02020603050405020304" pitchFamily="18" charset="0"/>
                <a:cs typeface="Times" panose="02020603050405020304" pitchFamily="18" charset="0"/>
              </a:rPr>
              <a:t>4 шаг.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Каждый экипаж выполняет физическое упражнение, разгадывает загадку и в награду получает </a:t>
            </a:r>
            <a:r>
              <a:rPr lang="ru-RU" sz="2000" dirty="0" err="1">
                <a:latin typeface="Times" panose="02020603050405020304" pitchFamily="18" charset="0"/>
                <a:cs typeface="Times" panose="02020603050405020304" pitchFamily="18" charset="0"/>
              </a:rPr>
              <a:t>пазл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 с планетой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. Каждому экипажу нужно побывать на каждой планете и собрать все </a:t>
            </a:r>
            <a:r>
              <a:rPr lang="ru-RU" sz="20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пазлы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20 мин</a:t>
            </a:r>
            <a:r>
              <a:rPr lang="ru-RU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r>
              <a:rPr lang="ru-RU" sz="2000" b="1" u="sng" dirty="0" smtClean="0">
                <a:latin typeface="Times" panose="02020603050405020304" pitchFamily="18" charset="0"/>
                <a:cs typeface="Times" panose="02020603050405020304" pitchFamily="18" charset="0"/>
              </a:rPr>
              <a:t>5 </a:t>
            </a:r>
            <a:r>
              <a:rPr lang="ru-RU" sz="2000" b="1" u="sng" dirty="0">
                <a:latin typeface="Times" panose="02020603050405020304" pitchFamily="18" charset="0"/>
                <a:cs typeface="Times" panose="02020603050405020304" pitchFamily="18" charset="0"/>
              </a:rPr>
              <a:t>шаг. </a:t>
            </a:r>
            <a:r>
              <a:rPr lang="ru-RU" sz="2000" dirty="0">
                <a:latin typeface="Times" panose="02020603050405020304" pitchFamily="18" charset="0"/>
                <a:cs typeface="Times" panose="02020603050405020304" pitchFamily="18" charset="0"/>
              </a:rPr>
              <a:t>В фиале прохождения всех заданий, все экипажи собираются в центре площадки на планете Земля и играют в игру «Космонавты» (7 мин)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852936"/>
            <a:ext cx="803935" cy="115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879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1008112"/>
          </a:xfrm>
          <a:ln w="381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ru-RU" sz="2400" u="sng" dirty="0" smtClean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Упражнение. 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Приседание. Экипажу 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встать в круг, руки положить на плечи друг другу, выполнить 15 приседаний.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1. Планета</a:t>
            </a:r>
            <a:endParaRPr lang="ru-RU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З</a:t>
            </a:r>
            <a:r>
              <a:rPr lang="ru-RU" dirty="0" smtClean="0">
                <a:latin typeface="Times" panose="02020603050405020304" pitchFamily="18" charset="0"/>
                <a:cs typeface="Times" panose="02020603050405020304" pitchFamily="18" charset="0"/>
              </a:rPr>
              <a:t>агадка</a:t>
            </a:r>
            <a:endParaRPr lang="ru-RU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1447800"/>
            <a:ext cx="4156105" cy="3489960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В небе я свечусь нередко, 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Ваша ближняя соседка. 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Только Солнце и Луна 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В небе ярче, чем Я. 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Я Меркурию сестра, </a:t>
            </a:r>
          </a:p>
          <a:p>
            <a:pPr marL="0" indent="0">
              <a:buNone/>
            </a:pPr>
            <a:r>
              <a:rPr lang="ru-RU" dirty="0">
                <a:latin typeface="Times" panose="02020603050405020304" pitchFamily="18" charset="0"/>
                <a:cs typeface="Times" panose="02020603050405020304" pitchFamily="18" charset="0"/>
              </a:rPr>
              <a:t>И на мне всегда жара… </a:t>
            </a:r>
          </a:p>
        </p:txBody>
      </p:sp>
      <p:pic>
        <p:nvPicPr>
          <p:cNvPr id="7" name="Объект 6" descr="C:\Users\Оля\Desktop\1020184722 (1).jpg"/>
          <p:cNvPicPr>
            <a:picLocks noGrp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6" t="36071" r="45605" b="28094"/>
          <a:stretch/>
        </p:blipFill>
        <p:spPr bwMode="auto">
          <a:xfrm>
            <a:off x="1166362" y="1636005"/>
            <a:ext cx="2813952" cy="31129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835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1208</Words>
  <Application>Microsoft Office PowerPoint</Application>
  <PresentationFormat>Экран (4:3)</PresentationFormat>
  <Paragraphs>196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Calibri</vt:lpstr>
      <vt:lpstr>Myriad Pro</vt:lpstr>
      <vt:lpstr>Times</vt:lpstr>
      <vt:lpstr>Times New Roman</vt:lpstr>
      <vt:lpstr>Verdana</vt:lpstr>
      <vt:lpstr>Wingdings 2</vt:lpstr>
      <vt:lpstr>Аспект</vt:lpstr>
      <vt:lpstr>       Интегрированный урок для 4 класса ФИЗИЧЕСКАЯ КУЛЬТУРА + ОКРУЖАЮЩИЙ МИР</vt:lpstr>
      <vt:lpstr> Интеграция физической культуры с другими образовательным областями</vt:lpstr>
      <vt:lpstr>Квест-урок построен на коммуникационном взаимодействии между учениками. Не общаясь с другими учениками невозможно достичь индивидуальных целей, что стимулирует общение и служит хорошим способом сплотить класс. Квесты помогают обучающимся отлично справляться с командообразованием, помогают им наладить успешное взаимодействие в команде, прочувствовать и сформировать взаимовыручку, разделение обязанностей и взаимозаменяемость, и при необходимости научиться без паники мобилизоваться и очень быстро решать нестандартные задачи.</vt:lpstr>
      <vt:lpstr>Презентация PowerPoint</vt:lpstr>
      <vt:lpstr>Цель и задачи урока</vt:lpstr>
      <vt:lpstr>Спортивный инвентарь, оборудование, дидактический материал.</vt:lpstr>
      <vt:lpstr>1. Подготовительная часть урока</vt:lpstr>
      <vt:lpstr>2. Основная часть урока</vt:lpstr>
      <vt:lpstr> Упражнение.  Приседание. Экипажу встать в круг, руки положить на плечи друг другу, выполнить 15 приседаний. </vt:lpstr>
      <vt:lpstr>             Упражнение. Выполнить упражнение на пресс. Лёжа на спине руки за головой в замок.  Подъём туловища 20 раз. (упражнение выполняется на гимнастических матах) </vt:lpstr>
      <vt:lpstr>          Упражнение.   Прыжки через гимнастическую скакалку. Выполнить 30 прыжков. </vt:lpstr>
      <vt:lpstr>          Упражнение.   Отжимание. Выполнить сгибание и разгибание рук в упоре лёжа 15 раз. </vt:lpstr>
      <vt:lpstr>          Упражнение.   Выпрыгивание. Выполнить 10 прыжков вверх из положения упор присев  с хлопком рук над головой.</vt:lpstr>
      <vt:lpstr>          Упражнение.   Планка.  Выполнить лёжа на упор лёжа на предплечьях 30 сек.</vt:lpstr>
      <vt:lpstr>          Упражнение. Подтягивание на низкой перекладине. Выполнить 10 подтягиваний из положения вис лёжа.  </vt:lpstr>
      <vt:lpstr>Презентация PowerPoint</vt:lpstr>
      <vt:lpstr>  3. Заключительная часть урока</vt:lpstr>
      <vt:lpstr>«СИНКВЕЙН»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Пользователь</cp:lastModifiedBy>
  <cp:revision>41</cp:revision>
  <dcterms:created xsi:type="dcterms:W3CDTF">2020-06-16T19:33:56Z</dcterms:created>
  <dcterms:modified xsi:type="dcterms:W3CDTF">2022-02-02T08:45:21Z</dcterms:modified>
</cp:coreProperties>
</file>