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61" r:id="rId2"/>
    <p:sldId id="263" r:id="rId3"/>
    <p:sldId id="270" r:id="rId4"/>
    <p:sldId id="279" r:id="rId5"/>
    <p:sldId id="280" r:id="rId6"/>
    <p:sldId id="282" r:id="rId7"/>
    <p:sldId id="281" r:id="rId8"/>
    <p:sldId id="285" r:id="rId9"/>
    <p:sldId id="283" r:id="rId10"/>
    <p:sldId id="284" r:id="rId11"/>
    <p:sldId id="274" r:id="rId12"/>
    <p:sldId id="265" r:id="rId13"/>
    <p:sldId id="28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1254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9624E4-3BD6-45DA-8656-5DF07E44DC04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36B62D-EE98-4ACE-9640-9FF7430889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5902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36B62D-EE98-4ACE-9640-9FF743088901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8941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D558C-D9F3-44B0-B35F-64ABF047FC21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B7D6-4CD4-4D92-8BDA-25F0A0A17E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500">
        <p14:ferris dir="l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D558C-D9F3-44B0-B35F-64ABF047FC21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B7D6-4CD4-4D92-8BDA-25F0A0A17E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500">
        <p14:ferris dir="l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D558C-D9F3-44B0-B35F-64ABF047FC21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B7D6-4CD4-4D92-8BDA-25F0A0A17E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500">
        <p14:ferris dir="l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D558C-D9F3-44B0-B35F-64ABF047FC21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B7D6-4CD4-4D92-8BDA-25F0A0A17E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500">
        <p14:ferris dir="l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D558C-D9F3-44B0-B35F-64ABF047FC21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217B7D6-4CD4-4D92-8BDA-25F0A0A17E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500">
        <p14:ferris dir="l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D558C-D9F3-44B0-B35F-64ABF047FC21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B7D6-4CD4-4D92-8BDA-25F0A0A17E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500">
        <p14:ferris dir="l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D558C-D9F3-44B0-B35F-64ABF047FC21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B7D6-4CD4-4D92-8BDA-25F0A0A17E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500">
        <p14:ferris dir="l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D558C-D9F3-44B0-B35F-64ABF047FC21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B7D6-4CD4-4D92-8BDA-25F0A0A17E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500">
        <p14:ferris dir="l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D558C-D9F3-44B0-B35F-64ABF047FC21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B7D6-4CD4-4D92-8BDA-25F0A0A17E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500">
        <p14:ferris dir="l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D558C-D9F3-44B0-B35F-64ABF047FC21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B7D6-4CD4-4D92-8BDA-25F0A0A17E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500">
        <p14:ferris dir="l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D558C-D9F3-44B0-B35F-64ABF047FC21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B7D6-4CD4-4D92-8BDA-25F0A0A17E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500">
        <p14:ferris dir="l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D3D558C-D9F3-44B0-B35F-64ABF047FC21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217B7D6-4CD4-4D92-8BDA-25F0A0A17E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4500">
        <p14:ferris dir="l"/>
      </p:transition>
    </mc:Choice>
    <mc:Fallback>
      <p:transition spd="slow">
        <p:fade/>
      </p:transition>
    </mc:Fallback>
  </mc:AlternateConten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947192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Домашние птицы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1028" name="Picture 4" descr="http://im1-tub-ru.yandex.net/i?id=316037095-54-72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835696" y="1844824"/>
            <a:ext cx="5328592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5638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5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solidFill>
                  <a:srgbClr val="00B050"/>
                </a:solidFill>
              </a:rPr>
              <a:t>Сравни птиц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>
                <a:solidFill>
                  <a:srgbClr val="00B050"/>
                </a:solidFill>
              </a:rPr>
              <a:t/>
            </a:r>
            <a:br>
              <a:rPr lang="ru-RU" dirty="0">
                <a:solidFill>
                  <a:srgbClr val="00B05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8" name="Picture 4" descr="http://img.playground.ru/images/5/1/petuh13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539552" y="1196752"/>
            <a:ext cx="3312368" cy="4680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5220072" y="1412776"/>
            <a:ext cx="3312368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90392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5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2174" y="26977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Какую пользу приносят человеку?</a:t>
            </a:r>
            <a:endParaRPr lang="ru-RU" dirty="0">
              <a:solidFill>
                <a:srgbClr val="00B050"/>
              </a:solidFill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2559552" y="1492224"/>
            <a:ext cx="856544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http://im1-tub-ru.yandex.net/i?id=315509121-71-72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504" y="2068289"/>
            <a:ext cx="2232247" cy="229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Прямая со стрелкой 12"/>
          <p:cNvCxnSpPr/>
          <p:nvPr/>
        </p:nvCxnSpPr>
        <p:spPr>
          <a:xfrm flipH="1">
            <a:off x="2123728" y="1820118"/>
            <a:ext cx="1728192" cy="26890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2" name="Picture 4" descr="http://im1-tub-ru.yandex.net/i?id=180357204-07-72&amp;n=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9552" y="4611751"/>
            <a:ext cx="1949071" cy="1691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23" name="Прямая со стрелкой 22"/>
          <p:cNvCxnSpPr/>
          <p:nvPr/>
        </p:nvCxnSpPr>
        <p:spPr>
          <a:xfrm flipH="1">
            <a:off x="4572000" y="1643680"/>
            <a:ext cx="144016" cy="8492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4" name="Picture 6" descr="http://im3-tub-ru.yandex.net/i?id=470233885-08-72&amp;n=2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730522" y="2768847"/>
            <a:ext cx="2191506" cy="1596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://im3-tub-ru.yandex.net/i?id=351829938-60-72&amp;n=2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131841" y="4611751"/>
            <a:ext cx="1872208" cy="1625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27" name="Прямая со стрелкой 26"/>
          <p:cNvCxnSpPr/>
          <p:nvPr/>
        </p:nvCxnSpPr>
        <p:spPr>
          <a:xfrm>
            <a:off x="5922028" y="1105113"/>
            <a:ext cx="780168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80" name="Picture 12" descr="http://im4-tub-ru.yandex.net/i?id=74680018-28-72&amp;n=2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76255" y="2068288"/>
            <a:ext cx="1872208" cy="1401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29" name="Прямая со стрелкой 28"/>
          <p:cNvCxnSpPr/>
          <p:nvPr/>
        </p:nvCxnSpPr>
        <p:spPr>
          <a:xfrm flipH="1">
            <a:off x="6558423" y="3603639"/>
            <a:ext cx="635665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84" name="Picture 16" descr="http://im3-tub-ru.yandex.net/i?id=126775149-27-72&amp;n=2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585624" y="4611750"/>
            <a:ext cx="1452976" cy="1625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43" name="Прямая со стрелкой 42"/>
          <p:cNvCxnSpPr/>
          <p:nvPr/>
        </p:nvCxnSpPr>
        <p:spPr>
          <a:xfrm>
            <a:off x="7956376" y="3603639"/>
            <a:ext cx="576064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86" name="Picture 18" descr="http://im5-tub-ru.yandex.net/i?id=19673654-54-72&amp;n=2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02248" y="4683758"/>
            <a:ext cx="1390232" cy="1841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87613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5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0.liveinternet.ru/images/attach/c/5/84/908/84908086_large_2343642274f6_pticuyrasskazhi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323528" y="404664"/>
            <a:ext cx="8424936" cy="5832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790903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5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2"/>
          <p:cNvSpPr txBox="1">
            <a:spLocks/>
          </p:cNvSpPr>
          <p:nvPr/>
        </p:nvSpPr>
        <p:spPr>
          <a:xfrm>
            <a:off x="3321687" y="5733256"/>
            <a:ext cx="7086600" cy="864096"/>
          </a:xfrm>
          <a:prstGeom prst="rect">
            <a:avLst/>
          </a:prstGeom>
        </p:spPr>
        <p:txBody>
          <a:bodyPr>
            <a:normAutofit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>
              <a:buNone/>
            </a:pPr>
            <a:endParaRPr lang="ru-RU" sz="1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852" b="1852"/>
          <a:stretch>
            <a:fillRect/>
          </a:stretch>
        </p:blipFill>
        <p:spPr>
          <a:xfrm>
            <a:off x="1547664" y="1484784"/>
            <a:ext cx="6081906" cy="4392488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137160"/>
            <a:r>
              <a:rPr lang="ru-RU" dirty="0" smtClean="0"/>
              <a:t>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856046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500">
        <p14:ferris dir="l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Что за птица ?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3" name="Picture 4" descr="http://im4-tub-ru.yandex.net/i?id=19596842-09-72&amp;n=2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547663" y="1268760"/>
            <a:ext cx="2154397" cy="2424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http://im1-tub-ru.yandex.net/i?id=461723775-62-72&amp;n=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5576" y="4149080"/>
            <a:ext cx="1872208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im7-tub-ru.yandex.net/i?id=211338528-71-72&amp;n=2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5348833" y="1628800"/>
            <a:ext cx="1743447" cy="1860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im7-tub-ru.yandex.net/i?id=94753338-14-72&amp;n=2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3707904" y="4221088"/>
            <a:ext cx="1981200" cy="1860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im1-tub-ru.yandex.net/i?id=437270282-14-72&amp;n=2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6444208" y="4221088"/>
            <a:ext cx="1743075" cy="1904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im7-tub-ru.yandex.net/i?id=211338528-71-72&amp;n=2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4932040" y="1268760"/>
            <a:ext cx="2154397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im7-tub-ru.yandex.net/i?id=94753338-14-72&amp;n=2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3563888" y="4149080"/>
            <a:ext cx="2119373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://im1-tub-ru.yandex.net/i?id=437270282-14-72&amp;n=2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6438365" y="4221088"/>
            <a:ext cx="1878051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33738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5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8075240" cy="864096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У домашних птиц…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355976" y="1249047"/>
            <a:ext cx="4392488" cy="5112568"/>
          </a:xfrm>
        </p:spPr>
        <p:txBody>
          <a:bodyPr>
            <a:normAutofit/>
          </a:bodyPr>
          <a:lstStyle/>
          <a:p>
            <a:pPr marL="416052" indent="-342900">
              <a:buFont typeface="Wingdings" panose="05000000000000000000" pitchFamily="2" charset="2"/>
              <a:buChar char="ü"/>
            </a:pPr>
            <a:r>
              <a:rPr lang="ru-RU" sz="2400" b="1" dirty="0" smtClean="0"/>
              <a:t>Тело покрыто перьями,</a:t>
            </a:r>
          </a:p>
          <a:p>
            <a:pPr marL="416052" indent="-342900">
              <a:buFont typeface="Wingdings" panose="05000000000000000000" pitchFamily="2" charset="2"/>
              <a:buChar char="ü"/>
            </a:pPr>
            <a:r>
              <a:rPr lang="ru-RU" sz="2400" b="1" dirty="0" smtClean="0"/>
              <a:t>Есть крылья,</a:t>
            </a:r>
          </a:p>
          <a:p>
            <a:pPr marL="416052" indent="-342900">
              <a:buFont typeface="Wingdings" panose="05000000000000000000" pitchFamily="2" charset="2"/>
              <a:buChar char="ü"/>
            </a:pPr>
            <a:r>
              <a:rPr lang="ru-RU" sz="2400" b="1" dirty="0" smtClean="0"/>
              <a:t>Есть клюв,</a:t>
            </a:r>
          </a:p>
          <a:p>
            <a:pPr marL="416052" indent="-342900">
              <a:buFont typeface="Wingdings" panose="05000000000000000000" pitchFamily="2" charset="2"/>
              <a:buChar char="ü"/>
            </a:pPr>
            <a:r>
              <a:rPr lang="ru-RU" sz="2400" b="1" dirty="0" smtClean="0"/>
              <a:t>Две лапы</a:t>
            </a:r>
          </a:p>
          <a:p>
            <a:endParaRPr lang="ru-RU" sz="2400" b="1" dirty="0" smtClean="0"/>
          </a:p>
          <a:p>
            <a:r>
              <a:rPr lang="ru-RU" sz="3200" b="1" dirty="0"/>
              <a:t>Они</a:t>
            </a:r>
            <a:r>
              <a:rPr lang="ru-RU" b="1" dirty="0"/>
              <a:t> :</a:t>
            </a:r>
          </a:p>
          <a:p>
            <a:r>
              <a:rPr lang="ru-RU" dirty="0"/>
              <a:t> </a:t>
            </a:r>
            <a:r>
              <a:rPr lang="ru-RU" sz="2800" dirty="0"/>
              <a:t>бегают и немного летают, некоторые из них плавают (водоплавающие-утки, гуси)</a:t>
            </a:r>
          </a:p>
          <a:p>
            <a:pPr marL="416052" indent="-342900">
              <a:buFont typeface="Wingdings" panose="05000000000000000000" pitchFamily="2" charset="2"/>
              <a:buChar char="ü"/>
            </a:pPr>
            <a:endParaRPr lang="ru-RU" sz="2800" dirty="0" smtClean="0"/>
          </a:p>
          <a:p>
            <a:pPr marL="416052" indent="-342900">
              <a:buFont typeface="Wingdings" panose="05000000000000000000" pitchFamily="2" charset="2"/>
              <a:buChar char="ü"/>
            </a:pPr>
            <a:endParaRPr lang="ru-RU" dirty="0"/>
          </a:p>
        </p:txBody>
      </p:sp>
      <p:pic>
        <p:nvPicPr>
          <p:cNvPr id="4" name="Picture 4" descr="http://img-fotki.yandex.ru/get/3710/infra-sound.b/0_301c0_3919ce69_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395536" y="1700808"/>
            <a:ext cx="2952327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01307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5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116632"/>
            <a:ext cx="7086600" cy="792088"/>
          </a:xfrm>
        </p:spPr>
        <p:txBody>
          <a:bodyPr/>
          <a:lstStyle/>
          <a:p>
            <a:r>
              <a:rPr lang="ru-RU" dirty="0" smtClean="0"/>
              <a:t>	</a:t>
            </a:r>
            <a:r>
              <a:rPr lang="ru-RU" dirty="0" smtClean="0">
                <a:solidFill>
                  <a:srgbClr val="00B050"/>
                </a:solidFill>
              </a:rPr>
              <a:t>Назови семью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7" name="Текст 16"/>
          <p:cNvSpPr>
            <a:spLocks noGrp="1"/>
          </p:cNvSpPr>
          <p:nvPr>
            <p:ph type="body" idx="1"/>
          </p:nvPr>
        </p:nvSpPr>
        <p:spPr>
          <a:xfrm>
            <a:off x="683568" y="908720"/>
            <a:ext cx="8003232" cy="6336704"/>
          </a:xfrm>
        </p:spPr>
        <p:txBody>
          <a:bodyPr/>
          <a:lstStyle/>
          <a:p>
            <a:pPr marL="416052" indent="-342900">
              <a:buFont typeface="Wingdings" panose="05000000000000000000" pitchFamily="2" charset="2"/>
              <a:buChar char="ü"/>
            </a:pPr>
            <a:r>
              <a:rPr lang="ru-RU" sz="3200" dirty="0" smtClean="0"/>
              <a:t>Курица</a:t>
            </a:r>
          </a:p>
          <a:p>
            <a:pPr marL="416052" indent="-342900">
              <a:buFont typeface="Wingdings" panose="05000000000000000000" pitchFamily="2" charset="2"/>
              <a:buChar char="ü"/>
            </a:pPr>
            <a:endParaRPr lang="ru-RU" dirty="0"/>
          </a:p>
          <a:p>
            <a:pPr marL="416052" indent="-342900">
              <a:buFont typeface="Wingdings" panose="05000000000000000000" pitchFamily="2" charset="2"/>
              <a:buChar char="ü"/>
            </a:pPr>
            <a:endParaRPr lang="ru-RU" dirty="0" smtClean="0"/>
          </a:p>
          <a:p>
            <a:pPr marL="416052" indent="-342900">
              <a:buFont typeface="Wingdings" panose="05000000000000000000" pitchFamily="2" charset="2"/>
              <a:buChar char="ü"/>
            </a:pPr>
            <a:endParaRPr lang="ru-RU" dirty="0"/>
          </a:p>
          <a:p>
            <a:pPr marL="416052" indent="-342900">
              <a:buFont typeface="Wingdings" panose="05000000000000000000" pitchFamily="2" charset="2"/>
              <a:buChar char="ü"/>
            </a:pPr>
            <a:endParaRPr lang="ru-RU" dirty="0" smtClean="0"/>
          </a:p>
          <a:p>
            <a:pPr marL="416052" indent="-342900">
              <a:buFont typeface="Wingdings" panose="05000000000000000000" pitchFamily="2" charset="2"/>
              <a:buChar char="ü"/>
            </a:pPr>
            <a:endParaRPr lang="ru-RU" dirty="0"/>
          </a:p>
          <a:p>
            <a:pPr marL="416052" indent="-342900">
              <a:buFont typeface="Wingdings" panose="05000000000000000000" pitchFamily="2" charset="2"/>
              <a:buChar char="ü"/>
            </a:pPr>
            <a:endParaRPr lang="ru-RU" dirty="0" smtClean="0"/>
          </a:p>
          <a:p>
            <a:pPr marL="416052" indent="-342900">
              <a:buFont typeface="Wingdings" panose="05000000000000000000" pitchFamily="2" charset="2"/>
              <a:buChar char="ü"/>
            </a:pPr>
            <a:endParaRPr lang="ru-RU" dirty="0"/>
          </a:p>
          <a:p>
            <a:pPr marL="416052" indent="-342900">
              <a:buFont typeface="Wingdings" panose="05000000000000000000" pitchFamily="2" charset="2"/>
              <a:buChar char="ü"/>
            </a:pPr>
            <a:r>
              <a:rPr lang="ru-RU" sz="3200" dirty="0" smtClean="0"/>
              <a:t>Петух</a:t>
            </a:r>
            <a:endParaRPr lang="ru-RU" sz="3200" dirty="0"/>
          </a:p>
          <a:p>
            <a:pPr marL="416052" indent="-342900">
              <a:buFont typeface="Wingdings" panose="05000000000000000000" pitchFamily="2" charset="2"/>
              <a:buChar char="ü"/>
            </a:pPr>
            <a:endParaRPr lang="ru-RU" dirty="0" smtClean="0"/>
          </a:p>
          <a:p>
            <a:pPr marL="416052" indent="-342900">
              <a:buFont typeface="Wingdings" panose="05000000000000000000" pitchFamily="2" charset="2"/>
              <a:buChar char="ü"/>
            </a:pPr>
            <a:endParaRPr lang="ru-RU" dirty="0"/>
          </a:p>
          <a:p>
            <a:pPr marL="416052" indent="-342900">
              <a:buFont typeface="Wingdings" panose="05000000000000000000" pitchFamily="2" charset="2"/>
              <a:buChar char="ü"/>
            </a:pPr>
            <a:endParaRPr lang="ru-RU" dirty="0" smtClean="0"/>
          </a:p>
          <a:p>
            <a:pPr marL="416052" indent="-342900">
              <a:buFont typeface="Wingdings" panose="05000000000000000000" pitchFamily="2" charset="2"/>
              <a:buChar char="ü"/>
            </a:pPr>
            <a:r>
              <a:rPr lang="ru-RU" sz="3200" dirty="0"/>
              <a:t>Цыпленок</a:t>
            </a:r>
          </a:p>
          <a:p>
            <a:pPr marL="416052" indent="-342900">
              <a:buFont typeface="Wingdings" panose="05000000000000000000" pitchFamily="2" charset="2"/>
              <a:buChar char="ü"/>
            </a:pPr>
            <a:endParaRPr lang="ru-RU" dirty="0"/>
          </a:p>
        </p:txBody>
      </p:sp>
      <p:pic>
        <p:nvPicPr>
          <p:cNvPr id="4" name="Picture 10" descr="http://im1-tub-ru.yandex.net/i?id=461723775-62-72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563888" y="1268760"/>
            <a:ext cx="2088231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Grp="1"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5966501" y="3212976"/>
            <a:ext cx="1800199" cy="2376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12" descr="http://im2-tub-ru.yandex.net/i?id=484135517-26-72&amp;n=2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23559" y="5301208"/>
            <a:ext cx="1523413" cy="1440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2411760" y="1628800"/>
            <a:ext cx="1008112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411760" y="4293096"/>
            <a:ext cx="31683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141291" y="6021288"/>
            <a:ext cx="5676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7797619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5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7984" y="80004"/>
            <a:ext cx="7787208" cy="1008112"/>
          </a:xfrm>
        </p:spPr>
        <p:txBody>
          <a:bodyPr/>
          <a:lstStyle/>
          <a:p>
            <a:r>
              <a:rPr lang="ru-RU" dirty="0" smtClean="0"/>
              <a:t>	</a:t>
            </a:r>
            <a:r>
              <a:rPr lang="ru-RU" dirty="0" smtClean="0">
                <a:solidFill>
                  <a:srgbClr val="00B050"/>
                </a:solidFill>
              </a:rPr>
              <a:t>Назови семью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980728"/>
            <a:ext cx="8856984" cy="5609597"/>
          </a:xfrm>
        </p:spPr>
        <p:txBody>
          <a:bodyPr>
            <a:normAutofit lnSpcReduction="10000"/>
          </a:bodyPr>
          <a:lstStyle/>
          <a:p>
            <a:pPr marL="530352" lvl="1" indent="-457200">
              <a:buClr>
                <a:schemeClr val="tx1">
                  <a:shade val="95000"/>
                </a:schemeClr>
              </a:buClr>
              <a:buSzPct val="65000"/>
              <a:buFont typeface="Wingdings" panose="05000000000000000000" pitchFamily="2" charset="2"/>
              <a:buChar char="ü"/>
            </a:pPr>
            <a:endParaRPr lang="ru-RU" sz="3000" dirty="0" smtClean="0">
              <a:solidFill>
                <a:schemeClr val="tx1"/>
              </a:solidFill>
            </a:endParaRPr>
          </a:p>
          <a:p>
            <a:pPr marL="530352" lvl="1" indent="-457200">
              <a:buClr>
                <a:schemeClr val="tx1">
                  <a:shade val="95000"/>
                </a:schemeClr>
              </a:buClr>
              <a:buSzPct val="65000"/>
              <a:buFont typeface="Wingdings" panose="05000000000000000000" pitchFamily="2" charset="2"/>
              <a:buChar char="ü"/>
            </a:pPr>
            <a:r>
              <a:rPr lang="ru-RU" sz="3000" dirty="0" smtClean="0">
                <a:solidFill>
                  <a:schemeClr val="tx1"/>
                </a:solidFill>
              </a:rPr>
              <a:t>Утка</a:t>
            </a:r>
            <a:endParaRPr lang="ru-RU" sz="3000" dirty="0">
              <a:solidFill>
                <a:schemeClr val="tx1"/>
              </a:solidFill>
            </a:endParaRPr>
          </a:p>
          <a:p>
            <a:endParaRPr lang="ru-RU" sz="3200" dirty="0" smtClean="0"/>
          </a:p>
          <a:p>
            <a:pPr marL="416052" indent="-342900">
              <a:buFont typeface="Wingdings" panose="05000000000000000000" pitchFamily="2" charset="2"/>
              <a:buChar char="ü"/>
            </a:pPr>
            <a:endParaRPr lang="ru-RU" sz="3200" dirty="0"/>
          </a:p>
          <a:p>
            <a:pPr marL="416052" indent="-342900">
              <a:buFont typeface="Wingdings" panose="05000000000000000000" pitchFamily="2" charset="2"/>
              <a:buChar char="ü"/>
            </a:pPr>
            <a:endParaRPr lang="ru-RU" dirty="0"/>
          </a:p>
          <a:p>
            <a:pPr marL="416052" indent="-342900">
              <a:buFont typeface="Wingdings" panose="05000000000000000000" pitchFamily="2" charset="2"/>
              <a:buChar char="ü"/>
            </a:pPr>
            <a:endParaRPr lang="ru-RU" dirty="0" smtClean="0"/>
          </a:p>
          <a:p>
            <a:pPr marL="416052" indent="-342900">
              <a:buFont typeface="Wingdings" panose="05000000000000000000" pitchFamily="2" charset="2"/>
              <a:buChar char="ü"/>
            </a:pPr>
            <a:r>
              <a:rPr lang="ru-RU" sz="3200" dirty="0"/>
              <a:t>Селезень</a:t>
            </a:r>
          </a:p>
          <a:p>
            <a:pPr marL="416052" indent="-342900">
              <a:buFont typeface="Wingdings" panose="05000000000000000000" pitchFamily="2" charset="2"/>
              <a:buChar char="ü"/>
            </a:pPr>
            <a:endParaRPr lang="ru-RU" dirty="0"/>
          </a:p>
          <a:p>
            <a:pPr marL="416052" indent="-342900">
              <a:buFont typeface="Wingdings" panose="05000000000000000000" pitchFamily="2" charset="2"/>
              <a:buChar char="ü"/>
            </a:pPr>
            <a:endParaRPr lang="ru-RU" dirty="0" smtClean="0"/>
          </a:p>
          <a:p>
            <a:pPr marL="416052" indent="-342900">
              <a:buFont typeface="Wingdings" panose="05000000000000000000" pitchFamily="2" charset="2"/>
              <a:buChar char="ü"/>
            </a:pPr>
            <a:endParaRPr lang="ru-RU" dirty="0"/>
          </a:p>
          <a:p>
            <a:pPr marL="416052" indent="-342900">
              <a:buFont typeface="Wingdings" panose="05000000000000000000" pitchFamily="2" charset="2"/>
              <a:buChar char="ü"/>
            </a:pPr>
            <a:endParaRPr lang="ru-RU" dirty="0" smtClean="0"/>
          </a:p>
          <a:p>
            <a:pPr marL="416052" indent="-342900">
              <a:buFont typeface="Wingdings" panose="05000000000000000000" pitchFamily="2" charset="2"/>
              <a:buChar char="ü"/>
            </a:pPr>
            <a:r>
              <a:rPr lang="ru-RU" sz="3200" dirty="0"/>
              <a:t>Утенок</a:t>
            </a:r>
          </a:p>
          <a:p>
            <a:pPr marL="416052" indent="-342900">
              <a:buFont typeface="Wingdings" panose="05000000000000000000" pitchFamily="2" charset="2"/>
              <a:buChar char="ü"/>
            </a:pPr>
            <a:endParaRPr lang="ru-RU" dirty="0"/>
          </a:p>
          <a:p>
            <a:pPr marL="416052" indent="-342900">
              <a:buFont typeface="Wingdings" panose="05000000000000000000" pitchFamily="2" charset="2"/>
              <a:buChar char="ü"/>
            </a:pPr>
            <a:endParaRPr lang="ru-RU" dirty="0" smtClean="0"/>
          </a:p>
        </p:txBody>
      </p:sp>
      <p:pic>
        <p:nvPicPr>
          <p:cNvPr id="12290" name="Picture 2" descr="http://im6-tub-ru.yandex.net/i?id=273959034-20-72&amp;n=2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940908" y="2636912"/>
            <a:ext cx="2087475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://im3-tub-ru.yandex.net/i?id=110652955-35-72&amp;n=2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60366" y="1268760"/>
            <a:ext cx="2048304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im7-tub-ru.yandex.net/i?id=399396807-19-72&amp;n=2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458328" y="4725145"/>
            <a:ext cx="1905760" cy="1929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1793939" y="1715039"/>
            <a:ext cx="11382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705990" y="4013626"/>
            <a:ext cx="26026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2231942" y="5740457"/>
            <a:ext cx="56913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89565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5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6743600" cy="792088"/>
          </a:xfrm>
        </p:spPr>
        <p:txBody>
          <a:bodyPr/>
          <a:lstStyle/>
          <a:p>
            <a:r>
              <a:rPr lang="ru-RU" dirty="0" smtClean="0"/>
              <a:t>	</a:t>
            </a:r>
            <a:r>
              <a:rPr lang="ru-RU" dirty="0" smtClean="0">
                <a:solidFill>
                  <a:srgbClr val="00B050"/>
                </a:solidFill>
              </a:rPr>
              <a:t>Назови семью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268760"/>
            <a:ext cx="8291264" cy="5112568"/>
          </a:xfrm>
        </p:spPr>
        <p:txBody>
          <a:bodyPr/>
          <a:lstStyle/>
          <a:p>
            <a:pPr marL="416052" indent="-342900">
              <a:buFont typeface="Wingdings" panose="05000000000000000000" pitchFamily="2" charset="2"/>
              <a:buChar char="ü"/>
            </a:pPr>
            <a:r>
              <a:rPr lang="ru-RU" sz="3200" dirty="0" smtClean="0"/>
              <a:t>Индюшка</a:t>
            </a:r>
          </a:p>
          <a:p>
            <a:pPr marL="416052" indent="-342900">
              <a:buFont typeface="Wingdings" panose="05000000000000000000" pitchFamily="2" charset="2"/>
              <a:buChar char="ü"/>
            </a:pPr>
            <a:endParaRPr lang="ru-RU" dirty="0"/>
          </a:p>
          <a:p>
            <a:pPr marL="416052" indent="-342900">
              <a:buFont typeface="Wingdings" panose="05000000000000000000" pitchFamily="2" charset="2"/>
              <a:buChar char="ü"/>
            </a:pPr>
            <a:endParaRPr lang="ru-RU" dirty="0" smtClean="0"/>
          </a:p>
          <a:p>
            <a:pPr marL="416052" indent="-342900">
              <a:buFont typeface="Wingdings" panose="05000000000000000000" pitchFamily="2" charset="2"/>
              <a:buChar char="ü"/>
            </a:pPr>
            <a:endParaRPr lang="ru-RU" dirty="0"/>
          </a:p>
          <a:p>
            <a:pPr marL="416052" indent="-342900">
              <a:buFont typeface="Wingdings" panose="05000000000000000000" pitchFamily="2" charset="2"/>
              <a:buChar char="ü"/>
            </a:pPr>
            <a:r>
              <a:rPr lang="ru-RU" sz="3200" dirty="0" smtClean="0"/>
              <a:t>Индюк  </a:t>
            </a:r>
          </a:p>
          <a:p>
            <a:pPr marL="416052" indent="-342900">
              <a:buFont typeface="Wingdings" panose="05000000000000000000" pitchFamily="2" charset="2"/>
              <a:buChar char="ü"/>
            </a:pPr>
            <a:endParaRPr lang="ru-RU" dirty="0"/>
          </a:p>
          <a:p>
            <a:pPr marL="416052" indent="-342900">
              <a:buFont typeface="Wingdings" panose="05000000000000000000" pitchFamily="2" charset="2"/>
              <a:buChar char="ü"/>
            </a:pPr>
            <a:endParaRPr lang="ru-RU" dirty="0" smtClean="0"/>
          </a:p>
          <a:p>
            <a:pPr marL="416052" indent="-342900">
              <a:buFont typeface="Wingdings" panose="05000000000000000000" pitchFamily="2" charset="2"/>
              <a:buChar char="ü"/>
            </a:pPr>
            <a:endParaRPr lang="ru-RU" dirty="0"/>
          </a:p>
          <a:p>
            <a:pPr marL="416052" indent="-342900">
              <a:buFont typeface="Wingdings" panose="05000000000000000000" pitchFamily="2" charset="2"/>
              <a:buChar char="ü"/>
            </a:pPr>
            <a:endParaRPr lang="ru-RU" dirty="0" smtClean="0"/>
          </a:p>
          <a:p>
            <a:pPr marL="416052" indent="-342900">
              <a:buFont typeface="Wingdings" panose="05000000000000000000" pitchFamily="2" charset="2"/>
              <a:buChar char="ü"/>
            </a:pPr>
            <a:r>
              <a:rPr lang="ru-RU" sz="3200" dirty="0"/>
              <a:t>Индюшонок</a:t>
            </a:r>
          </a:p>
          <a:p>
            <a:pPr marL="416052" indent="-342900">
              <a:buFont typeface="Wingdings" panose="05000000000000000000" pitchFamily="2" charset="2"/>
              <a:buChar char="ü"/>
            </a:pPr>
            <a:endParaRPr lang="ru-RU" dirty="0"/>
          </a:p>
          <a:p>
            <a:pPr marL="416052" indent="-342900">
              <a:buFont typeface="Wingdings" panose="05000000000000000000" pitchFamily="2" charset="2"/>
              <a:buChar char="ü"/>
            </a:pPr>
            <a:endParaRPr lang="ru-RU" dirty="0" smtClean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56176" y="2852936"/>
            <a:ext cx="1368152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075582" y="1412775"/>
            <a:ext cx="1529548" cy="1152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2771800" y="1556792"/>
            <a:ext cx="1008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 flipV="1">
            <a:off x="2339752" y="3356992"/>
            <a:ext cx="3511802" cy="2645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68" name="Picture 8" descr="http://im4-tub-ru.yandex.net/i?id=314990306-63-72&amp;n=2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71140" y="5085184"/>
            <a:ext cx="1392948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Прямая соединительная линия 21"/>
          <p:cNvCxnSpPr/>
          <p:nvPr/>
        </p:nvCxnSpPr>
        <p:spPr>
          <a:xfrm>
            <a:off x="2348314" y="5538936"/>
            <a:ext cx="1071558" cy="6983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13486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5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1876" y="188641"/>
            <a:ext cx="7086600" cy="720079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	Назови семью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764704"/>
            <a:ext cx="8219256" cy="5688632"/>
          </a:xfrm>
        </p:spPr>
        <p:txBody>
          <a:bodyPr>
            <a:normAutofit/>
          </a:bodyPr>
          <a:lstStyle/>
          <a:p>
            <a:pPr marL="416052" indent="-342900">
              <a:buFont typeface="Wingdings" panose="05000000000000000000" pitchFamily="2" charset="2"/>
              <a:buChar char="ü"/>
            </a:pPr>
            <a:r>
              <a:rPr lang="ru-RU" sz="3200" dirty="0" smtClean="0"/>
              <a:t>Гусыня</a:t>
            </a:r>
          </a:p>
          <a:p>
            <a:pPr marL="416052" indent="-342900">
              <a:buFont typeface="Wingdings" panose="05000000000000000000" pitchFamily="2" charset="2"/>
              <a:buChar char="ü"/>
            </a:pPr>
            <a:endParaRPr lang="ru-RU" dirty="0"/>
          </a:p>
          <a:p>
            <a:pPr marL="416052" indent="-342900">
              <a:buFont typeface="Wingdings" panose="05000000000000000000" pitchFamily="2" charset="2"/>
              <a:buChar char="ü"/>
            </a:pPr>
            <a:endParaRPr lang="ru-RU" dirty="0" smtClean="0"/>
          </a:p>
          <a:p>
            <a:pPr marL="416052" indent="-342900">
              <a:buFont typeface="Wingdings" panose="05000000000000000000" pitchFamily="2" charset="2"/>
              <a:buChar char="ü"/>
            </a:pPr>
            <a:endParaRPr lang="ru-RU" dirty="0"/>
          </a:p>
          <a:p>
            <a:pPr marL="416052" indent="-342900">
              <a:buFont typeface="Wingdings" panose="05000000000000000000" pitchFamily="2" charset="2"/>
              <a:buChar char="ü"/>
            </a:pPr>
            <a:endParaRPr lang="ru-RU" dirty="0" smtClean="0"/>
          </a:p>
          <a:p>
            <a:pPr marL="416052" indent="-342900">
              <a:buFont typeface="Wingdings" panose="05000000000000000000" pitchFamily="2" charset="2"/>
              <a:buChar char="ü"/>
            </a:pPr>
            <a:endParaRPr lang="ru-RU" dirty="0"/>
          </a:p>
          <a:p>
            <a:pPr marL="1211580" lvl="1" indent="-342900">
              <a:buFont typeface="Wingdings" panose="05000000000000000000" pitchFamily="2" charset="2"/>
              <a:buChar char="ü"/>
            </a:pPr>
            <a:r>
              <a:rPr lang="ru-RU" sz="3200" dirty="0">
                <a:solidFill>
                  <a:schemeClr val="tx1"/>
                </a:solidFill>
              </a:rPr>
              <a:t>Гусь </a:t>
            </a:r>
          </a:p>
          <a:p>
            <a:pPr marL="416052" indent="-342900">
              <a:buFont typeface="Wingdings" panose="05000000000000000000" pitchFamily="2" charset="2"/>
              <a:buChar char="ü"/>
            </a:pPr>
            <a:endParaRPr lang="ru-RU" dirty="0" smtClean="0"/>
          </a:p>
          <a:p>
            <a:endParaRPr lang="ru-RU" sz="3200" dirty="0" smtClean="0"/>
          </a:p>
          <a:p>
            <a:pPr marL="416052" indent="-342900">
              <a:buFont typeface="Wingdings" panose="05000000000000000000" pitchFamily="2" charset="2"/>
              <a:buChar char="ü"/>
            </a:pPr>
            <a:endParaRPr lang="ru-RU" dirty="0"/>
          </a:p>
          <a:p>
            <a:pPr marL="416052" indent="-342900">
              <a:buFont typeface="Wingdings" panose="05000000000000000000" pitchFamily="2" charset="2"/>
              <a:buChar char="ü"/>
            </a:pPr>
            <a:r>
              <a:rPr lang="ru-RU" sz="3200" dirty="0" smtClean="0"/>
              <a:t>Гусенок </a:t>
            </a:r>
            <a:endParaRPr lang="ru-RU" sz="3200" dirty="0"/>
          </a:p>
          <a:p>
            <a:pPr marL="416052" indent="-342900">
              <a:buFont typeface="Wingdings" panose="05000000000000000000" pitchFamily="2" charset="2"/>
              <a:buChar char="ü"/>
            </a:pPr>
            <a:endParaRPr lang="ru-RU" dirty="0" smtClean="0"/>
          </a:p>
          <a:p>
            <a:pPr marL="416052" indent="-342900">
              <a:buFont typeface="Wingdings" panose="05000000000000000000" pitchFamily="2" charset="2"/>
              <a:buChar char="ü"/>
            </a:pPr>
            <a:endParaRPr lang="ru-RU" dirty="0"/>
          </a:p>
          <a:p>
            <a:endParaRPr lang="ru-RU" sz="32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704481" y="1052736"/>
            <a:ext cx="1080120" cy="1245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72200" y="2780928"/>
            <a:ext cx="1296144" cy="1578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851921" y="5301208"/>
            <a:ext cx="1368152" cy="1326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2366834" y="1450263"/>
            <a:ext cx="9347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834216" y="3717032"/>
            <a:ext cx="29619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2555776" y="5817250"/>
            <a:ext cx="11521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36927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5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1"/>
            <a:ext cx="8229600" cy="792089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Кто как голос подает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3" name="Picture 2" descr="http://www.stihi.ru/pics/2011/04/27/357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15008" y="836712"/>
            <a:ext cx="8280920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229015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5175"/>
            <a:ext cx="8229600" cy="610669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80920" cy="5976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90589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5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485</TotalTime>
  <Words>66</Words>
  <Application>Microsoft Office PowerPoint</Application>
  <PresentationFormat>Экран (4:3)</PresentationFormat>
  <Paragraphs>67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Домашние птицы</vt:lpstr>
      <vt:lpstr>Что за птица ?</vt:lpstr>
      <vt:lpstr>У домашних птиц…</vt:lpstr>
      <vt:lpstr> Назови семью</vt:lpstr>
      <vt:lpstr> Назови семью</vt:lpstr>
      <vt:lpstr> Назови семью</vt:lpstr>
      <vt:lpstr> Назови семью</vt:lpstr>
      <vt:lpstr>Кто как голос подает</vt:lpstr>
      <vt:lpstr>Слайд 9</vt:lpstr>
      <vt:lpstr>      Сравни птиц       </vt:lpstr>
      <vt:lpstr>Какую пользу приносят человеку?</vt:lpstr>
      <vt:lpstr>Слайд 12</vt:lpstr>
      <vt:lpstr>СПАСИБО ЗА ВНИМАНИЕ!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Sad Sad</cp:lastModifiedBy>
  <cp:revision>61</cp:revision>
  <dcterms:created xsi:type="dcterms:W3CDTF">2013-11-19T16:13:09Z</dcterms:created>
  <dcterms:modified xsi:type="dcterms:W3CDTF">2023-07-04T09:06:32Z</dcterms:modified>
</cp:coreProperties>
</file>