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8" r:id="rId3"/>
    <p:sldId id="259" r:id="rId4"/>
    <p:sldId id="269" r:id="rId5"/>
    <p:sldId id="270" r:id="rId6"/>
    <p:sldId id="277" r:id="rId7"/>
    <p:sldId id="275" r:id="rId8"/>
    <p:sldId id="273" r:id="rId9"/>
    <p:sldId id="289" r:id="rId10"/>
    <p:sldId id="286" r:id="rId11"/>
    <p:sldId id="290"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9348"/>
    <a:srgbClr val="5ABD8D"/>
    <a:srgbClr val="589E86"/>
    <a:srgbClr val="73861A"/>
    <a:srgbClr val="CE7AAF"/>
    <a:srgbClr val="FDED18"/>
    <a:srgbClr val="3170D1"/>
    <a:srgbClr val="8FC440"/>
    <a:srgbClr val="E7252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04" autoAdjust="0"/>
    <p:restoredTop sz="94620" autoAdjust="0"/>
  </p:normalViewPr>
  <p:slideViewPr>
    <p:cSldViewPr snapToGrid="0">
      <p:cViewPr varScale="1">
        <p:scale>
          <a:sx n="69" d="100"/>
          <a:sy n="69" d="100"/>
        </p:scale>
        <p:origin x="-768"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840" y="9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xmlns="" id="{16C44B71-1FCC-435D-A5F3-04C32FE67E1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xmlns="" id="{585FF771-0E28-426A-81EF-A89666198C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34E005A-1DE7-483E-B91F-A8899E7E2F99}" type="datetimeFigureOut">
              <a:rPr lang="ru-RU" smtClean="0"/>
              <a:pPr/>
              <a:t>04.07.2023</a:t>
            </a:fld>
            <a:endParaRPr lang="ru-RU"/>
          </a:p>
        </p:txBody>
      </p:sp>
      <p:sp>
        <p:nvSpPr>
          <p:cNvPr id="4" name="Нижний колонтитул 3">
            <a:extLst>
              <a:ext uri="{FF2B5EF4-FFF2-40B4-BE49-F238E27FC236}">
                <a16:creationId xmlns:a16="http://schemas.microsoft.com/office/drawing/2014/main" xmlns="" id="{1F13E46E-4A4F-46C8-A9C2-037A02DB3C8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xmlns="" id="{CC76E4AD-72D4-4C28-BF36-9F8F60BF339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48CD24-8AB1-4800-B7CF-B0F18FAC63BB}" type="slidenum">
              <a:rPr lang="ru-RU" smtClean="0"/>
              <a:pPr/>
              <a:t>‹#›</a:t>
            </a:fld>
            <a:endParaRPr lang="ru-RU"/>
          </a:p>
        </p:txBody>
      </p:sp>
    </p:spTree>
    <p:extLst>
      <p:ext uri="{BB962C8B-B14F-4D97-AF65-F5344CB8AC3E}">
        <p14:creationId xmlns:p14="http://schemas.microsoft.com/office/powerpoint/2010/main" xmlns="" val="4286578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B5629B-3EBD-4F1E-A8C6-FB586DA30F4E}" type="datetimeFigureOut">
              <a:rPr lang="ru-RU" smtClean="0"/>
              <a:pPr/>
              <a:t>04.07.2023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A731A7-FE07-4BD3-B47E-AB7ADF6DBE1C}" type="slidenum">
              <a:rPr lang="ru-RU" smtClean="0"/>
              <a:pPr/>
              <a:t>‹#›</a:t>
            </a:fld>
            <a:endParaRPr lang="ru-RU"/>
          </a:p>
        </p:txBody>
      </p:sp>
    </p:spTree>
    <p:extLst>
      <p:ext uri="{BB962C8B-B14F-4D97-AF65-F5344CB8AC3E}">
        <p14:creationId xmlns:p14="http://schemas.microsoft.com/office/powerpoint/2010/main" xmlns="" val="2409549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4FA731A7-FE07-4BD3-B47E-AB7ADF6DBE1C}" type="slidenum">
              <a:rPr lang="ru-RU" smtClean="0"/>
              <a:pPr/>
              <a:t>1</a:t>
            </a:fld>
            <a:endParaRPr lang="ru-RU"/>
          </a:p>
        </p:txBody>
      </p:sp>
    </p:spTree>
    <p:extLst>
      <p:ext uri="{BB962C8B-B14F-4D97-AF65-F5344CB8AC3E}">
        <p14:creationId xmlns:p14="http://schemas.microsoft.com/office/powerpoint/2010/main" xmlns="" val="221233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3359235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1685130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1851078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629532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1390151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4091460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2070424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566180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200999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2730051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38AFF49A-8846-4FE5-8BB6-129E8038DF7F}" type="datetimeFigureOut">
              <a:rPr lang="ru-RU" smtClean="0"/>
              <a:pPr/>
              <a:t>04.07.2023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1572604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AFF49A-8846-4FE5-8BB6-129E8038DF7F}" type="datetimeFigureOut">
              <a:rPr lang="ru-RU" smtClean="0"/>
              <a:pPr/>
              <a:t>04.07.2023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8336F6-7DA6-4808-9397-74CC55BFD47C}" type="slidenum">
              <a:rPr lang="ru-RU" smtClean="0"/>
              <a:pPr/>
              <a:t>‹#›</a:t>
            </a:fld>
            <a:endParaRPr lang="ru-RU"/>
          </a:p>
        </p:txBody>
      </p:sp>
    </p:spTree>
    <p:extLst>
      <p:ext uri="{BB962C8B-B14F-4D97-AF65-F5344CB8AC3E}">
        <p14:creationId xmlns:p14="http://schemas.microsoft.com/office/powerpoint/2010/main" xmlns="" val="3359054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9.jpeg"/><Relationship Id="rId7" Type="http://schemas.microsoft.com/office/2007/relationships/hdphoto" Target="../media/hdphoto3.wdp"/><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3">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3551068" y="2743200"/>
            <a:ext cx="5326601" cy="2062103"/>
          </a:xfrm>
          <a:prstGeom prst="rect">
            <a:avLst/>
          </a:prstGeom>
        </p:spPr>
        <p:txBody>
          <a:bodyPr wrap="square">
            <a:spAutoFit/>
          </a:bodyPr>
          <a:lstStyle/>
          <a:p>
            <a:pPr algn="ctr"/>
            <a:r>
              <a:rPr lang="ru-RU" sz="3200" b="1" dirty="0">
                <a:solidFill>
                  <a:srgbClr val="00B0F0"/>
                </a:solidFill>
                <a:latin typeface="Comic Sans MS" panose="030F0702030302020204" pitchFamily="66" charset="0"/>
              </a:rPr>
              <a:t>«Сказка </a:t>
            </a:r>
          </a:p>
          <a:p>
            <a:pPr algn="ctr"/>
            <a:r>
              <a:rPr lang="ru-RU" sz="3200" b="1" dirty="0">
                <a:solidFill>
                  <a:srgbClr val="00B0F0"/>
                </a:solidFill>
                <a:latin typeface="Comic Sans MS" panose="030F0702030302020204" pitchFamily="66" charset="0"/>
              </a:rPr>
              <a:t>в экспериментальной деятельности </a:t>
            </a:r>
            <a:r>
              <a:rPr lang="ru-RU" sz="3200" b="1" dirty="0" smtClean="0">
                <a:solidFill>
                  <a:srgbClr val="00B0F0"/>
                </a:solidFill>
                <a:latin typeface="Comic Sans MS" panose="030F0702030302020204" pitchFamily="66" charset="0"/>
              </a:rPr>
              <a:t>школьников</a:t>
            </a:r>
            <a:r>
              <a:rPr lang="ru-RU" sz="3200" b="1" dirty="0">
                <a:solidFill>
                  <a:srgbClr val="00B0F0"/>
                </a:solidFill>
                <a:latin typeface="Comic Sans MS" panose="030F0702030302020204" pitchFamily="66" charset="0"/>
              </a:rPr>
              <a:t>»</a:t>
            </a:r>
          </a:p>
        </p:txBody>
      </p:sp>
      <p:pic>
        <p:nvPicPr>
          <p:cNvPr id="1030" name="Picture 6" descr="https://sun9-38.userapi.com/impg/MNQt2qANRswGJhcNF2XA3SYPGmaYoA2F87Gbfg/2bM2zOlqCNQ.jpg?size=1024x768&amp;quality=95&amp;sign=8b9375019f3642f2e37c0c46706187a5&amp;type=album"/>
          <p:cNvPicPr>
            <a:picLocks noChangeAspect="1" noChangeArrowheads="1"/>
          </p:cNvPicPr>
          <p:nvPr/>
        </p:nvPicPr>
        <p:blipFill>
          <a:blip r:embed="rId4" cstate="email">
            <a:extLst>
              <a:ext uri="{BEBA8EAE-BF5A-486C-A8C5-ECC9F3942E4B}">
                <a14:imgProps xmlns:a14="http://schemas.microsoft.com/office/drawing/2010/main" xmlns="">
                  <a14:imgLayer r:embed="rId5">
                    <a14:imgEffect>
                      <a14:backgroundRemoval t="5859" b="94922" l="9961" r="91504">
                        <a14:foregroundMark x1="28613" y1="27734" x2="30664" y2="16797"/>
                        <a14:foregroundMark x1="30176" y1="31380" x2="29688" y2="23568"/>
                        <a14:foregroundMark x1="15918" y1="50521" x2="17383" y2="46354"/>
                        <a14:foregroundMark x1="29883" y1="31120" x2="29883" y2="40234"/>
                        <a14:foregroundMark x1="45215" y1="31120" x2="36328" y2="60677"/>
                        <a14:foregroundMark x1="37109" y1="92708" x2="45020" y2="92708"/>
                        <a14:foregroundMark x1="75684" y1="95052" x2="66699" y2="89323"/>
                        <a14:foregroundMark x1="91504" y1="68490" x2="90918" y2="79036"/>
                        <a14:foregroundMark x1="53125" y1="5859" x2="63867" y2="6901"/>
                        <a14:foregroundMark x1="41895" y1="24219" x2="41895" y2="38281"/>
                      </a14:backgroundRemoval>
                    </a14:imgEffect>
                  </a14:imgLayer>
                </a14:imgProps>
              </a:ext>
              <a:ext uri="{28A0092B-C50C-407E-A947-70E740481C1C}">
                <a14:useLocalDpi xmlns:a14="http://schemas.microsoft.com/office/drawing/2010/main" xmlns=""/>
              </a:ext>
            </a:extLst>
          </a:blip>
          <a:srcRect/>
          <a:stretch>
            <a:fillRect/>
          </a:stretch>
        </p:blipFill>
        <p:spPr bwMode="auto">
          <a:xfrm>
            <a:off x="374446" y="3562646"/>
            <a:ext cx="4147248" cy="3110436"/>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a:extLst>
              <a:ext uri="{FF2B5EF4-FFF2-40B4-BE49-F238E27FC236}">
                <a16:creationId xmlns:a16="http://schemas.microsoft.com/office/drawing/2014/main" xmlns="" id="{AABD2D64-6A3F-474A-A4A1-CB612E3889F0}"/>
              </a:ext>
            </a:extLst>
          </p:cNvPr>
          <p:cNvSpPr/>
          <p:nvPr/>
        </p:nvSpPr>
        <p:spPr>
          <a:xfrm rot="10800000" flipV="1">
            <a:off x="550416" y="1504713"/>
            <a:ext cx="5406502" cy="461665"/>
          </a:xfrm>
          <a:prstGeom prst="rect">
            <a:avLst/>
          </a:prstGeom>
        </p:spPr>
        <p:txBody>
          <a:bodyPr wrap="square">
            <a:spAutoFit/>
          </a:bodyPr>
          <a:lstStyle/>
          <a:p>
            <a:pPr lvl="0"/>
            <a:r>
              <a:rPr lang="ru-RU" sz="2400" b="1" dirty="0">
                <a:solidFill>
                  <a:srgbClr val="019348"/>
                </a:solidFill>
                <a:latin typeface="Comic Sans MS" panose="030F0702030302020204" pitchFamily="66" charset="0"/>
              </a:rPr>
              <a:t>Мастер-класс для педагогов </a:t>
            </a:r>
          </a:p>
        </p:txBody>
      </p:sp>
      <p:sp>
        <p:nvSpPr>
          <p:cNvPr id="6" name="Прямоугольник 5">
            <a:extLst>
              <a:ext uri="{FF2B5EF4-FFF2-40B4-BE49-F238E27FC236}">
                <a16:creationId xmlns:a16="http://schemas.microsoft.com/office/drawing/2014/main" xmlns="" id="{451DC4BF-0292-4F15-A2D3-3C0D747B867E}"/>
              </a:ext>
            </a:extLst>
          </p:cNvPr>
          <p:cNvSpPr/>
          <p:nvPr/>
        </p:nvSpPr>
        <p:spPr>
          <a:xfrm>
            <a:off x="8753383" y="4701938"/>
            <a:ext cx="3213715" cy="1323439"/>
          </a:xfrm>
          <a:prstGeom prst="rect">
            <a:avLst/>
          </a:prstGeom>
        </p:spPr>
        <p:txBody>
          <a:bodyPr wrap="square">
            <a:spAutoFit/>
          </a:bodyPr>
          <a:lstStyle/>
          <a:p>
            <a:pPr lvl="0"/>
            <a:r>
              <a:rPr lang="ru-RU" sz="2000" dirty="0">
                <a:solidFill>
                  <a:srgbClr val="00B050"/>
                </a:solidFill>
                <a:latin typeface="Comic Sans MS" panose="030F0702030302020204" pitchFamily="66" charset="0"/>
              </a:rPr>
              <a:t>Подготовила </a:t>
            </a:r>
            <a:r>
              <a:rPr lang="ru-RU" sz="2000" dirty="0" smtClean="0">
                <a:solidFill>
                  <a:srgbClr val="00B050"/>
                </a:solidFill>
                <a:latin typeface="Comic Sans MS" panose="030F0702030302020204" pitchFamily="66" charset="0"/>
              </a:rPr>
              <a:t>учитель</a:t>
            </a:r>
            <a:endParaRPr lang="ru-RU" sz="2000" dirty="0">
              <a:solidFill>
                <a:srgbClr val="00B050"/>
              </a:solidFill>
              <a:latin typeface="Comic Sans MS" panose="030F0702030302020204" pitchFamily="66" charset="0"/>
            </a:endParaRPr>
          </a:p>
          <a:p>
            <a:pPr lvl="0"/>
            <a:r>
              <a:rPr lang="ru-RU" sz="2000" dirty="0" smtClean="0">
                <a:solidFill>
                  <a:srgbClr val="00B050"/>
                </a:solidFill>
                <a:latin typeface="Comic Sans MS" panose="030F0702030302020204" pitchFamily="66" charset="0"/>
              </a:rPr>
              <a:t>МКОУ «</a:t>
            </a:r>
            <a:r>
              <a:rPr lang="ru-RU" sz="2000" dirty="0" err="1" smtClean="0">
                <a:solidFill>
                  <a:srgbClr val="00B050"/>
                </a:solidFill>
                <a:latin typeface="Comic Sans MS" panose="030F0702030302020204" pitchFamily="66" charset="0"/>
              </a:rPr>
              <a:t>Таборинская</a:t>
            </a:r>
            <a:r>
              <a:rPr lang="ru-RU" sz="2000" dirty="0" smtClean="0">
                <a:solidFill>
                  <a:srgbClr val="00B050"/>
                </a:solidFill>
                <a:latin typeface="Comic Sans MS" panose="030F0702030302020204" pitchFamily="66" charset="0"/>
              </a:rPr>
              <a:t> СОШ»: Озиш </a:t>
            </a:r>
            <a:r>
              <a:rPr lang="ru-RU" sz="2000" smtClean="0">
                <a:solidFill>
                  <a:srgbClr val="00B050"/>
                </a:solidFill>
                <a:latin typeface="Comic Sans MS" panose="030F0702030302020204" pitchFamily="66" charset="0"/>
              </a:rPr>
              <a:t>Алена Юрьевна</a:t>
            </a:r>
            <a:endParaRPr lang="ru-RU" sz="2000" dirty="0">
              <a:solidFill>
                <a:srgbClr val="00B050"/>
              </a:solidFill>
              <a:latin typeface="Comic Sans MS" panose="030F0702030302020204" pitchFamily="66" charset="0"/>
            </a:endParaRPr>
          </a:p>
        </p:txBody>
      </p:sp>
    </p:spTree>
    <p:extLst>
      <p:ext uri="{BB962C8B-B14F-4D97-AF65-F5344CB8AC3E}">
        <p14:creationId xmlns:p14="http://schemas.microsoft.com/office/powerpoint/2010/main" xmlns="" val="2967276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Прямоугольник 5"/>
          <p:cNvSpPr/>
          <p:nvPr/>
        </p:nvSpPr>
        <p:spPr>
          <a:xfrm>
            <a:off x="802103" y="2887554"/>
            <a:ext cx="7395411" cy="2677656"/>
          </a:xfrm>
          <a:prstGeom prst="rect">
            <a:avLst/>
          </a:prstGeom>
        </p:spPr>
        <p:txBody>
          <a:bodyPr wrap="square">
            <a:spAutoFit/>
          </a:bodyPr>
          <a:lstStyle/>
          <a:p>
            <a:r>
              <a:rPr lang="ru-RU" sz="2800" dirty="0">
                <a:solidFill>
                  <a:srgbClr val="00B050"/>
                </a:solidFill>
                <a:latin typeface="Comic Sans MS" panose="030F0702030302020204" pitchFamily="66" charset="0"/>
              </a:rPr>
              <a:t>Вам удалось почувствовать себя детьми? Выразите своё отношение к тому, что вы делали сегодня</a:t>
            </a:r>
          </a:p>
          <a:p>
            <a:pPr algn="ctr"/>
            <a:r>
              <a:rPr lang="ru-RU" sz="2800" dirty="0">
                <a:solidFill>
                  <a:srgbClr val="00B050"/>
                </a:solidFill>
                <a:latin typeface="Comic Sans MS" panose="030F0702030302020204" pitchFamily="66" charset="0"/>
              </a:rPr>
              <a:t>1— тремя существительными</a:t>
            </a:r>
          </a:p>
          <a:p>
            <a:pPr algn="ctr"/>
            <a:r>
              <a:rPr lang="ru-RU" sz="2800" dirty="0">
                <a:solidFill>
                  <a:srgbClr val="00B050"/>
                </a:solidFill>
                <a:latin typeface="Comic Sans MS" panose="030F0702030302020204" pitchFamily="66" charset="0"/>
              </a:rPr>
              <a:t>2 — тремя прилагательными</a:t>
            </a:r>
          </a:p>
          <a:p>
            <a:pPr algn="ctr"/>
            <a:r>
              <a:rPr lang="ru-RU" sz="2800" dirty="0">
                <a:solidFill>
                  <a:srgbClr val="00B050"/>
                </a:solidFill>
                <a:latin typeface="Comic Sans MS" panose="030F0702030302020204" pitchFamily="66" charset="0"/>
              </a:rPr>
              <a:t>3 — тремя глаголами </a:t>
            </a:r>
          </a:p>
        </p:txBody>
      </p:sp>
      <p:sp>
        <p:nvSpPr>
          <p:cNvPr id="7" name="Прямоугольник 6"/>
          <p:cNvSpPr/>
          <p:nvPr/>
        </p:nvSpPr>
        <p:spPr>
          <a:xfrm>
            <a:off x="1713886" y="1490891"/>
            <a:ext cx="3130985" cy="769441"/>
          </a:xfrm>
          <a:prstGeom prst="rect">
            <a:avLst/>
          </a:prstGeom>
        </p:spPr>
        <p:txBody>
          <a:bodyPr wrap="none">
            <a:spAutoFit/>
          </a:bodyPr>
          <a:lstStyle/>
          <a:p>
            <a:r>
              <a:rPr lang="ru-RU" sz="4400" b="1" dirty="0">
                <a:solidFill>
                  <a:srgbClr val="019348"/>
                </a:solidFill>
                <a:latin typeface="Comic Sans MS" panose="030F0702030302020204" pitchFamily="66" charset="0"/>
              </a:rPr>
              <a:t>Рефлексия</a:t>
            </a:r>
          </a:p>
        </p:txBody>
      </p:sp>
    </p:spTree>
    <p:extLst>
      <p:ext uri="{BB962C8B-B14F-4D97-AF65-F5344CB8AC3E}">
        <p14:creationId xmlns:p14="http://schemas.microsoft.com/office/powerpoint/2010/main" xmlns="" val="2204355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1225118" y="2432481"/>
            <a:ext cx="9774315" cy="3046988"/>
          </a:xfrm>
          <a:prstGeom prst="rect">
            <a:avLst/>
          </a:prstGeom>
        </p:spPr>
        <p:txBody>
          <a:bodyPr wrap="square">
            <a:spAutoFit/>
          </a:bodyPr>
          <a:lstStyle/>
          <a:p>
            <a:pPr algn="ctr"/>
            <a:r>
              <a:rPr lang="ru-RU" sz="3200" b="1" dirty="0">
                <a:solidFill>
                  <a:srgbClr val="019348"/>
                </a:solidFill>
                <a:latin typeface="Comic Sans MS" panose="030F0702030302020204" pitchFamily="66" charset="0"/>
              </a:rPr>
              <a:t>В заключение процитирую слова </a:t>
            </a:r>
          </a:p>
          <a:p>
            <a:pPr algn="ctr"/>
            <a:r>
              <a:rPr lang="ru-RU" sz="3200" b="1" dirty="0">
                <a:solidFill>
                  <a:srgbClr val="019348"/>
                </a:solidFill>
                <a:latin typeface="Comic Sans MS" panose="030F0702030302020204" pitchFamily="66" charset="0"/>
              </a:rPr>
              <a:t>Генри Форда:</a:t>
            </a:r>
          </a:p>
          <a:p>
            <a:endParaRPr lang="ru-RU" sz="3200" b="1" dirty="0">
              <a:solidFill>
                <a:srgbClr val="019348"/>
              </a:solidFill>
              <a:latin typeface="Comic Sans MS" panose="030F0702030302020204" pitchFamily="66" charset="0"/>
            </a:endParaRPr>
          </a:p>
          <a:p>
            <a:pPr algn="ctr"/>
            <a:r>
              <a:rPr lang="ru-RU" sz="3200" b="1" dirty="0">
                <a:solidFill>
                  <a:srgbClr val="019348"/>
                </a:solidFill>
                <a:latin typeface="Comic Sans MS" panose="030F0702030302020204" pitchFamily="66" charset="0"/>
              </a:rPr>
              <a:t> </a:t>
            </a:r>
            <a:r>
              <a:rPr lang="ru-RU" sz="3200" b="1" dirty="0">
                <a:solidFill>
                  <a:srgbClr val="00B050"/>
                </a:solidFill>
                <a:latin typeface="Comic Sans MS" panose="030F0702030302020204" pitchFamily="66" charset="0"/>
              </a:rPr>
              <a:t>«Собраться вместе – это начало. </a:t>
            </a:r>
          </a:p>
          <a:p>
            <a:pPr algn="ctr"/>
            <a:r>
              <a:rPr lang="ru-RU" sz="3200" b="1" dirty="0">
                <a:solidFill>
                  <a:srgbClr val="00B050"/>
                </a:solidFill>
                <a:latin typeface="Comic Sans MS" panose="030F0702030302020204" pitchFamily="66" charset="0"/>
              </a:rPr>
              <a:t>Держаться вместе – это прогресс. Сотрудничать вместе – это успех». </a:t>
            </a:r>
          </a:p>
        </p:txBody>
      </p:sp>
    </p:spTree>
    <p:extLst>
      <p:ext uri="{BB962C8B-B14F-4D97-AF65-F5344CB8AC3E}">
        <p14:creationId xmlns:p14="http://schemas.microsoft.com/office/powerpoint/2010/main" xmlns="" val="3358470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1291988" y="2723277"/>
            <a:ext cx="5586484" cy="3108543"/>
          </a:xfrm>
          <a:prstGeom prst="rect">
            <a:avLst/>
          </a:prstGeom>
        </p:spPr>
        <p:txBody>
          <a:bodyPr wrap="square">
            <a:spAutoFit/>
          </a:bodyPr>
          <a:lstStyle/>
          <a:p>
            <a:r>
              <a:rPr lang="ru-RU" sz="2800" dirty="0">
                <a:solidFill>
                  <a:srgbClr val="019348"/>
                </a:solidFill>
                <a:latin typeface="Comic Sans MS" panose="030F0702030302020204" pitchFamily="66" charset="0"/>
              </a:rPr>
              <a:t>Создать условия для повышения профессионального мастерства педагогов-участников мастер-класса в процессе педагогического общения.</a:t>
            </a:r>
          </a:p>
        </p:txBody>
      </p:sp>
      <p:sp>
        <p:nvSpPr>
          <p:cNvPr id="5" name="Прямоугольник 4"/>
          <p:cNvSpPr/>
          <p:nvPr/>
        </p:nvSpPr>
        <p:spPr>
          <a:xfrm>
            <a:off x="428822" y="1400464"/>
            <a:ext cx="5979522" cy="707886"/>
          </a:xfrm>
          <a:prstGeom prst="rect">
            <a:avLst/>
          </a:prstGeom>
        </p:spPr>
        <p:txBody>
          <a:bodyPr wrap="none">
            <a:spAutoFit/>
          </a:bodyPr>
          <a:lstStyle/>
          <a:p>
            <a:r>
              <a:rPr lang="ru-RU" sz="4000" b="1" dirty="0">
                <a:solidFill>
                  <a:srgbClr val="00B050"/>
                </a:solidFill>
                <a:latin typeface="Comic Sans MS" panose="030F0702030302020204" pitchFamily="66" charset="0"/>
              </a:rPr>
              <a:t>Цель мастер – класса:</a:t>
            </a:r>
          </a:p>
        </p:txBody>
      </p:sp>
      <p:pic>
        <p:nvPicPr>
          <p:cNvPr id="3074" name="Picture 2" descr="https://sun9-69.userapi.com/impg/R1ZdVD51F7Klcb5VX_th4TxzOB2gBrUGVJVQBg/he_s9BUhp3M.jpg?size=828x828&amp;quality=95&amp;sign=e3670809c6f1c07a0bc921ee7e7af5e6&amp;type=album"/>
          <p:cNvPicPr>
            <a:picLocks noChangeAspect="1" noChangeArrowheads="1"/>
          </p:cNvPicPr>
          <p:nvPr/>
        </p:nvPicPr>
        <p:blipFill>
          <a:blip r:embed="rId3" cstate="email">
            <a:extLst>
              <a:ext uri="{BEBA8EAE-BF5A-486C-A8C5-ECC9F3942E4B}">
                <a14:imgProps xmlns:a14="http://schemas.microsoft.com/office/drawing/2010/main" xmlns="">
                  <a14:imgLayer r:embed="rId4">
                    <a14:imgEffect>
                      <a14:backgroundRemoval t="9783" b="97464" l="3865" r="91787">
                        <a14:foregroundMark x1="22101" y1="18599" x2="15821" y2="24034"/>
                        <a14:foregroundMark x1="16667" y1="45169" x2="16667" y2="45169"/>
                        <a14:foregroundMark x1="18357" y1="41063" x2="18357" y2="41063"/>
                        <a14:foregroundMark x1="12923" y1="40700" x2="12923" y2="40700"/>
                        <a14:foregroundMark x1="7488" y1="42271" x2="9662" y2="38164"/>
                        <a14:foregroundMark x1="55676" y1="97464" x2="51570" y2="63889"/>
                        <a14:foregroundMark x1="81763" y1="87923" x2="85990" y2="74638"/>
                        <a14:foregroundMark x1="88043" y1="68841" x2="85990" y2="48551"/>
                        <a14:foregroundMark x1="85507" y1="36473" x2="91787" y2="29831"/>
                        <a14:foregroundMark x1="75604" y1="24517" x2="82609" y2="16546"/>
                        <a14:foregroundMark x1="22464" y1="89614" x2="27053" y2="78865"/>
                        <a14:foregroundMark x1="14130" y1="65942" x2="11715" y2="54710"/>
                        <a14:foregroundMark x1="9179" y1="33213" x2="5072" y2="42754"/>
                      </a14:backgroundRemoval>
                    </a14:imgEffect>
                  </a14:imgLayer>
                </a14:imgProps>
              </a:ext>
              <a:ext uri="{28A0092B-C50C-407E-A947-70E740481C1C}">
                <a14:useLocalDpi xmlns:a14="http://schemas.microsoft.com/office/drawing/2010/main" xmlns=""/>
              </a:ext>
            </a:extLst>
          </a:blip>
          <a:srcRect/>
          <a:stretch>
            <a:fillRect/>
          </a:stretch>
        </p:blipFill>
        <p:spPr bwMode="auto">
          <a:xfrm>
            <a:off x="7196284" y="2108350"/>
            <a:ext cx="4750363" cy="47503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59179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946243" y="2660204"/>
            <a:ext cx="10135739" cy="3539430"/>
          </a:xfrm>
          <a:prstGeom prst="rect">
            <a:avLst/>
          </a:prstGeom>
        </p:spPr>
        <p:txBody>
          <a:bodyPr wrap="square">
            <a:spAutoFit/>
          </a:bodyPr>
          <a:lstStyle/>
          <a:p>
            <a:pPr marL="285750" indent="-285750">
              <a:buFont typeface="Wingdings" panose="05000000000000000000" pitchFamily="2" charset="2"/>
              <a:buChar char="ü"/>
            </a:pPr>
            <a:r>
              <a:rPr lang="ru-RU" sz="2800" dirty="0">
                <a:solidFill>
                  <a:srgbClr val="019348"/>
                </a:solidFill>
                <a:latin typeface="Comic Sans MS" panose="030F0702030302020204" pitchFamily="66" charset="0"/>
              </a:rPr>
              <a:t>дать участникам мастер-класса практические знания об опытно-экспериментальной деятельности детей и возможности ее применения на практике;</a:t>
            </a:r>
          </a:p>
          <a:p>
            <a:pPr marL="285750" indent="-285750">
              <a:buFont typeface="Wingdings" panose="05000000000000000000" pitchFamily="2" charset="2"/>
              <a:buChar char="ü"/>
            </a:pPr>
            <a:r>
              <a:rPr lang="ru-RU" sz="2800" dirty="0">
                <a:solidFill>
                  <a:srgbClr val="019348"/>
                </a:solidFill>
                <a:latin typeface="Comic Sans MS" panose="030F0702030302020204" pitchFamily="66" charset="0"/>
              </a:rPr>
              <a:t>продемонстрировать некоторые виды экспериментирования с различными материалами;</a:t>
            </a:r>
          </a:p>
          <a:p>
            <a:pPr marL="285750" indent="-285750">
              <a:buFont typeface="Wingdings" panose="05000000000000000000" pitchFamily="2" charset="2"/>
              <a:buChar char="ü"/>
            </a:pPr>
            <a:r>
              <a:rPr lang="ru-RU" sz="2800" dirty="0">
                <a:solidFill>
                  <a:srgbClr val="019348"/>
                </a:solidFill>
                <a:latin typeface="Comic Sans MS" panose="030F0702030302020204" pitchFamily="66" charset="0"/>
              </a:rPr>
              <a:t>показать, как можно использовать сказочные истории в экспериментальной деятельности детей;</a:t>
            </a:r>
          </a:p>
          <a:p>
            <a:pPr marL="285750" indent="-285750">
              <a:buFont typeface="Wingdings" panose="05000000000000000000" pitchFamily="2" charset="2"/>
              <a:buChar char="ü"/>
            </a:pPr>
            <a:r>
              <a:rPr lang="ru-RU" sz="2800" dirty="0">
                <a:solidFill>
                  <a:srgbClr val="019348"/>
                </a:solidFill>
                <a:latin typeface="Comic Sans MS" panose="030F0702030302020204" pitchFamily="66" charset="0"/>
              </a:rPr>
              <a:t>распространение педагогического опыта.</a:t>
            </a:r>
          </a:p>
        </p:txBody>
      </p:sp>
      <p:sp>
        <p:nvSpPr>
          <p:cNvPr id="5" name="Прямоугольник 4"/>
          <p:cNvSpPr/>
          <p:nvPr/>
        </p:nvSpPr>
        <p:spPr>
          <a:xfrm>
            <a:off x="373041" y="1608277"/>
            <a:ext cx="6805068" cy="707886"/>
          </a:xfrm>
          <a:prstGeom prst="rect">
            <a:avLst/>
          </a:prstGeom>
        </p:spPr>
        <p:txBody>
          <a:bodyPr wrap="none">
            <a:spAutoFit/>
          </a:bodyPr>
          <a:lstStyle/>
          <a:p>
            <a:r>
              <a:rPr lang="ru-RU" sz="4000" b="1" dirty="0">
                <a:solidFill>
                  <a:srgbClr val="00B050"/>
                </a:solidFill>
                <a:latin typeface="Comic Sans MS" panose="030F0702030302020204" pitchFamily="66" charset="0"/>
              </a:rPr>
              <a:t>Задачи мастер - класса: </a:t>
            </a:r>
          </a:p>
        </p:txBody>
      </p:sp>
    </p:spTree>
    <p:extLst>
      <p:ext uri="{BB962C8B-B14F-4D97-AF65-F5344CB8AC3E}">
        <p14:creationId xmlns:p14="http://schemas.microsoft.com/office/powerpoint/2010/main" xmlns="" val="724605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calcmode="lin" valueType="num">
                                      <p:cBhvr additive="base">
                                        <p:cTn id="22"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260428" y="763798"/>
            <a:ext cx="5330305" cy="1323439"/>
          </a:xfrm>
          <a:prstGeom prst="rect">
            <a:avLst/>
          </a:prstGeom>
        </p:spPr>
        <p:txBody>
          <a:bodyPr wrap="none">
            <a:spAutoFit/>
          </a:bodyPr>
          <a:lstStyle/>
          <a:p>
            <a:r>
              <a:rPr lang="ru-RU" sz="4000" b="1" dirty="0">
                <a:solidFill>
                  <a:srgbClr val="019348"/>
                </a:solidFill>
                <a:latin typeface="Comic Sans MS" panose="030F0702030302020204" pitchFamily="66" charset="0"/>
              </a:rPr>
              <a:t>Опыт №3:</a:t>
            </a:r>
          </a:p>
          <a:p>
            <a:r>
              <a:rPr lang="ru-RU" sz="4000" dirty="0">
                <a:solidFill>
                  <a:srgbClr val="00B050"/>
                </a:solidFill>
                <a:latin typeface="Comic Sans MS" panose="030F0702030302020204" pitchFamily="66" charset="0"/>
              </a:rPr>
              <a:t>Невидимые чернила</a:t>
            </a:r>
          </a:p>
        </p:txBody>
      </p:sp>
      <p:sp>
        <p:nvSpPr>
          <p:cNvPr id="5" name="Прямоугольник 4"/>
          <p:cNvSpPr/>
          <p:nvPr/>
        </p:nvSpPr>
        <p:spPr>
          <a:xfrm>
            <a:off x="213437" y="1944210"/>
            <a:ext cx="6650696" cy="4955203"/>
          </a:xfrm>
          <a:prstGeom prst="rect">
            <a:avLst/>
          </a:prstGeom>
        </p:spPr>
        <p:txBody>
          <a:bodyPr wrap="square">
            <a:spAutoFit/>
          </a:bodyPr>
          <a:lstStyle/>
          <a:p>
            <a:r>
              <a:rPr lang="ru-RU" sz="2000" dirty="0">
                <a:solidFill>
                  <a:srgbClr val="019348"/>
                </a:solidFill>
                <a:latin typeface="Comic Sans MS" panose="030F0702030302020204" pitchFamily="66" charset="0"/>
              </a:rPr>
              <a:t>Для этого нам понадобятся: вода, половинка лимона, стаканчик, кисточка, белый лист бумаги. Выдавим сок из лимона в стакан, добавили такое же количество воды, перемешаем, у нас получились невидимые чернила. Обмакнем кисточку в раствор лимонного сока и воды и сделаем надпись на бумаге. После того, как надпись сделана, ей надо дать высохнуть.</a:t>
            </a:r>
          </a:p>
          <a:p>
            <a:pPr lvl="0"/>
            <a:r>
              <a:rPr lang="ru-RU" sz="2000" dirty="0">
                <a:solidFill>
                  <a:srgbClr val="00B050"/>
                </a:solidFill>
                <a:latin typeface="Comic Sans MS" panose="030F0702030302020204" pitchFamily="66" charset="0"/>
              </a:rPr>
              <a:t>Чтобы проявить надпись, мы нагреем листок бумаги огнем свечи, и тогда получится прочитать послание.</a:t>
            </a:r>
          </a:p>
          <a:p>
            <a:pPr lvl="0"/>
            <a:endParaRPr lang="ru-RU" sz="2000" b="1" dirty="0">
              <a:solidFill>
                <a:srgbClr val="00B050"/>
              </a:solidFill>
              <a:latin typeface="Comic Sans MS" panose="030F0702030302020204" pitchFamily="66" charset="0"/>
            </a:endParaRPr>
          </a:p>
          <a:p>
            <a:pPr lvl="0"/>
            <a:r>
              <a:rPr lang="ru-RU" sz="2000" b="1" dirty="0">
                <a:solidFill>
                  <a:srgbClr val="00B050"/>
                </a:solidFill>
                <a:latin typeface="Comic Sans MS" panose="030F0702030302020204" pitchFamily="66" charset="0"/>
              </a:rPr>
              <a:t>Выводы:</a:t>
            </a:r>
            <a:r>
              <a:rPr lang="ru-RU" sz="2000" dirty="0">
                <a:solidFill>
                  <a:srgbClr val="00B050"/>
                </a:solidFill>
                <a:latin typeface="Comic Sans MS" panose="030F0702030302020204" pitchFamily="66" charset="0"/>
              </a:rPr>
              <a:t> Лимонная кислота темнеет при воздействии температуры и таким образом, чернила становятся видимыми. </a:t>
            </a:r>
          </a:p>
          <a:p>
            <a:endParaRPr lang="ru-RU" sz="1600" dirty="0">
              <a:solidFill>
                <a:srgbClr val="019348"/>
              </a:solidFill>
              <a:latin typeface="Comic Sans MS" panose="030F0702030302020204" pitchFamily="66" charset="0"/>
            </a:endParaRPr>
          </a:p>
        </p:txBody>
      </p:sp>
      <p:pic>
        <p:nvPicPr>
          <p:cNvPr id="14338" name="Picture 2" descr="https://sun9-79.userapi.com/impg/WgIYYYraX1G4-aGDJUeGs6fq3RxFSyu3mDgpIw/XrLMB4q1CQc.jpg?size=600x829&amp;quality=95&amp;sign=77d6e769cdbf487a395977d1a80e6e00&amp;type=album"/>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a:stretch/>
        </p:blipFill>
        <p:spPr bwMode="auto">
          <a:xfrm>
            <a:off x="10114680" y="2463941"/>
            <a:ext cx="2017117" cy="1456807"/>
          </a:xfrm>
          <a:prstGeom prst="rect">
            <a:avLst/>
          </a:prstGeom>
          <a:noFill/>
          <a:extLst>
            <a:ext uri="{909E8E84-426E-40DD-AFC4-6F175D3DCCD1}">
              <a14:hiddenFill xmlns:a14="http://schemas.microsoft.com/office/drawing/2010/main" xmlns="">
                <a:solidFill>
                  <a:srgbClr val="FFFFFF"/>
                </a:solidFill>
              </a14:hiddenFill>
            </a:ext>
          </a:extLst>
        </p:spPr>
      </p:pic>
      <p:pic>
        <p:nvPicPr>
          <p:cNvPr id="14346" name="Picture 10" descr="https://sun9-79.userapi.com/impg/WgIYYYraX1G4-aGDJUeGs6fq3RxFSyu3mDgpIw/XrLMB4q1CQc.jpg?size=600x829&amp;quality=95&amp;sign=77d6e769cdbf487a395977d1a80e6e00&amp;type=album"/>
          <p:cNvPicPr>
            <a:picLocks noChangeAspect="1" noChangeArrowheads="1"/>
          </p:cNvPicPr>
          <p:nvPr/>
        </p:nvPicPr>
        <p:blipFill rotWithShape="1">
          <a:blip r:embed="rId4" cstate="email">
            <a:extLst>
              <a:ext uri="{28A0092B-C50C-407E-A947-70E740481C1C}">
                <a14:useLocalDpi xmlns:a14="http://schemas.microsoft.com/office/drawing/2010/main" xmlns=""/>
              </a:ext>
            </a:extLst>
          </a:blip>
          <a:srcRect/>
          <a:stretch/>
        </p:blipFill>
        <p:spPr bwMode="auto">
          <a:xfrm>
            <a:off x="7229007" y="2606868"/>
            <a:ext cx="2825471" cy="1056719"/>
          </a:xfrm>
          <a:prstGeom prst="rect">
            <a:avLst/>
          </a:prstGeom>
          <a:noFill/>
          <a:extLst>
            <a:ext uri="{909E8E84-426E-40DD-AFC4-6F175D3DCCD1}">
              <a14:hiddenFill xmlns:a14="http://schemas.microsoft.com/office/drawing/2010/main" xmlns="">
                <a:solidFill>
                  <a:srgbClr val="FFFFFF"/>
                </a:solidFill>
              </a14:hiddenFill>
            </a:ext>
          </a:extLst>
        </p:spPr>
      </p:pic>
      <p:pic>
        <p:nvPicPr>
          <p:cNvPr id="14350" name="Picture 14" descr="https://sun9-79.userapi.com/impg/WgIYYYraX1G4-aGDJUeGs6fq3RxFSyu3mDgpIw/XrLMB4q1CQc.jpg?size=600x829&amp;quality=95&amp;sign=77d6e769cdbf487a395977d1a80e6e00&amp;type=album"/>
          <p:cNvPicPr>
            <a:picLocks noChangeAspect="1" noChangeArrowheads="1"/>
          </p:cNvPicPr>
          <p:nvPr/>
        </p:nvPicPr>
        <p:blipFill rotWithShape="1">
          <a:blip r:embed="rId5" cstate="email">
            <a:extLst>
              <a:ext uri="{28A0092B-C50C-407E-A947-70E740481C1C}">
                <a14:useLocalDpi xmlns:a14="http://schemas.microsoft.com/office/drawing/2010/main" xmlns=""/>
              </a:ext>
            </a:extLst>
          </a:blip>
          <a:srcRect/>
          <a:stretch/>
        </p:blipFill>
        <p:spPr bwMode="auto">
          <a:xfrm>
            <a:off x="9594376" y="4899660"/>
            <a:ext cx="2384188" cy="1459982"/>
          </a:xfrm>
          <a:prstGeom prst="rect">
            <a:avLst/>
          </a:prstGeom>
          <a:noFill/>
          <a:extLst>
            <a:ext uri="{909E8E84-426E-40DD-AFC4-6F175D3DCCD1}">
              <a14:hiddenFill xmlns:a14="http://schemas.microsoft.com/office/drawing/2010/main" xmlns="">
                <a:solidFill>
                  <a:srgbClr val="FFFFFF"/>
                </a:solidFill>
              </a14:hiddenFill>
            </a:ext>
          </a:extLst>
        </p:spPr>
      </p:pic>
      <p:pic>
        <p:nvPicPr>
          <p:cNvPr id="14352" name="Picture 16" descr="https://sun9-79.userapi.com/impg/WgIYYYraX1G4-aGDJUeGs6fq3RxFSyu3mDgpIw/XrLMB4q1CQc.jpg?size=600x829&amp;quality=95&amp;sign=77d6e769cdbf487a395977d1a80e6e00&amp;type=album"/>
          <p:cNvPicPr>
            <a:picLocks noChangeAspect="1" noChangeArrowheads="1"/>
          </p:cNvPicPr>
          <p:nvPr/>
        </p:nvPicPr>
        <p:blipFill rotWithShape="1">
          <a:blip r:embed="rId6" cstate="email">
            <a:extLst>
              <a:ext uri="{28A0092B-C50C-407E-A947-70E740481C1C}">
                <a14:useLocalDpi xmlns:a14="http://schemas.microsoft.com/office/drawing/2010/main" xmlns=""/>
              </a:ext>
            </a:extLst>
          </a:blip>
          <a:srcRect b="-4155"/>
          <a:stretch/>
        </p:blipFill>
        <p:spPr bwMode="auto">
          <a:xfrm>
            <a:off x="6864133" y="4707849"/>
            <a:ext cx="2050347" cy="1837571"/>
          </a:xfrm>
          <a:prstGeom prst="rect">
            <a:avLst/>
          </a:prstGeom>
          <a:noFill/>
          <a:extLst>
            <a:ext uri="{909E8E84-426E-40DD-AFC4-6F175D3DCCD1}">
              <a14:hiddenFill xmlns:a14="http://schemas.microsoft.com/office/drawing/2010/main" xmlns="">
                <a:solidFill>
                  <a:srgbClr val="FFFFFF"/>
                </a:solidFill>
              </a14:hiddenFill>
            </a:ext>
          </a:extLst>
        </p:spPr>
      </p:pic>
      <p:sp>
        <p:nvSpPr>
          <p:cNvPr id="6" name="Стрелка вправо 5"/>
          <p:cNvSpPr/>
          <p:nvPr/>
        </p:nvSpPr>
        <p:spPr>
          <a:xfrm>
            <a:off x="10054478" y="2961564"/>
            <a:ext cx="440650" cy="163773"/>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низ 6"/>
          <p:cNvSpPr/>
          <p:nvPr/>
        </p:nvSpPr>
        <p:spPr>
          <a:xfrm>
            <a:off x="11163869" y="4060846"/>
            <a:ext cx="201173" cy="581653"/>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трелка вправо 17"/>
          <p:cNvSpPr/>
          <p:nvPr/>
        </p:nvSpPr>
        <p:spPr>
          <a:xfrm flipH="1">
            <a:off x="9316369" y="5573249"/>
            <a:ext cx="440650" cy="163773"/>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397011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314629" y="2544608"/>
            <a:ext cx="9999259" cy="4093428"/>
          </a:xfrm>
          <a:prstGeom prst="rect">
            <a:avLst/>
          </a:prstGeom>
        </p:spPr>
        <p:txBody>
          <a:bodyPr wrap="square">
            <a:spAutoFit/>
          </a:bodyPr>
          <a:lstStyle/>
          <a:p>
            <a:r>
              <a:rPr lang="ru-RU" sz="2600" dirty="0">
                <a:solidFill>
                  <a:srgbClr val="019348"/>
                </a:solidFill>
                <a:latin typeface="Comic Sans MS" panose="030F0702030302020204" pitchFamily="66" charset="0"/>
              </a:rPr>
              <a:t>Надуваем требуемое количество шариков, которые будут безвозвратно испорчены в ходе опыта, и выжимаем цедру мандарина над шариком… Воздушные шарики лопаются, лишь только сок с цедры попадает на них!</a:t>
            </a:r>
          </a:p>
          <a:p>
            <a:r>
              <a:rPr lang="ru-RU" sz="2600" b="1" dirty="0">
                <a:solidFill>
                  <a:srgbClr val="019348"/>
                </a:solidFill>
                <a:latin typeface="Comic Sans MS" panose="030F0702030302020204" pitchFamily="66" charset="0"/>
              </a:rPr>
              <a:t>Вывод: </a:t>
            </a:r>
            <a:r>
              <a:rPr lang="ru-RU" sz="2600" dirty="0">
                <a:solidFill>
                  <a:srgbClr val="019348"/>
                </a:solidFill>
                <a:latin typeface="Comic Sans MS" panose="030F0702030302020204" pitchFamily="66" charset="0"/>
              </a:rPr>
              <a:t>Сок, который мы выдавливаем из шкурки мандарина, содержит особое вещество — </a:t>
            </a:r>
            <a:r>
              <a:rPr lang="ru-RU" sz="2600" dirty="0" err="1">
                <a:solidFill>
                  <a:srgbClr val="019348"/>
                </a:solidFill>
                <a:latin typeface="Comic Sans MS" panose="030F0702030302020204" pitchFamily="66" charset="0"/>
              </a:rPr>
              <a:t>лимонен</a:t>
            </a:r>
            <a:r>
              <a:rPr lang="ru-RU" sz="2600" dirty="0">
                <a:solidFill>
                  <a:srgbClr val="019348"/>
                </a:solidFill>
                <a:latin typeface="Comic Sans MS" panose="030F0702030302020204" pitchFamily="66" charset="0"/>
              </a:rPr>
              <a:t>. </a:t>
            </a:r>
            <a:r>
              <a:rPr lang="ru-RU" sz="2600" dirty="0" err="1">
                <a:solidFill>
                  <a:srgbClr val="019348"/>
                </a:solidFill>
                <a:latin typeface="Comic Sans MS" panose="030F0702030302020204" pitchFamily="66" charset="0"/>
              </a:rPr>
              <a:t>Лимонен</a:t>
            </a:r>
            <a:r>
              <a:rPr lang="ru-RU" sz="2600" dirty="0">
                <a:solidFill>
                  <a:srgbClr val="019348"/>
                </a:solidFill>
                <a:latin typeface="Comic Sans MS" panose="030F0702030302020204" pitchFamily="66" charset="0"/>
              </a:rPr>
              <a:t> содержится во многих эфирных маслах цитрусовых. </a:t>
            </a:r>
            <a:r>
              <a:rPr lang="ru-RU" sz="2600" dirty="0" err="1">
                <a:solidFill>
                  <a:srgbClr val="019348"/>
                </a:solidFill>
                <a:latin typeface="Comic Sans MS" panose="030F0702030302020204" pitchFamily="66" charset="0"/>
              </a:rPr>
              <a:t>Лимонен</a:t>
            </a:r>
            <a:r>
              <a:rPr lang="ru-RU" sz="2600" dirty="0">
                <a:solidFill>
                  <a:srgbClr val="019348"/>
                </a:solidFill>
                <a:latin typeface="Comic Sans MS" panose="030F0702030302020204" pitchFamily="66" charset="0"/>
              </a:rPr>
              <a:t> обладает удивительной способностью растворять резину, а из резины, как известно, и изготовлены наши бедные шарики. </a:t>
            </a:r>
          </a:p>
        </p:txBody>
      </p:sp>
      <p:sp>
        <p:nvSpPr>
          <p:cNvPr id="5" name="Прямоугольник 4"/>
          <p:cNvSpPr/>
          <p:nvPr/>
        </p:nvSpPr>
        <p:spPr>
          <a:xfrm>
            <a:off x="314629" y="847318"/>
            <a:ext cx="6522899" cy="1077218"/>
          </a:xfrm>
          <a:prstGeom prst="rect">
            <a:avLst/>
          </a:prstGeom>
        </p:spPr>
        <p:txBody>
          <a:bodyPr wrap="square">
            <a:spAutoFit/>
          </a:bodyPr>
          <a:lstStyle/>
          <a:p>
            <a:r>
              <a:rPr lang="ru-RU" sz="3200" b="1" dirty="0">
                <a:solidFill>
                  <a:srgbClr val="019348"/>
                </a:solidFill>
                <a:latin typeface="Comic Sans MS" panose="030F0702030302020204" pitchFamily="66" charset="0"/>
              </a:rPr>
              <a:t>Опыт №4: </a:t>
            </a:r>
          </a:p>
          <a:p>
            <a:r>
              <a:rPr lang="ru-RU" sz="3200" b="1" dirty="0">
                <a:solidFill>
                  <a:srgbClr val="00B050"/>
                </a:solidFill>
                <a:latin typeface="Comic Sans MS" panose="030F0702030302020204" pitchFamily="66" charset="0"/>
              </a:rPr>
              <a:t>Почему лопнул шарик</a:t>
            </a:r>
          </a:p>
        </p:txBody>
      </p:sp>
    </p:spTree>
    <p:extLst>
      <p:ext uri="{BB962C8B-B14F-4D97-AF65-F5344CB8AC3E}">
        <p14:creationId xmlns:p14="http://schemas.microsoft.com/office/powerpoint/2010/main" xmlns="" val="1409014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297172" y="2316163"/>
            <a:ext cx="7550292" cy="4585871"/>
          </a:xfrm>
          <a:prstGeom prst="rect">
            <a:avLst/>
          </a:prstGeom>
        </p:spPr>
        <p:txBody>
          <a:bodyPr wrap="square">
            <a:spAutoFit/>
          </a:bodyPr>
          <a:lstStyle/>
          <a:p>
            <a:r>
              <a:rPr lang="ru-RU" sz="2600" dirty="0">
                <a:solidFill>
                  <a:srgbClr val="019348"/>
                </a:solidFill>
                <a:latin typeface="Comic Sans MS" panose="030F0702030302020204" pitchFamily="66" charset="0"/>
              </a:rPr>
              <a:t>Проведем опыт. Аккуратно наливаем в бутылку примерно 50 мл уксуса. Насыпаем в шарик две-три чайные ложки соды. Надеваем шарик на горлышко бутылки и высыпаем соду из шарика в уксус. Смотрим, что происходит – шарик надувается.</a:t>
            </a:r>
            <a:r>
              <a:rPr lang="ru-RU" sz="3200" dirty="0">
                <a:solidFill>
                  <a:srgbClr val="00B050"/>
                </a:solidFill>
                <a:latin typeface="Comic Sans MS" panose="030F0702030302020204" pitchFamily="66" charset="0"/>
              </a:rPr>
              <a:t> </a:t>
            </a:r>
            <a:r>
              <a:rPr lang="ru-RU" sz="2600" dirty="0">
                <a:solidFill>
                  <a:srgbClr val="019348"/>
                </a:solidFill>
                <a:latin typeface="Comic Sans MS" panose="030F0702030302020204" pitchFamily="66" charset="0"/>
              </a:rPr>
              <a:t>Завязываем воздушный шарик.</a:t>
            </a:r>
          </a:p>
          <a:p>
            <a:endParaRPr lang="ru-RU" sz="2600" dirty="0">
              <a:solidFill>
                <a:srgbClr val="019348"/>
              </a:solidFill>
              <a:latin typeface="Comic Sans MS" panose="030F0702030302020204" pitchFamily="66" charset="0"/>
            </a:endParaRPr>
          </a:p>
          <a:p>
            <a:r>
              <a:rPr lang="ru-RU" sz="2600" b="1" dirty="0">
                <a:solidFill>
                  <a:srgbClr val="019348"/>
                </a:solidFill>
                <a:latin typeface="Comic Sans MS" panose="030F0702030302020204" pitchFamily="66" charset="0"/>
              </a:rPr>
              <a:t>Объяснение: </a:t>
            </a:r>
            <a:r>
              <a:rPr lang="ru-RU" sz="2600" dirty="0">
                <a:solidFill>
                  <a:srgbClr val="019348"/>
                </a:solidFill>
                <a:latin typeface="Comic Sans MS" panose="030F0702030302020204" pitchFamily="66" charset="0"/>
              </a:rPr>
              <a:t>При смешивании соды и уксуса возникает химическая реакция, в результате которой выделяется углекислый газ.</a:t>
            </a:r>
          </a:p>
        </p:txBody>
      </p:sp>
      <p:sp>
        <p:nvSpPr>
          <p:cNvPr id="5" name="Прямоугольник 4"/>
          <p:cNvSpPr/>
          <p:nvPr/>
        </p:nvSpPr>
        <p:spPr>
          <a:xfrm>
            <a:off x="297171" y="1030288"/>
            <a:ext cx="7099915" cy="1200329"/>
          </a:xfrm>
          <a:prstGeom prst="rect">
            <a:avLst/>
          </a:prstGeom>
        </p:spPr>
        <p:txBody>
          <a:bodyPr wrap="square">
            <a:spAutoFit/>
          </a:bodyPr>
          <a:lstStyle/>
          <a:p>
            <a:r>
              <a:rPr lang="ru-RU" sz="3600" b="1" dirty="0">
                <a:solidFill>
                  <a:srgbClr val="019348"/>
                </a:solidFill>
                <a:latin typeface="Comic Sans MS" panose="030F0702030302020204" pitchFamily="66" charset="0"/>
              </a:rPr>
              <a:t>Опыт №5: </a:t>
            </a:r>
          </a:p>
          <a:p>
            <a:r>
              <a:rPr lang="ru-RU" sz="3600" dirty="0">
                <a:solidFill>
                  <a:srgbClr val="00B050"/>
                </a:solidFill>
                <a:latin typeface="Comic Sans MS" panose="030F0702030302020204" pitchFamily="66" charset="0"/>
              </a:rPr>
              <a:t>Надуваем шарик без насоса</a:t>
            </a:r>
          </a:p>
        </p:txBody>
      </p:sp>
      <p:pic>
        <p:nvPicPr>
          <p:cNvPr id="18434" name="Picture 2" descr="https://sun9-62.userapi.com/impg/IbSV8LyCnQ-uR48dvZhEAH1dV2-RA5FfLo2FJw/9_C4Vrb6dOA.jpg?size=1280x720&amp;quality=95&amp;sign=730271756a341f503c1eec75b6e1dcd3&amp;type=album"/>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7983970" y="3100853"/>
            <a:ext cx="4071524" cy="22902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1283981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373037" y="2118112"/>
            <a:ext cx="11818963" cy="4785926"/>
          </a:xfrm>
          <a:prstGeom prst="rect">
            <a:avLst/>
          </a:prstGeom>
        </p:spPr>
        <p:txBody>
          <a:bodyPr wrap="square">
            <a:spAutoFit/>
          </a:bodyPr>
          <a:lstStyle/>
          <a:p>
            <a:r>
              <a:rPr lang="ru-RU" sz="2600" dirty="0">
                <a:solidFill>
                  <a:srgbClr val="019348"/>
                </a:solidFill>
                <a:latin typeface="Comic Sans MS" panose="030F0702030302020204" pitchFamily="66" charset="0"/>
              </a:rPr>
              <a:t>Для опыта нам понадобится:</a:t>
            </a:r>
          </a:p>
          <a:p>
            <a:endParaRPr lang="ru-RU" sz="2600" dirty="0">
              <a:solidFill>
                <a:srgbClr val="019348"/>
              </a:solidFill>
              <a:latin typeface="Comic Sans MS" panose="030F0702030302020204" pitchFamily="66" charset="0"/>
            </a:endParaRPr>
          </a:p>
          <a:p>
            <a:endParaRPr lang="ru-RU" sz="2600" dirty="0">
              <a:solidFill>
                <a:srgbClr val="019348"/>
              </a:solidFill>
              <a:latin typeface="Comic Sans MS" panose="030F0702030302020204" pitchFamily="66" charset="0"/>
            </a:endParaRPr>
          </a:p>
          <a:p>
            <a:endParaRPr lang="ru-RU" sz="2600" dirty="0">
              <a:solidFill>
                <a:srgbClr val="019348"/>
              </a:solidFill>
              <a:latin typeface="Comic Sans MS" panose="030F0702030302020204" pitchFamily="66" charset="0"/>
            </a:endParaRPr>
          </a:p>
          <a:p>
            <a:endParaRPr lang="ru-RU" sz="2600" dirty="0">
              <a:solidFill>
                <a:srgbClr val="019348"/>
              </a:solidFill>
              <a:latin typeface="Comic Sans MS" panose="030F0702030302020204" pitchFamily="66" charset="0"/>
            </a:endParaRPr>
          </a:p>
          <a:p>
            <a:r>
              <a:rPr lang="ru-RU" sz="2500" dirty="0">
                <a:solidFill>
                  <a:srgbClr val="019348"/>
                </a:solidFill>
                <a:latin typeface="Comic Sans MS" panose="030F0702030302020204" pitchFamily="66" charset="0"/>
              </a:rPr>
              <a:t>Положите в миску ложку гуаши, налейте жидкого мыла, смешанного с водой. Опустите трубочки в полученную смесь и медленно подуйте в нее, оставляя конец трубочки на дне миски. Дуйте до тех пор, пока над миской не получится мыльная цветная шапка. Дыхание медленное, при сильном выдохе пузыри лопаются. Положите лист бумаги на миску сверху. Оторвите лист бумаги от миски. У вас получится изображение – отпечаток. Наши волшебные облака готовы.</a:t>
            </a:r>
          </a:p>
        </p:txBody>
      </p:sp>
      <p:pic>
        <p:nvPicPr>
          <p:cNvPr id="20482" name="Picture 2" descr="https://sun9-76.userapi.com/impg/tpuIWkiVq3yJiqbLYMPJaLEM-D5g1X2M-LaTIA/qBIuOfftBL0.jpg?size=1280x957&amp;quality=95&amp;sign=2a61a7de4366e5980d7dfea25290351f&amp;type=album"/>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2530491"/>
            <a:ext cx="2146416" cy="160478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люс 4"/>
          <p:cNvSpPr/>
          <p:nvPr/>
        </p:nvSpPr>
        <p:spPr>
          <a:xfrm>
            <a:off x="1919979" y="3220872"/>
            <a:ext cx="405715" cy="381166"/>
          </a:xfrm>
          <a:prstGeom prst="mathPlus">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484" name="Picture 4" descr="https://sun9-51.userapi.com/impg/IS-idu5gNP7O6zX8w39N_KX5gqBnDHpcq1jPMg/KWDEt6bFh5E.jpg?size=900x800&amp;quality=95&amp;sign=1ce50e44a11340656d39e0728c493c4a&amp;type=album"/>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2349273" y="2789081"/>
            <a:ext cx="1400341" cy="1244747"/>
          </a:xfrm>
          <a:prstGeom prst="rect">
            <a:avLst/>
          </a:prstGeom>
          <a:noFill/>
          <a:extLst>
            <a:ext uri="{909E8E84-426E-40DD-AFC4-6F175D3DCCD1}">
              <a14:hiddenFill xmlns:a14="http://schemas.microsoft.com/office/drawing/2010/main" xmlns="">
                <a:solidFill>
                  <a:srgbClr val="FFFFFF"/>
                </a:solidFill>
              </a14:hiddenFill>
            </a:ext>
          </a:extLst>
        </p:spPr>
      </p:pic>
      <p:sp>
        <p:nvSpPr>
          <p:cNvPr id="9" name="Плюс 8"/>
          <p:cNvSpPr/>
          <p:nvPr/>
        </p:nvSpPr>
        <p:spPr>
          <a:xfrm>
            <a:off x="3773193" y="3238417"/>
            <a:ext cx="405715" cy="381166"/>
          </a:xfrm>
          <a:prstGeom prst="mathPlus">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486" name="Picture 6" descr="https://sun9-10.userapi.com/impg/ZPKNFTpOcyiKpnFgLcpZnkyFpICEHI_NoKBgGg/dK5LvcesE1A.jpg?size=260x280&amp;quality=95&amp;sign=cae03485daa21f15b338634d3e7b59bc&amp;type=album"/>
          <p:cNvPicPr>
            <a:picLocks noChangeAspect="1" noChangeArrowheads="1"/>
          </p:cNvPicPr>
          <p:nvPr/>
        </p:nvPicPr>
        <p:blipFill rotWithShape="1">
          <a:blip r:embed="rId5" cstate="email">
            <a:extLst>
              <a:ext uri="{28A0092B-C50C-407E-A947-70E740481C1C}">
                <a14:useLocalDpi xmlns:a14="http://schemas.microsoft.com/office/drawing/2010/main" xmlns=""/>
              </a:ext>
            </a:extLst>
          </a:blip>
          <a:srcRect/>
          <a:stretch/>
        </p:blipFill>
        <p:spPr bwMode="auto">
          <a:xfrm>
            <a:off x="4215313" y="2789081"/>
            <a:ext cx="1506208" cy="1379281"/>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Плюс 10"/>
          <p:cNvSpPr/>
          <p:nvPr/>
        </p:nvSpPr>
        <p:spPr>
          <a:xfrm>
            <a:off x="5500050" y="3288138"/>
            <a:ext cx="405715" cy="381166"/>
          </a:xfrm>
          <a:prstGeom prst="mathPlus">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488" name="Picture 8" descr="https://sun9-32.userapi.com/impg/pGdL64tENlWSon2RXaV-BWecbccurbalckuuDQ/e38qPvPSczI.jpg?size=575x839&amp;quality=95&amp;sign=c9b2782f092dde63c167754a9124cb94&amp;type=album"/>
          <p:cNvPicPr>
            <a:picLocks noChangeAspect="1" noChangeArrowheads="1"/>
          </p:cNvPicPr>
          <p:nvPr/>
        </p:nvPicPr>
        <p:blipFill>
          <a:blip r:embed="rId6" cstate="email">
            <a:extLst>
              <a:ext uri="{BEBA8EAE-BF5A-486C-A8C5-ECC9F3942E4B}">
                <a14:imgProps xmlns:a14="http://schemas.microsoft.com/office/drawing/2010/main" xmlns="">
                  <a14:imgLayer r:embed="rId7">
                    <a14:imgEffect>
                      <a14:backgroundRemoval t="1311" b="99762" l="2609" r="100000"/>
                    </a14:imgEffect>
                  </a14:imgLayer>
                </a14:imgProps>
              </a:ext>
              <a:ext uri="{28A0092B-C50C-407E-A947-70E740481C1C}">
                <a14:useLocalDpi xmlns:a14="http://schemas.microsoft.com/office/drawing/2010/main" xmlns=""/>
              </a:ext>
            </a:extLst>
          </a:blip>
          <a:srcRect/>
          <a:stretch>
            <a:fillRect/>
          </a:stretch>
        </p:blipFill>
        <p:spPr bwMode="auto">
          <a:xfrm>
            <a:off x="5908039" y="2748335"/>
            <a:ext cx="992965" cy="1448865"/>
          </a:xfrm>
          <a:prstGeom prst="rect">
            <a:avLst/>
          </a:prstGeom>
          <a:noFill/>
          <a:extLst>
            <a:ext uri="{909E8E84-426E-40DD-AFC4-6F175D3DCCD1}">
              <a14:hiddenFill xmlns:a14="http://schemas.microsoft.com/office/drawing/2010/main" xmlns="">
                <a:solidFill>
                  <a:srgbClr val="FFFFFF"/>
                </a:solidFill>
              </a14:hiddenFill>
            </a:ext>
          </a:extLst>
        </p:spPr>
      </p:pic>
      <p:pic>
        <p:nvPicPr>
          <p:cNvPr id="20490" name="Picture 10" descr="https://sun9-65.userapi.com/impg/gJecyHB0cbalI2V6SbuOxLIWza7ZKo6PCIwigQ/f7M817VZtxM.jpg?size=658x658&amp;quality=95&amp;sign=63edd95b5b03898c4b89fd804e1343b0&amp;type=album"/>
          <p:cNvPicPr>
            <a:picLocks noChangeAspect="1" noChangeArrowheads="1"/>
          </p:cNvPicPr>
          <p:nvPr/>
        </p:nvPicPr>
        <p:blipFill>
          <a:blip r:embed="rId8" cstate="email">
            <a:extLst>
              <a:ext uri="{28A0092B-C50C-407E-A947-70E740481C1C}">
                <a14:useLocalDpi xmlns:a14="http://schemas.microsoft.com/office/drawing/2010/main" xmlns=""/>
              </a:ext>
            </a:extLst>
          </a:blip>
          <a:srcRect/>
          <a:stretch>
            <a:fillRect/>
          </a:stretch>
        </p:blipFill>
        <p:spPr bwMode="auto">
          <a:xfrm>
            <a:off x="7429764" y="2704435"/>
            <a:ext cx="1390627" cy="1390627"/>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Плюс 13"/>
          <p:cNvSpPr/>
          <p:nvPr/>
        </p:nvSpPr>
        <p:spPr>
          <a:xfrm>
            <a:off x="6890677" y="3258146"/>
            <a:ext cx="405715" cy="381166"/>
          </a:xfrm>
          <a:prstGeom prst="mathPlus">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492" name="Picture 12" descr="https://sun9-23.userapi.com/impg/FvoffrZr7xUBLLLNSUZNL-M_YqfNvmOT5cUnAw/MxBlKK5yyLw.jpg?size=900x900&amp;quality=95&amp;sign=8bb16c8bec749c76a40fab565fa7f039&amp;type=album"/>
          <p:cNvPicPr>
            <a:picLocks noChangeAspect="1" noChangeArrowheads="1"/>
          </p:cNvPicPr>
          <p:nvPr/>
        </p:nvPicPr>
        <p:blipFill rotWithShape="1">
          <a:blip r:embed="rId9" cstate="email">
            <a:extLst>
              <a:ext uri="{28A0092B-C50C-407E-A947-70E740481C1C}">
                <a14:useLocalDpi xmlns:a14="http://schemas.microsoft.com/office/drawing/2010/main" xmlns=""/>
              </a:ext>
            </a:extLst>
          </a:blip>
          <a:srcRect/>
          <a:stretch/>
        </p:blipFill>
        <p:spPr bwMode="auto">
          <a:xfrm>
            <a:off x="9244791" y="2867851"/>
            <a:ext cx="949564" cy="1165977"/>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Плюс 15"/>
          <p:cNvSpPr/>
          <p:nvPr/>
        </p:nvSpPr>
        <p:spPr>
          <a:xfrm>
            <a:off x="8694377" y="3282184"/>
            <a:ext cx="405715" cy="381166"/>
          </a:xfrm>
          <a:prstGeom prst="mathPlus">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373037" y="760411"/>
            <a:ext cx="4562467" cy="1200329"/>
          </a:xfrm>
          <a:prstGeom prst="rect">
            <a:avLst/>
          </a:prstGeom>
        </p:spPr>
        <p:txBody>
          <a:bodyPr wrap="none">
            <a:spAutoFit/>
          </a:bodyPr>
          <a:lstStyle/>
          <a:p>
            <a:r>
              <a:rPr lang="ru-RU" sz="3600" b="1" dirty="0">
                <a:solidFill>
                  <a:srgbClr val="019348"/>
                </a:solidFill>
                <a:latin typeface="Comic Sans MS" panose="030F0702030302020204" pitchFamily="66" charset="0"/>
              </a:rPr>
              <a:t>Опыт №6:</a:t>
            </a:r>
          </a:p>
          <a:p>
            <a:r>
              <a:rPr lang="ru-RU" sz="3600" dirty="0">
                <a:solidFill>
                  <a:srgbClr val="00B050"/>
                </a:solidFill>
                <a:latin typeface="Comic Sans MS" panose="030F0702030302020204" pitchFamily="66" charset="0"/>
              </a:rPr>
              <a:t>Волшебные облака</a:t>
            </a:r>
          </a:p>
        </p:txBody>
      </p:sp>
    </p:spTree>
    <p:extLst>
      <p:ext uri="{BB962C8B-B14F-4D97-AF65-F5344CB8AC3E}">
        <p14:creationId xmlns:p14="http://schemas.microsoft.com/office/powerpoint/2010/main" xmlns="" val="5436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9"/>
                                          </p:stCondLst>
                                        </p:cTn>
                                        <p:tgtEl>
                                          <p:spTgt spid="20482"/>
                                        </p:tgtEl>
                                        <p:attrNameLst>
                                          <p:attrName>style.visibility</p:attrName>
                                        </p:attrNameLst>
                                      </p:cBhvr>
                                      <p:to>
                                        <p:strVal val="visible"/>
                                      </p:to>
                                    </p:set>
                                  </p:childTnLst>
                                </p:cTn>
                              </p:par>
                            </p:childTnLst>
                          </p:cTn>
                        </p:par>
                        <p:par>
                          <p:cTn id="7" fill="hold">
                            <p:stCondLst>
                              <p:cond delay="10"/>
                            </p:stCondLst>
                            <p:childTnLst>
                              <p:par>
                                <p:cTn id="8" presetID="1" presetClass="entr" presetSubtype="0" fill="hold" nodeType="afterEffect">
                                  <p:stCondLst>
                                    <p:cond delay="250"/>
                                  </p:stCondLst>
                                  <p:childTnLst>
                                    <p:set>
                                      <p:cBhvr>
                                        <p:cTn id="9" dur="1" fill="hold">
                                          <p:stCondLst>
                                            <p:cond delay="0"/>
                                          </p:stCondLst>
                                        </p:cTn>
                                        <p:tgtEl>
                                          <p:spTgt spid="20484"/>
                                        </p:tgtEl>
                                        <p:attrNameLst>
                                          <p:attrName>style.visibility</p:attrName>
                                        </p:attrNameLst>
                                      </p:cBhvr>
                                      <p:to>
                                        <p:strVal val="visible"/>
                                      </p:to>
                                    </p:set>
                                  </p:childTnLst>
                                </p:cTn>
                              </p:par>
                            </p:childTnLst>
                          </p:cTn>
                        </p:par>
                        <p:par>
                          <p:cTn id="10" fill="hold">
                            <p:stCondLst>
                              <p:cond delay="260"/>
                            </p:stCondLst>
                            <p:childTnLst>
                              <p:par>
                                <p:cTn id="11" presetID="1" presetClass="entr" presetSubtype="0" fill="hold" nodeType="afterEffect">
                                  <p:stCondLst>
                                    <p:cond delay="250"/>
                                  </p:stCondLst>
                                  <p:childTnLst>
                                    <p:set>
                                      <p:cBhvr>
                                        <p:cTn id="12" dur="1" fill="hold">
                                          <p:stCondLst>
                                            <p:cond delay="0"/>
                                          </p:stCondLst>
                                        </p:cTn>
                                        <p:tgtEl>
                                          <p:spTgt spid="20486"/>
                                        </p:tgtEl>
                                        <p:attrNameLst>
                                          <p:attrName>style.visibility</p:attrName>
                                        </p:attrNameLst>
                                      </p:cBhvr>
                                      <p:to>
                                        <p:strVal val="visible"/>
                                      </p:to>
                                    </p:set>
                                  </p:childTnLst>
                                </p:cTn>
                              </p:par>
                            </p:childTnLst>
                          </p:cTn>
                        </p:par>
                        <p:par>
                          <p:cTn id="13" fill="hold">
                            <p:stCondLst>
                              <p:cond delay="510"/>
                            </p:stCondLst>
                            <p:childTnLst>
                              <p:par>
                                <p:cTn id="14" presetID="1" presetClass="entr" presetSubtype="0" fill="hold" nodeType="afterEffect">
                                  <p:stCondLst>
                                    <p:cond delay="250"/>
                                  </p:stCondLst>
                                  <p:childTnLst>
                                    <p:set>
                                      <p:cBhvr>
                                        <p:cTn id="15" dur="1" fill="hold">
                                          <p:stCondLst>
                                            <p:cond delay="0"/>
                                          </p:stCondLst>
                                        </p:cTn>
                                        <p:tgtEl>
                                          <p:spTgt spid="20488"/>
                                        </p:tgtEl>
                                        <p:attrNameLst>
                                          <p:attrName>style.visibility</p:attrName>
                                        </p:attrNameLst>
                                      </p:cBhvr>
                                      <p:to>
                                        <p:strVal val="visible"/>
                                      </p:to>
                                    </p:set>
                                  </p:childTnLst>
                                </p:cTn>
                              </p:par>
                            </p:childTnLst>
                          </p:cTn>
                        </p:par>
                        <p:par>
                          <p:cTn id="16" fill="hold">
                            <p:stCondLst>
                              <p:cond delay="760"/>
                            </p:stCondLst>
                            <p:childTnLst>
                              <p:par>
                                <p:cTn id="17" presetID="1" presetClass="entr" presetSubtype="0" fill="hold" nodeType="afterEffect">
                                  <p:stCondLst>
                                    <p:cond delay="250"/>
                                  </p:stCondLst>
                                  <p:childTnLst>
                                    <p:set>
                                      <p:cBhvr>
                                        <p:cTn id="18" dur="1" fill="hold">
                                          <p:stCondLst>
                                            <p:cond delay="0"/>
                                          </p:stCondLst>
                                        </p:cTn>
                                        <p:tgtEl>
                                          <p:spTgt spid="20490"/>
                                        </p:tgtEl>
                                        <p:attrNameLst>
                                          <p:attrName>style.visibility</p:attrName>
                                        </p:attrNameLst>
                                      </p:cBhvr>
                                      <p:to>
                                        <p:strVal val="visible"/>
                                      </p:to>
                                    </p:set>
                                  </p:childTnLst>
                                </p:cTn>
                              </p:par>
                            </p:childTnLst>
                          </p:cTn>
                        </p:par>
                        <p:par>
                          <p:cTn id="19" fill="hold">
                            <p:stCondLst>
                              <p:cond delay="1010"/>
                            </p:stCondLst>
                            <p:childTnLst>
                              <p:par>
                                <p:cTn id="20" presetID="1" presetClass="entr" presetSubtype="0" fill="hold" nodeType="afterEffect">
                                  <p:stCondLst>
                                    <p:cond delay="250"/>
                                  </p:stCondLst>
                                  <p:childTnLst>
                                    <p:set>
                                      <p:cBhvr>
                                        <p:cTn id="21" dur="1" fill="hold">
                                          <p:stCondLst>
                                            <p:cond delay="0"/>
                                          </p:stCondLst>
                                        </p:cTn>
                                        <p:tgtEl>
                                          <p:spTgt spid="204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272715" y="593217"/>
            <a:ext cx="3910045" cy="1323439"/>
          </a:xfrm>
          <a:prstGeom prst="rect">
            <a:avLst/>
          </a:prstGeom>
        </p:spPr>
        <p:txBody>
          <a:bodyPr wrap="none">
            <a:spAutoFit/>
          </a:bodyPr>
          <a:lstStyle/>
          <a:p>
            <a:r>
              <a:rPr lang="ru-RU" sz="4000" b="1" dirty="0">
                <a:solidFill>
                  <a:srgbClr val="019348"/>
                </a:solidFill>
                <a:latin typeface="Comic Sans MS" panose="030F0702030302020204" pitchFamily="66" charset="0"/>
              </a:rPr>
              <a:t>Опыт №7: </a:t>
            </a:r>
          </a:p>
          <a:p>
            <a:r>
              <a:rPr lang="ru-RU" sz="4000" b="1" dirty="0">
                <a:solidFill>
                  <a:srgbClr val="00B050"/>
                </a:solidFill>
                <a:latin typeface="Comic Sans MS" panose="030F0702030302020204" pitchFamily="66" charset="0"/>
              </a:rPr>
              <a:t>Салют в банке</a:t>
            </a:r>
          </a:p>
        </p:txBody>
      </p:sp>
      <p:sp>
        <p:nvSpPr>
          <p:cNvPr id="5" name="Прямоугольник 4"/>
          <p:cNvSpPr/>
          <p:nvPr/>
        </p:nvSpPr>
        <p:spPr>
          <a:xfrm>
            <a:off x="272715" y="2032837"/>
            <a:ext cx="9015664" cy="4708981"/>
          </a:xfrm>
          <a:prstGeom prst="rect">
            <a:avLst/>
          </a:prstGeom>
        </p:spPr>
        <p:txBody>
          <a:bodyPr wrap="square">
            <a:spAutoFit/>
          </a:bodyPr>
          <a:lstStyle/>
          <a:p>
            <a:r>
              <a:rPr lang="ru-RU" sz="2500" dirty="0">
                <a:solidFill>
                  <a:srgbClr val="00B050"/>
                </a:solidFill>
                <a:latin typeface="Comic Sans MS" panose="030F0702030302020204" pitchFamily="66" charset="0"/>
              </a:rPr>
              <a:t>Все, что нужно для этого опыта, уже есть на столах: </a:t>
            </a:r>
          </a:p>
          <a:p>
            <a:r>
              <a:rPr lang="ru-RU" sz="2500" dirty="0">
                <a:solidFill>
                  <a:srgbClr val="00B050"/>
                </a:solidFill>
                <a:latin typeface="Comic Sans MS" panose="030F0702030302020204" pitchFamily="66" charset="0"/>
              </a:rPr>
              <a:t>банка, вода, растительное масло и краска. А выглядит все эффектно и много времени и сил не потребует. Наберите краску в шприц (пипетку) и потихоньку капайте раствор краски в масло, повторите тоже самое с другими красками. Перемешайте масло и краситель вилкой, чтобы получились более мелкие разноцветные капли. Вода с маслом не смешается, так что бояться нечего. Аккуратно вылейте масло с краской в воду и следите за тем, что происходит. Краска начнет медленно растворяться в воде, образуя цветные потеки, а потом смешиваться, создавая новые цвета.</a:t>
            </a:r>
          </a:p>
        </p:txBody>
      </p:sp>
    </p:spTree>
    <p:extLst>
      <p:ext uri="{BB962C8B-B14F-4D97-AF65-F5344CB8AC3E}">
        <p14:creationId xmlns:p14="http://schemas.microsoft.com/office/powerpoint/2010/main" xmlns="" val="1318695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Фоны для детских презентаций в школу (32 фото) | Презентация, Школа,  Детский сад"/>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272715" y="593217"/>
            <a:ext cx="3910045" cy="1323439"/>
          </a:xfrm>
          <a:prstGeom prst="rect">
            <a:avLst/>
          </a:prstGeom>
        </p:spPr>
        <p:txBody>
          <a:bodyPr wrap="none">
            <a:spAutoFit/>
          </a:bodyPr>
          <a:lstStyle/>
          <a:p>
            <a:r>
              <a:rPr lang="ru-RU" sz="4000" b="1" dirty="0">
                <a:solidFill>
                  <a:srgbClr val="019348"/>
                </a:solidFill>
                <a:latin typeface="Comic Sans MS" panose="030F0702030302020204" pitchFamily="66" charset="0"/>
              </a:rPr>
              <a:t>Опыт №7: </a:t>
            </a:r>
          </a:p>
          <a:p>
            <a:r>
              <a:rPr lang="ru-RU" sz="4000" b="1" dirty="0">
                <a:solidFill>
                  <a:srgbClr val="00B050"/>
                </a:solidFill>
                <a:latin typeface="Comic Sans MS" panose="030F0702030302020204" pitchFamily="66" charset="0"/>
              </a:rPr>
              <a:t>Салют в банке</a:t>
            </a:r>
          </a:p>
        </p:txBody>
      </p:sp>
      <p:sp>
        <p:nvSpPr>
          <p:cNvPr id="6" name="Прямоугольник 5"/>
          <p:cNvSpPr/>
          <p:nvPr/>
        </p:nvSpPr>
        <p:spPr>
          <a:xfrm>
            <a:off x="5144389" y="2652726"/>
            <a:ext cx="6096000" cy="3108543"/>
          </a:xfrm>
          <a:prstGeom prst="rect">
            <a:avLst/>
          </a:prstGeom>
        </p:spPr>
        <p:txBody>
          <a:bodyPr>
            <a:spAutoFit/>
          </a:bodyPr>
          <a:lstStyle/>
          <a:p>
            <a:pPr algn="r"/>
            <a:r>
              <a:rPr lang="ru-RU" sz="2800" dirty="0">
                <a:solidFill>
                  <a:srgbClr val="00B050"/>
                </a:solidFill>
                <a:latin typeface="Comic Sans MS" panose="030F0702030302020204" pitchFamily="66" charset="0"/>
              </a:rPr>
              <a:t>Суть происходящего в том, что масло всегда будет плавать на поверхности, а вот краска будет тонуть, потому что она тяжелее масла. Выглядит это все, как маленькие цветные взрывы — отсюда и название: салют в банке</a:t>
            </a:r>
            <a:endParaRPr lang="ru-RU" sz="2800" dirty="0"/>
          </a:p>
        </p:txBody>
      </p:sp>
      <p:pic>
        <p:nvPicPr>
          <p:cNvPr id="31746" name="Picture 2" descr="https://sun9-63.userapi.com/impg/VybWHYWwsqlVpY2evDjfullC_6thxf0heL0egw/mDGtGBtS6ww.jpg?size=450x675&amp;quality=95&amp;sign=f4c6bdb49e48144ee660ba1d2f862653&amp;type=album"/>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524000" y="2096985"/>
            <a:ext cx="3053790" cy="458068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xmlns="" val="195650155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TotalTime>
  <Words>514</Words>
  <Application>Microsoft Office PowerPoint</Application>
  <PresentationFormat>Произвольный</PresentationFormat>
  <Paragraphs>53</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Алена</cp:lastModifiedBy>
  <cp:revision>37</cp:revision>
  <dcterms:created xsi:type="dcterms:W3CDTF">2023-01-26T02:12:57Z</dcterms:created>
  <dcterms:modified xsi:type="dcterms:W3CDTF">2023-07-04T06:57:01Z</dcterms:modified>
</cp:coreProperties>
</file>