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317" r:id="rId5"/>
    <p:sldId id="288" r:id="rId6"/>
    <p:sldId id="289" r:id="rId7"/>
    <p:sldId id="290" r:id="rId8"/>
    <p:sldId id="291" r:id="rId9"/>
    <p:sldId id="292" r:id="rId10"/>
    <p:sldId id="293" r:id="rId11"/>
    <p:sldId id="312" r:id="rId12"/>
    <p:sldId id="31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263" r:id="rId27"/>
    <p:sldId id="262" r:id="rId28"/>
    <p:sldId id="265" r:id="rId29"/>
    <p:sldId id="264" r:id="rId30"/>
    <p:sldId id="307" r:id="rId31"/>
    <p:sldId id="308" r:id="rId32"/>
    <p:sldId id="309" r:id="rId33"/>
    <p:sldId id="266" r:id="rId34"/>
    <p:sldId id="320" r:id="rId35"/>
    <p:sldId id="267" r:id="rId36"/>
    <p:sldId id="268" r:id="rId37"/>
    <p:sldId id="269" r:id="rId38"/>
    <p:sldId id="318" r:id="rId39"/>
    <p:sldId id="310" r:id="rId4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Лист1!$B$1</c:f>
              <c:strCache>
                <c:ptCount val="1"/>
                <c:pt idx="0">
                  <c:v>million</c:v>
                </c:pt>
              </c:strCache>
            </c:strRef>
          </c:tx>
          <c:invertIfNegative val="0"/>
          <c:cat>
            <c:strRef>
              <c:f>Лист1!$A$2:$A$12</c:f>
              <c:strCache>
                <c:ptCount val="11"/>
                <c:pt idx="1">
                  <c:v>Germany</c:v>
                </c:pt>
                <c:pt idx="2">
                  <c:v>France</c:v>
                </c:pt>
                <c:pt idx="3">
                  <c:v>Italy</c:v>
                </c:pt>
                <c:pt idx="4">
                  <c:v>Great Britain</c:v>
                </c:pt>
                <c:pt idx="5">
                  <c:v>Spain</c:v>
                </c:pt>
                <c:pt idx="6">
                  <c:v>Finland</c:v>
                </c:pt>
                <c:pt idx="7">
                  <c:v>Danmark</c:v>
                </c:pt>
                <c:pt idx="8">
                  <c:v>Norway</c:v>
                </c:pt>
                <c:pt idx="9">
                  <c:v>Poland</c:v>
                </c:pt>
                <c:pt idx="10">
                  <c:v>Greece </c:v>
                </c:pt>
              </c:strCache>
            </c:strRef>
          </c:cat>
          <c:val>
            <c:numRef>
              <c:f>Лист1!$B$2:$B$12</c:f>
              <c:numCache>
                <c:formatCode>General</c:formatCode>
                <c:ptCount val="11"/>
                <c:pt idx="1">
                  <c:v>81</c:v>
                </c:pt>
                <c:pt idx="2">
                  <c:v>66</c:v>
                </c:pt>
                <c:pt idx="3">
                  <c:v>60</c:v>
                </c:pt>
                <c:pt idx="4">
                  <c:v>65</c:v>
                </c:pt>
                <c:pt idx="5">
                  <c:v>46</c:v>
                </c:pt>
                <c:pt idx="6">
                  <c:v>5</c:v>
                </c:pt>
                <c:pt idx="7">
                  <c:v>5</c:v>
                </c:pt>
                <c:pt idx="8">
                  <c:v>5</c:v>
                </c:pt>
                <c:pt idx="9">
                  <c:v>38</c:v>
                </c:pt>
                <c:pt idx="10">
                  <c:v>10</c:v>
                </c:pt>
              </c:numCache>
            </c:numRef>
          </c:val>
          <c:extLst>
            <c:ext xmlns:c16="http://schemas.microsoft.com/office/drawing/2014/chart" uri="{C3380CC4-5D6E-409C-BE32-E72D297353CC}">
              <c16:uniqueId val="{00000000-EA82-4D78-AFF8-A5E5B85330DB}"/>
            </c:ext>
          </c:extLst>
        </c:ser>
        <c:dLbls>
          <c:showLegendKey val="0"/>
          <c:showVal val="0"/>
          <c:showCatName val="0"/>
          <c:showSerName val="0"/>
          <c:showPercent val="0"/>
          <c:showBubbleSize val="0"/>
        </c:dLbls>
        <c:gapWidth val="150"/>
        <c:shape val="box"/>
        <c:axId val="68021632"/>
        <c:axId val="87000576"/>
        <c:axId val="0"/>
      </c:bar3DChart>
      <c:catAx>
        <c:axId val="68021632"/>
        <c:scaling>
          <c:orientation val="minMax"/>
        </c:scaling>
        <c:delete val="0"/>
        <c:axPos val="b"/>
        <c:numFmt formatCode="General" sourceLinked="0"/>
        <c:majorTickMark val="out"/>
        <c:minorTickMark val="none"/>
        <c:tickLblPos val="nextTo"/>
        <c:crossAx val="87000576"/>
        <c:crosses val="autoZero"/>
        <c:auto val="1"/>
        <c:lblAlgn val="ctr"/>
        <c:lblOffset val="100"/>
        <c:noMultiLvlLbl val="0"/>
      </c:catAx>
      <c:valAx>
        <c:axId val="87000576"/>
        <c:scaling>
          <c:orientation val="minMax"/>
        </c:scaling>
        <c:delete val="0"/>
        <c:axPos val="l"/>
        <c:majorGridlines/>
        <c:numFmt formatCode="General" sourceLinked="1"/>
        <c:majorTickMark val="out"/>
        <c:minorTickMark val="none"/>
        <c:tickLblPos val="nextTo"/>
        <c:crossAx val="68021632"/>
        <c:crosses val="autoZero"/>
        <c:crossBetween val="between"/>
      </c:valAx>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25.06.2023</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25.06.2023</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gi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2" name="Заголовок 1"/>
          <p:cNvSpPr>
            <a:spLocks noGrp="1"/>
          </p:cNvSpPr>
          <p:nvPr>
            <p:ph type="ctrTitle"/>
          </p:nvPr>
        </p:nvSpPr>
        <p:spPr/>
        <p:txBody>
          <a:bodyPr/>
          <a:lstStyle/>
          <a:p>
            <a:endParaRPr lang="ru-RU" dirty="0"/>
          </a:p>
        </p:txBody>
      </p:sp>
      <p:pic>
        <p:nvPicPr>
          <p:cNvPr id="1026" name="Picture 2" descr="C:\Users\dns\Desktop\58502270_Foto_4_17_Wales_Gwyned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611560" y="4149080"/>
            <a:ext cx="8715848" cy="2677656"/>
          </a:xfrm>
          <a:prstGeom prst="rect">
            <a:avLst/>
          </a:prstGeom>
          <a:noFill/>
        </p:spPr>
        <p:txBody>
          <a:bodyPr wrap="square" rtlCol="0">
            <a:spAutoFit/>
          </a:bodyPr>
          <a:lstStyle/>
          <a:p>
            <a:r>
              <a:rPr lang="en-US" sz="3600" b="1" dirty="0" smtClean="0">
                <a:solidFill>
                  <a:schemeClr val="bg1"/>
                </a:solidFill>
                <a:latin typeface="Times New Roman" pitchFamily="18" charset="0"/>
                <a:cs typeface="Times New Roman" pitchFamily="18" charset="0"/>
              </a:rPr>
              <a:t>The United Kingdom of Great Britain and Northern </a:t>
            </a:r>
            <a:r>
              <a:rPr lang="en-US" sz="3600" b="1" dirty="0" smtClean="0">
                <a:solidFill>
                  <a:schemeClr val="bg1"/>
                </a:solidFill>
                <a:latin typeface="Times New Roman" pitchFamily="18" charset="0"/>
                <a:cs typeface="Times New Roman" pitchFamily="18" charset="0"/>
              </a:rPr>
              <a:t>Ireland</a:t>
            </a:r>
            <a:endParaRPr lang="ru-RU" sz="3600" b="1" dirty="0" smtClean="0">
              <a:solidFill>
                <a:schemeClr val="bg1"/>
              </a:solidFill>
              <a:latin typeface="Times New Roman" pitchFamily="18" charset="0"/>
              <a:cs typeface="Times New Roman" pitchFamily="18" charset="0"/>
            </a:endParaRPr>
          </a:p>
          <a:p>
            <a:r>
              <a:rPr lang="ru-RU" sz="2400" b="1" dirty="0" smtClean="0">
                <a:solidFill>
                  <a:schemeClr val="bg1"/>
                </a:solidFill>
                <a:latin typeface="Times New Roman" pitchFamily="18" charset="0"/>
                <a:cs typeface="Times New Roman" pitchFamily="18" charset="0"/>
              </a:rPr>
              <a:t>Объединённое королевство Великобритании и Северной Ирландии</a:t>
            </a:r>
            <a:endParaRPr lang="en-US" sz="2400" b="1" dirty="0" smtClean="0">
              <a:solidFill>
                <a:schemeClr val="bg1"/>
              </a:solidFill>
              <a:latin typeface="Times New Roman" pitchFamily="18" charset="0"/>
              <a:cs typeface="Times New Roman" pitchFamily="18" charset="0"/>
            </a:endParaRPr>
          </a:p>
          <a:p>
            <a:r>
              <a:rPr lang="ru-RU" sz="2400" b="1" dirty="0" smtClean="0">
                <a:solidFill>
                  <a:schemeClr val="bg1"/>
                </a:solidFill>
                <a:latin typeface="Times New Roman" pitchFamily="18" charset="0"/>
                <a:cs typeface="Times New Roman" pitchFamily="18" charset="0"/>
              </a:rPr>
              <a:t>Николаенко Галина Петровна</a:t>
            </a:r>
          </a:p>
          <a:p>
            <a:r>
              <a:rPr lang="ru-RU" sz="2000" b="1" dirty="0" smtClean="0">
                <a:solidFill>
                  <a:schemeClr val="bg1"/>
                </a:solidFill>
                <a:latin typeface="Times New Roman" pitchFamily="18" charset="0"/>
                <a:cs typeface="Times New Roman" pitchFamily="18" charset="0"/>
              </a:rPr>
              <a:t>МАОУ СОШ № 12 г. Томска</a:t>
            </a:r>
            <a:r>
              <a:rPr lang="ru-RU" sz="2400" b="1" dirty="0" smtClean="0">
                <a:solidFill>
                  <a:schemeClr val="bg1"/>
                </a:solidFill>
                <a:latin typeface="Times New Roman" pitchFamily="18" charset="0"/>
                <a:cs typeface="Times New Roman" pitchFamily="18" charset="0"/>
              </a:rPr>
              <a:t> </a:t>
            </a:r>
            <a:endParaRPr lang="ru-RU" sz="24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additive="base">
                                        <p:cTn id="2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anim calcmode="lin" valueType="num">
                                      <p:cBhvr additive="base">
                                        <p:cTn id="27" dur="500" fill="hold"/>
                                        <p:tgtEl>
                                          <p:spTgt spid="1026"/>
                                        </p:tgtEl>
                                        <p:attrNameLst>
                                          <p:attrName>ppt_x</p:attrName>
                                        </p:attrNameLst>
                                      </p:cBhvr>
                                      <p:tavLst>
                                        <p:tav tm="0">
                                          <p:val>
                                            <p:strVal val="#ppt_x"/>
                                          </p:val>
                                        </p:tav>
                                        <p:tav tm="100000">
                                          <p:val>
                                            <p:strVal val="#ppt_x"/>
                                          </p:val>
                                        </p:tav>
                                      </p:tavLst>
                                    </p:anim>
                                    <p:anim calcmode="lin" valueType="num">
                                      <p:cBhvr additive="base">
                                        <p:cTn id="2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026"/>
                                        </p:tgtEl>
                                        <p:attrNameLst>
                                          <p:attrName>style.visibility</p:attrName>
                                        </p:attrNameLst>
                                      </p:cBhvr>
                                      <p:to>
                                        <p:strVal val="visible"/>
                                      </p:to>
                                    </p:set>
                                    <p:anim calcmode="lin" valueType="num">
                                      <p:cBhvr additive="base">
                                        <p:cTn id="33" dur="500" fill="hold"/>
                                        <p:tgtEl>
                                          <p:spTgt spid="1026"/>
                                        </p:tgtEl>
                                        <p:attrNameLst>
                                          <p:attrName>ppt_x</p:attrName>
                                        </p:attrNameLst>
                                      </p:cBhvr>
                                      <p:tavLst>
                                        <p:tav tm="0">
                                          <p:val>
                                            <p:strVal val="#ppt_x"/>
                                          </p:val>
                                        </p:tav>
                                        <p:tav tm="100000">
                                          <p:val>
                                            <p:strVal val="#ppt_x"/>
                                          </p:val>
                                        </p:tav>
                                      </p:tavLst>
                                    </p:anim>
                                    <p:anim calcmode="lin" valueType="num">
                                      <p:cBhvr additive="base">
                                        <p:cTn id="3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6386" name="Picture 2" descr="C:\Users\dns\Desktop\Глазго.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539552" y="404664"/>
            <a:ext cx="2364630" cy="707886"/>
          </a:xfrm>
          <a:prstGeom prst="rect">
            <a:avLst/>
          </a:prstGeom>
          <a:noFill/>
        </p:spPr>
        <p:txBody>
          <a:bodyPr wrap="square" rtlCol="0">
            <a:spAutoFit/>
          </a:bodyPr>
          <a:lstStyle/>
          <a:p>
            <a:r>
              <a:rPr lang="en-US" sz="4000" b="1" dirty="0" smtClean="0">
                <a:solidFill>
                  <a:schemeClr val="bg1"/>
                </a:solidFill>
              </a:rPr>
              <a:t>Glasgow</a:t>
            </a:r>
            <a:r>
              <a:rPr lang="en-US" sz="3200" b="1" dirty="0" smtClean="0">
                <a:solidFill>
                  <a:schemeClr val="accent1"/>
                </a:solidFill>
              </a:rPr>
              <a:t> </a:t>
            </a:r>
            <a:endParaRPr lang="ru-RU" sz="3200" b="1"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86"/>
                                        </p:tgtEl>
                                        <p:attrNameLst>
                                          <p:attrName>style.visibility</p:attrName>
                                        </p:attrNameLst>
                                      </p:cBhvr>
                                      <p:to>
                                        <p:strVal val="visible"/>
                                      </p:to>
                                    </p:set>
                                    <p:anim calcmode="lin" valueType="num">
                                      <p:cBhvr additive="base">
                                        <p:cTn id="13" dur="500" fill="hold"/>
                                        <p:tgtEl>
                                          <p:spTgt spid="16386"/>
                                        </p:tgtEl>
                                        <p:attrNameLst>
                                          <p:attrName>ppt_x</p:attrName>
                                        </p:attrNameLst>
                                      </p:cBhvr>
                                      <p:tavLst>
                                        <p:tav tm="0">
                                          <p:val>
                                            <p:strVal val="#ppt_x"/>
                                          </p:val>
                                        </p:tav>
                                        <p:tav tm="100000">
                                          <p:val>
                                            <p:strVal val="#ppt_x"/>
                                          </p:val>
                                        </p:tav>
                                      </p:tavLst>
                                    </p:anim>
                                    <p:anim calcmode="lin" valueType="num">
                                      <p:cBhvr additive="base">
                                        <p:cTn id="14"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3554" name="Picture 2" descr="C:\Users\dns\Desktop\35103e.jpg"/>
          <p:cNvPicPr>
            <a:picLocks noGrp="1" noChangeAspect="1" noChangeArrowheads="1"/>
          </p:cNvPicPr>
          <p:nvPr>
            <p:ph sz="quarter" idx="1"/>
          </p:nvPr>
        </p:nvPicPr>
        <p:blipFill>
          <a:blip r:embed="rId2" cstate="print"/>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smtClean="0">
                <a:solidFill>
                  <a:schemeClr val="tx1"/>
                </a:solidFill>
                <a:latin typeface="Times New Roman" pitchFamily="18" charset="0"/>
                <a:cs typeface="Times New Roman" pitchFamily="18" charset="0"/>
              </a:rPr>
              <a:t>The Union </a:t>
            </a:r>
            <a:r>
              <a:rPr lang="en-US" b="1" dirty="0" smtClean="0">
                <a:solidFill>
                  <a:schemeClr val="tx1"/>
                </a:solidFill>
                <a:latin typeface="Times New Roman" pitchFamily="18" charset="0"/>
                <a:cs typeface="Times New Roman" pitchFamily="18" charset="0"/>
              </a:rPr>
              <a:t>Jack</a:t>
            </a:r>
            <a:r>
              <a:rPr lang="ru-RU" b="1" dirty="0" smtClean="0">
                <a:solidFill>
                  <a:schemeClr val="tx1"/>
                </a:solidFill>
                <a:latin typeface="Times New Roman" pitchFamily="18" charset="0"/>
                <a:cs typeface="Times New Roman" pitchFamily="18" charset="0"/>
              </a:rPr>
              <a:t> (Флаг Великобритании – «</a:t>
            </a:r>
            <a:r>
              <a:rPr lang="ru-RU" b="1" dirty="0" err="1" smtClean="0">
                <a:solidFill>
                  <a:schemeClr val="tx1"/>
                </a:solidFill>
                <a:latin typeface="Times New Roman" pitchFamily="18" charset="0"/>
                <a:cs typeface="Times New Roman" pitchFamily="18" charset="0"/>
              </a:rPr>
              <a:t>Юнион</a:t>
            </a:r>
            <a:r>
              <a:rPr lang="ru-RU" b="1" dirty="0" smtClean="0">
                <a:solidFill>
                  <a:schemeClr val="tx1"/>
                </a:solidFill>
                <a:latin typeface="Times New Roman" pitchFamily="18" charset="0"/>
                <a:cs typeface="Times New Roman" pitchFamily="18" charset="0"/>
              </a:rPr>
              <a:t> Джек»)</a:t>
            </a:r>
            <a:endParaRPr lang="ru-RU"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lnSpcReduction="10000"/>
          </a:bodyPr>
          <a:lstStyle/>
          <a:p>
            <a:r>
              <a:rPr lang="en-US" sz="3200" dirty="0" smtClean="0">
                <a:latin typeface="Times New Roman" pitchFamily="18" charset="0"/>
                <a:cs typeface="Times New Roman" pitchFamily="18" charset="0"/>
              </a:rPr>
              <a:t>It consists of 3 crosses:  the national flags of England, Scotland and Northern Ireland. The Red Dragon isn`t on the Union flag because England and Wales were united earlier than the Union Jack was created. </a:t>
            </a:r>
            <a:endParaRPr lang="ru-RU" sz="3200" dirty="0" smtClean="0">
              <a:latin typeface="Times New Roman" pitchFamily="18" charset="0"/>
              <a:cs typeface="Times New Roman" pitchFamily="18" charset="0"/>
            </a:endParaRPr>
          </a:p>
          <a:p>
            <a:r>
              <a:rPr lang="ru-RU" sz="3200" dirty="0" smtClean="0">
                <a:latin typeface="Times New Roman" pitchFamily="18" charset="0"/>
                <a:cs typeface="Times New Roman" pitchFamily="18" charset="0"/>
              </a:rPr>
              <a:t>Флаг Великобритании состоит из трех флагов: флага Англии, Шотландии и Северной Ирландии. Красный дракон отсутствует, поскольку Англия и Уэльс объединились до возникновения флага</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chemeClr val="tx1"/>
                </a:solidFill>
                <a:latin typeface="Times New Roman" pitchFamily="18" charset="0"/>
                <a:cs typeface="Times New Roman" pitchFamily="18" charset="0"/>
              </a:rPr>
              <a:t>England</a:t>
            </a:r>
            <a:endParaRPr lang="ru-RU" b="1" dirty="0">
              <a:solidFill>
                <a:schemeClr val="tx1"/>
              </a:solidFill>
              <a:latin typeface="Times New Roman" pitchFamily="18" charset="0"/>
              <a:cs typeface="Times New Roman" pitchFamily="18" charset="0"/>
            </a:endParaRPr>
          </a:p>
        </p:txBody>
      </p:sp>
      <p:pic>
        <p:nvPicPr>
          <p:cNvPr id="1026" name="Picture 2" descr="C:\Users\dns\Desktop\england-f.jpg"/>
          <p:cNvPicPr>
            <a:picLocks noGrp="1" noChangeAspect="1" noChangeArrowheads="1"/>
          </p:cNvPicPr>
          <p:nvPr>
            <p:ph sz="quarter" idx="1"/>
          </p:nvPr>
        </p:nvPicPr>
        <p:blipFill>
          <a:blip r:embed="rId2" cstate="print"/>
          <a:srcRect/>
          <a:stretch>
            <a:fillRect/>
          </a:stretch>
        </p:blipFill>
        <p:spPr bwMode="auto">
          <a:xfrm>
            <a:off x="990600" y="1447800"/>
            <a:ext cx="7620000" cy="4572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2000" b="1" dirty="0" smtClean="0">
                <a:solidFill>
                  <a:schemeClr val="tx1"/>
                </a:solidFill>
                <a:latin typeface="Times New Roman" pitchFamily="18" charset="0"/>
                <a:cs typeface="Times New Roman" pitchFamily="18" charset="0"/>
              </a:rPr>
              <a:t>The national symbol of England is the red rose  and the flag is called the St. George`s </a:t>
            </a:r>
            <a:r>
              <a:rPr lang="en-US" sz="2000" b="1" dirty="0" smtClean="0">
                <a:solidFill>
                  <a:schemeClr val="tx1"/>
                </a:solidFill>
                <a:latin typeface="Times New Roman" pitchFamily="18" charset="0"/>
                <a:cs typeface="Times New Roman" pitchFamily="18" charset="0"/>
              </a:rPr>
              <a:t>Cross</a:t>
            </a:r>
            <a:r>
              <a:rPr lang="ru-RU" sz="2000" b="1" dirty="0" smtClean="0">
                <a:solidFill>
                  <a:schemeClr val="tx1"/>
                </a:solidFill>
                <a:latin typeface="Times New Roman" pitchFamily="18" charset="0"/>
                <a:cs typeface="Times New Roman" pitchFamily="18" charset="0"/>
              </a:rPr>
              <a:t/>
            </a:r>
            <a:br>
              <a:rPr lang="ru-RU" sz="2000" b="1"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Национальный символ Англии – красная роза, и на флаге изображен крест Святого Георгия</a:t>
            </a:r>
            <a:endParaRPr lang="ru-RU" sz="2000" b="1" dirty="0">
              <a:solidFill>
                <a:schemeClr val="tx1"/>
              </a:solidFill>
              <a:latin typeface="Times New Roman" pitchFamily="18" charset="0"/>
              <a:cs typeface="Times New Roman" pitchFamily="18" charset="0"/>
            </a:endParaRPr>
          </a:p>
        </p:txBody>
      </p:sp>
      <p:pic>
        <p:nvPicPr>
          <p:cNvPr id="2050" name="Picture 2" descr="C:\Users\dns\Desktop\70830849_i55945.jpg"/>
          <p:cNvPicPr>
            <a:picLocks noGrp="1" noChangeAspect="1" noChangeArrowheads="1"/>
          </p:cNvPicPr>
          <p:nvPr>
            <p:ph sz="quarter" idx="1"/>
          </p:nvPr>
        </p:nvPicPr>
        <p:blipFill>
          <a:blip r:embed="rId2" cstate="print"/>
          <a:srcRect/>
          <a:stretch>
            <a:fillRect/>
          </a:stretch>
        </p:blipFill>
        <p:spPr bwMode="auto">
          <a:xfrm>
            <a:off x="395536" y="1484784"/>
            <a:ext cx="4320480" cy="4752528"/>
          </a:xfrm>
          <a:prstGeom prst="rect">
            <a:avLst/>
          </a:prstGeom>
          <a:noFill/>
        </p:spPr>
      </p:pic>
      <p:pic>
        <p:nvPicPr>
          <p:cNvPr id="2051" name="Picture 3" descr="C:\Users\dns\Desktop\350641525816172352.jpg"/>
          <p:cNvPicPr>
            <a:picLocks noGrp="1" noChangeAspect="1" noChangeArrowheads="1"/>
          </p:cNvPicPr>
          <p:nvPr>
            <p:ph sz="quarter" idx="2"/>
          </p:nvPr>
        </p:nvPicPr>
        <p:blipFill>
          <a:blip r:embed="rId3" cstate="print"/>
          <a:srcRect/>
          <a:stretch>
            <a:fillRect/>
          </a:stretch>
        </p:blipFill>
        <p:spPr bwMode="auto">
          <a:xfrm>
            <a:off x="4788024" y="1484784"/>
            <a:ext cx="4104456" cy="47525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anim calcmode="lin" valueType="num">
                                      <p:cBhvr additive="base">
                                        <p:cTn id="19" dur="500" fill="hold"/>
                                        <p:tgtEl>
                                          <p:spTgt spid="2051"/>
                                        </p:tgtEl>
                                        <p:attrNameLst>
                                          <p:attrName>ppt_x</p:attrName>
                                        </p:attrNameLst>
                                      </p:cBhvr>
                                      <p:tavLst>
                                        <p:tav tm="0">
                                          <p:val>
                                            <p:strVal val="#ppt_x"/>
                                          </p:val>
                                        </p:tav>
                                        <p:tav tm="100000">
                                          <p:val>
                                            <p:strVal val="#ppt_x"/>
                                          </p:val>
                                        </p:tav>
                                      </p:tavLst>
                                    </p:anim>
                                    <p:anim calcmode="lin" valueType="num">
                                      <p:cBhvr additive="base">
                                        <p:cTn id="20"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sz="4400" b="1" dirty="0" smtClean="0">
                <a:solidFill>
                  <a:schemeClr val="tx1"/>
                </a:solidFill>
                <a:latin typeface="Times New Roman" pitchFamily="18" charset="0"/>
                <a:cs typeface="Times New Roman" pitchFamily="18" charset="0"/>
              </a:rPr>
              <a:t>Meaning of the </a:t>
            </a:r>
            <a:r>
              <a:rPr lang="en-US" sz="4400" b="1" dirty="0" smtClean="0">
                <a:solidFill>
                  <a:schemeClr val="tx1"/>
                </a:solidFill>
                <a:latin typeface="Times New Roman" pitchFamily="18" charset="0"/>
                <a:cs typeface="Times New Roman" pitchFamily="18" charset="0"/>
              </a:rPr>
              <a:t>symbols</a:t>
            </a:r>
            <a:r>
              <a:rPr lang="ru-RU" sz="4400" b="1" dirty="0" smtClean="0">
                <a:solidFill>
                  <a:schemeClr val="tx1"/>
                </a:solidFill>
                <a:latin typeface="Times New Roman" pitchFamily="18" charset="0"/>
                <a:cs typeface="Times New Roman" pitchFamily="18" charset="0"/>
              </a:rPr>
              <a:t/>
            </a:r>
            <a:br>
              <a:rPr lang="ru-RU" sz="4400" b="1" dirty="0" smtClean="0">
                <a:solidFill>
                  <a:schemeClr val="tx1"/>
                </a:solidFill>
                <a:latin typeface="Times New Roman" pitchFamily="18" charset="0"/>
                <a:cs typeface="Times New Roman" pitchFamily="18" charset="0"/>
              </a:rPr>
            </a:br>
            <a:r>
              <a:rPr lang="ru-RU" sz="4400" b="1" dirty="0" smtClean="0">
                <a:solidFill>
                  <a:schemeClr val="tx1"/>
                </a:solidFill>
                <a:latin typeface="Times New Roman" pitchFamily="18" charset="0"/>
                <a:cs typeface="Times New Roman" pitchFamily="18" charset="0"/>
              </a:rPr>
              <a:t>Значение символов</a:t>
            </a:r>
            <a:endParaRPr lang="ru-RU" sz="44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85000" lnSpcReduction="20000"/>
          </a:bodyPr>
          <a:lstStyle/>
          <a:p>
            <a:r>
              <a:rPr lang="en-US" sz="2800" dirty="0" smtClean="0">
                <a:latin typeface="Times New Roman" pitchFamily="18" charset="0"/>
                <a:cs typeface="Times New Roman" pitchFamily="18" charset="0"/>
              </a:rPr>
              <a:t>St. George saved the princess from the dragon. St. George is a patron of many cities and countries: England, Moscow, Georgia, Germany, Greece etc. The day of St. George is celebrated on the 23</a:t>
            </a:r>
            <a:r>
              <a:rPr lang="en-US" sz="2800" baseline="30000" dirty="0" smtClean="0">
                <a:latin typeface="Times New Roman" pitchFamily="18" charset="0"/>
                <a:cs typeface="Times New Roman" pitchFamily="18" charset="0"/>
              </a:rPr>
              <a:t>rd</a:t>
            </a:r>
            <a:r>
              <a:rPr lang="en-US" sz="2800" dirty="0" smtClean="0">
                <a:latin typeface="Times New Roman" pitchFamily="18" charset="0"/>
                <a:cs typeface="Times New Roman" pitchFamily="18" charset="0"/>
              </a:rPr>
              <a:t> of April. </a:t>
            </a:r>
            <a:r>
              <a:rPr lang="ru-RU" sz="2800" dirty="0" smtClean="0">
                <a:latin typeface="Times New Roman" pitchFamily="18" charset="0"/>
                <a:cs typeface="Times New Roman" pitchFamily="18" charset="0"/>
              </a:rPr>
              <a:t>(Святой Георгий спас принцессу от дракона. Он является покровителем многих городов и стран. День поминовения – 23 апреля)</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In the 15</a:t>
            </a:r>
            <a:r>
              <a:rPr lang="en-US" sz="2800" baseline="30000" dirty="0" smtClean="0">
                <a:latin typeface="Times New Roman" pitchFamily="18" charset="0"/>
                <a:cs typeface="Times New Roman" pitchFamily="18" charset="0"/>
              </a:rPr>
              <a:t>th</a:t>
            </a:r>
            <a:r>
              <a:rPr lang="en-US" sz="2800" dirty="0" smtClean="0">
                <a:latin typeface="Times New Roman" pitchFamily="18" charset="0"/>
                <a:cs typeface="Times New Roman" pitchFamily="18" charset="0"/>
              </a:rPr>
              <a:t> century there was war between two main families in Britain: York family and Lancaster family. The war began in 1455 and finished in 1485.  Lancaster family won this war. The red rose is a symbol of victory of this family.  </a:t>
            </a:r>
            <a:r>
              <a:rPr lang="ru-RU" sz="2800" dirty="0" smtClean="0">
                <a:latin typeface="Times New Roman" pitchFamily="18" charset="0"/>
                <a:cs typeface="Times New Roman" pitchFamily="18" charset="0"/>
              </a:rPr>
              <a:t>(В 15 веке была война между семьями </a:t>
            </a:r>
            <a:r>
              <a:rPr lang="ru-RU" sz="2800" dirty="0" err="1" smtClean="0">
                <a:latin typeface="Times New Roman" pitchFamily="18" charset="0"/>
                <a:cs typeface="Times New Roman" pitchFamily="18" charset="0"/>
              </a:rPr>
              <a:t>Йорков</a:t>
            </a:r>
            <a:r>
              <a:rPr lang="ru-RU" sz="2800" dirty="0" smtClean="0">
                <a:latin typeface="Times New Roman" pitchFamily="18" charset="0"/>
                <a:cs typeface="Times New Roman" pitchFamily="18" charset="0"/>
              </a:rPr>
              <a:t> и Ланкастеров. Красная роза – символ победы семьи Ланкастеров).</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chemeClr val="tx1"/>
                </a:solidFill>
                <a:latin typeface="Times New Roman" pitchFamily="18" charset="0"/>
                <a:cs typeface="Times New Roman" pitchFamily="18" charset="0"/>
              </a:rPr>
              <a:t>Wales</a:t>
            </a:r>
            <a:endParaRPr lang="ru-RU" b="1" dirty="0">
              <a:solidFill>
                <a:schemeClr val="tx1"/>
              </a:solidFill>
              <a:latin typeface="Times New Roman" pitchFamily="18" charset="0"/>
              <a:cs typeface="Times New Roman" pitchFamily="18" charset="0"/>
            </a:endParaRPr>
          </a:p>
        </p:txBody>
      </p:sp>
      <p:pic>
        <p:nvPicPr>
          <p:cNvPr id="3074" name="Picture 2" descr="C:\Users\dns\Desktop\Flag_of_Wales.png"/>
          <p:cNvPicPr>
            <a:picLocks noGrp="1" noChangeAspect="1" noChangeArrowheads="1"/>
          </p:cNvPicPr>
          <p:nvPr>
            <p:ph sz="quarter" idx="1"/>
          </p:nvPr>
        </p:nvPicPr>
        <p:blipFill>
          <a:blip r:embed="rId2" cstate="print"/>
          <a:srcRect/>
          <a:stretch>
            <a:fillRect/>
          </a:stretch>
        </p:blipFill>
        <p:spPr bwMode="auto">
          <a:xfrm>
            <a:off x="971600" y="1556792"/>
            <a:ext cx="7344816" cy="46805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additive="base">
                                        <p:cTn id="13" dur="500" fill="hold"/>
                                        <p:tgtEl>
                                          <p:spTgt spid="3074"/>
                                        </p:tgtEl>
                                        <p:attrNameLst>
                                          <p:attrName>ppt_x</p:attrName>
                                        </p:attrNameLst>
                                      </p:cBhvr>
                                      <p:tavLst>
                                        <p:tav tm="0">
                                          <p:val>
                                            <p:strVal val="#ppt_x"/>
                                          </p:val>
                                        </p:tav>
                                        <p:tav tm="100000">
                                          <p:val>
                                            <p:strVal val="#ppt_x"/>
                                          </p:val>
                                        </p:tav>
                                      </p:tavLst>
                                    </p:anim>
                                    <p:anim calcmode="lin" valueType="num">
                                      <p:cBhvr additive="base">
                                        <p:cTn id="14"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1600" b="1" dirty="0" smtClean="0">
                <a:solidFill>
                  <a:schemeClr val="tx1"/>
                </a:solidFill>
                <a:latin typeface="Times New Roman" pitchFamily="18" charset="0"/>
                <a:cs typeface="Times New Roman" pitchFamily="18" charset="0"/>
              </a:rPr>
              <a:t>The national symbol of  Wales is the daffodil [`</a:t>
            </a:r>
            <a:r>
              <a:rPr lang="en-US" sz="1600" b="1" dirty="0" err="1" smtClean="0">
                <a:solidFill>
                  <a:schemeClr val="tx1"/>
                </a:solidFill>
                <a:latin typeface="Times New Roman" pitchFamily="18" charset="0"/>
                <a:cs typeface="Times New Roman" pitchFamily="18" charset="0"/>
              </a:rPr>
              <a:t>dæf</a:t>
            </a:r>
            <a:r>
              <a:rPr lang="en-US" sz="1600" b="1" dirty="0" err="1" smtClean="0">
                <a:solidFill>
                  <a:schemeClr val="tx1"/>
                </a:solidFill>
                <a:latin typeface="Times New Roman"/>
                <a:cs typeface="Times New Roman"/>
              </a:rPr>
              <a:t>ədil</a:t>
            </a:r>
            <a:r>
              <a:rPr lang="en-US" sz="1600" b="1" dirty="0" smtClean="0">
                <a:solidFill>
                  <a:schemeClr val="tx1"/>
                </a:solidFill>
                <a:latin typeface="Times New Roman" pitchFamily="18" charset="0"/>
                <a:cs typeface="Times New Roman" pitchFamily="18" charset="0"/>
              </a:rPr>
              <a:t>] (</a:t>
            </a:r>
            <a:r>
              <a:rPr lang="ru-RU" sz="1600" b="1" dirty="0" smtClean="0">
                <a:solidFill>
                  <a:schemeClr val="tx1"/>
                </a:solidFill>
                <a:latin typeface="Times New Roman" pitchFamily="18" charset="0"/>
                <a:cs typeface="Times New Roman" pitchFamily="18" charset="0"/>
              </a:rPr>
              <a:t>нарцисс</a:t>
            </a:r>
            <a:r>
              <a:rPr lang="en-US" sz="1600" b="1" dirty="0" smtClean="0">
                <a:solidFill>
                  <a:schemeClr val="tx1"/>
                </a:solidFill>
                <a:latin typeface="Times New Roman" pitchFamily="18" charset="0"/>
                <a:cs typeface="Times New Roman" pitchFamily="18" charset="0"/>
              </a:rPr>
              <a:t>)</a:t>
            </a:r>
            <a:r>
              <a:rPr lang="ru-RU" sz="1600" b="1" dirty="0" smtClean="0">
                <a:solidFill>
                  <a:schemeClr val="tx1"/>
                </a:solidFill>
                <a:latin typeface="Times New Roman" pitchFamily="18" charset="0"/>
                <a:cs typeface="Times New Roman" pitchFamily="18" charset="0"/>
              </a:rPr>
              <a:t> </a:t>
            </a:r>
            <a:r>
              <a:rPr lang="en-US" sz="1600" b="1" dirty="0" smtClean="0">
                <a:solidFill>
                  <a:schemeClr val="tx1"/>
                </a:solidFill>
                <a:latin typeface="Times New Roman" pitchFamily="18" charset="0"/>
                <a:cs typeface="Times New Roman" pitchFamily="18" charset="0"/>
              </a:rPr>
              <a:t>and the flag is called the Red Dragon. The patron is St. David. </a:t>
            </a:r>
            <a:r>
              <a:rPr lang="ru-RU" sz="1600" b="1" dirty="0" smtClean="0">
                <a:solidFill>
                  <a:schemeClr val="tx1"/>
                </a:solidFill>
                <a:latin typeface="Times New Roman" pitchFamily="18" charset="0"/>
                <a:cs typeface="Times New Roman" pitchFamily="18" charset="0"/>
              </a:rPr>
              <a:t/>
            </a:r>
            <a:br>
              <a:rPr lang="ru-RU" sz="1600" b="1" dirty="0" smtClean="0">
                <a:solidFill>
                  <a:schemeClr val="tx1"/>
                </a:solidFill>
                <a:latin typeface="Times New Roman" pitchFamily="18" charset="0"/>
                <a:cs typeface="Times New Roman" pitchFamily="18" charset="0"/>
              </a:rPr>
            </a:br>
            <a:r>
              <a:rPr lang="ru-RU" sz="1600" b="1" dirty="0" smtClean="0">
                <a:solidFill>
                  <a:schemeClr val="tx1"/>
                </a:solidFill>
                <a:latin typeface="Times New Roman" pitchFamily="18" charset="0"/>
                <a:cs typeface="Times New Roman" pitchFamily="18" charset="0"/>
              </a:rPr>
              <a:t>Национальный символ Уэльса – нарцисс, на флаге изображен красный дракон. Покровитель – Святой Давид.</a:t>
            </a:r>
            <a:endParaRPr lang="ru-RU" sz="1600" b="1" dirty="0"/>
          </a:p>
        </p:txBody>
      </p:sp>
      <p:pic>
        <p:nvPicPr>
          <p:cNvPr id="4098" name="Picture 2" descr="C:\Users\dns\Desktop\55834816_narcissuy.jpg"/>
          <p:cNvPicPr>
            <a:picLocks noGrp="1" noChangeAspect="1" noChangeArrowheads="1"/>
          </p:cNvPicPr>
          <p:nvPr>
            <p:ph sz="quarter" idx="1"/>
          </p:nvPr>
        </p:nvPicPr>
        <p:blipFill>
          <a:blip r:embed="rId2" cstate="print"/>
          <a:srcRect/>
          <a:stretch>
            <a:fillRect/>
          </a:stretch>
        </p:blipFill>
        <p:spPr bwMode="auto">
          <a:xfrm>
            <a:off x="323528" y="1484784"/>
            <a:ext cx="4464496" cy="4896544"/>
          </a:xfrm>
          <a:prstGeom prst="rect">
            <a:avLst/>
          </a:prstGeom>
          <a:noFill/>
        </p:spPr>
      </p:pic>
      <p:pic>
        <p:nvPicPr>
          <p:cNvPr id="4100" name="Picture 4" descr="C:\Users\dns\Desktop\agios-david-tis-erimou-gareji-sti-georgia-03.jpg"/>
          <p:cNvPicPr>
            <a:picLocks noGrp="1" noChangeAspect="1" noChangeArrowheads="1"/>
          </p:cNvPicPr>
          <p:nvPr>
            <p:ph sz="quarter" idx="2"/>
          </p:nvPr>
        </p:nvPicPr>
        <p:blipFill>
          <a:blip r:embed="rId3" cstate="print"/>
          <a:srcRect/>
          <a:stretch>
            <a:fillRect/>
          </a:stretch>
        </p:blipFill>
        <p:spPr bwMode="auto">
          <a:xfrm>
            <a:off x="5076056" y="1447800"/>
            <a:ext cx="3672407" cy="51495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 calcmode="lin" valueType="num">
                                      <p:cBhvr additive="base">
                                        <p:cTn id="13" dur="500" fill="hold"/>
                                        <p:tgtEl>
                                          <p:spTgt spid="4098"/>
                                        </p:tgtEl>
                                        <p:attrNameLst>
                                          <p:attrName>ppt_x</p:attrName>
                                        </p:attrNameLst>
                                      </p:cBhvr>
                                      <p:tavLst>
                                        <p:tav tm="0">
                                          <p:val>
                                            <p:strVal val="#ppt_x"/>
                                          </p:val>
                                        </p:tav>
                                        <p:tav tm="100000">
                                          <p:val>
                                            <p:strVal val="#ppt_x"/>
                                          </p:val>
                                        </p:tav>
                                      </p:tavLst>
                                    </p:anim>
                                    <p:anim calcmode="lin" valueType="num">
                                      <p:cBhvr additive="base">
                                        <p:cTn id="14"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100"/>
                                        </p:tgtEl>
                                        <p:attrNameLst>
                                          <p:attrName>style.visibility</p:attrName>
                                        </p:attrNameLst>
                                      </p:cBhvr>
                                      <p:to>
                                        <p:strVal val="visible"/>
                                      </p:to>
                                    </p:set>
                                    <p:anim calcmode="lin" valueType="num">
                                      <p:cBhvr additive="base">
                                        <p:cTn id="19" dur="500" fill="hold"/>
                                        <p:tgtEl>
                                          <p:spTgt spid="4100"/>
                                        </p:tgtEl>
                                        <p:attrNameLst>
                                          <p:attrName>ppt_x</p:attrName>
                                        </p:attrNameLst>
                                      </p:cBhvr>
                                      <p:tavLst>
                                        <p:tav tm="0">
                                          <p:val>
                                            <p:strVal val="#ppt_x"/>
                                          </p:val>
                                        </p:tav>
                                        <p:tav tm="100000">
                                          <p:val>
                                            <p:strVal val="#ppt_x"/>
                                          </p:val>
                                        </p:tav>
                                      </p:tavLst>
                                    </p:anim>
                                    <p:anim calcmode="lin" valueType="num">
                                      <p:cBhvr additive="base">
                                        <p:cTn id="20"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sz="4800" b="1" dirty="0" smtClean="0">
                <a:solidFill>
                  <a:schemeClr val="tx1"/>
                </a:solidFill>
                <a:latin typeface="Times New Roman" pitchFamily="18" charset="0"/>
                <a:cs typeface="Times New Roman" pitchFamily="18" charset="0"/>
              </a:rPr>
              <a:t>Meaning of </a:t>
            </a:r>
            <a:r>
              <a:rPr lang="en-US" sz="4800" b="1" dirty="0" smtClean="0">
                <a:solidFill>
                  <a:schemeClr val="tx1"/>
                </a:solidFill>
                <a:latin typeface="Times New Roman" pitchFamily="18" charset="0"/>
                <a:cs typeface="Times New Roman" pitchFamily="18" charset="0"/>
              </a:rPr>
              <a:t>symbols</a:t>
            </a:r>
            <a:r>
              <a:rPr lang="ru-RU" sz="4800" b="1" dirty="0" smtClean="0">
                <a:solidFill>
                  <a:schemeClr val="tx1"/>
                </a:solidFill>
                <a:latin typeface="Times New Roman" pitchFamily="18" charset="0"/>
                <a:cs typeface="Times New Roman" pitchFamily="18" charset="0"/>
              </a:rPr>
              <a:t/>
            </a:r>
            <a:br>
              <a:rPr lang="ru-RU" sz="4800" b="1" dirty="0" smtClean="0">
                <a:solidFill>
                  <a:schemeClr val="tx1"/>
                </a:solidFill>
                <a:latin typeface="Times New Roman" pitchFamily="18" charset="0"/>
                <a:cs typeface="Times New Roman" pitchFamily="18" charset="0"/>
              </a:rPr>
            </a:br>
            <a:r>
              <a:rPr lang="ru-RU" sz="4800" b="1" dirty="0" smtClean="0">
                <a:solidFill>
                  <a:schemeClr val="tx1"/>
                </a:solidFill>
                <a:latin typeface="Times New Roman" pitchFamily="18" charset="0"/>
                <a:cs typeface="Times New Roman" pitchFamily="18" charset="0"/>
              </a:rPr>
              <a:t>Значение символов</a:t>
            </a:r>
            <a:endParaRPr lang="ru-RU" sz="48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Autofit/>
          </a:bodyPr>
          <a:lstStyle/>
          <a:p>
            <a:r>
              <a:rPr lang="en-US" sz="2400" dirty="0" smtClean="0">
                <a:latin typeface="Times New Roman" pitchFamily="18" charset="0"/>
                <a:cs typeface="Times New Roman" pitchFamily="18" charset="0"/>
              </a:rPr>
              <a:t>St. David brought  Christianity in Great Britain. The day of St. David is celebrated on the 1</a:t>
            </a:r>
            <a:r>
              <a:rPr lang="en-US" sz="2400" baseline="30000" dirty="0" smtClean="0">
                <a:latin typeface="Times New Roman" pitchFamily="18" charset="0"/>
                <a:cs typeface="Times New Roman" pitchFamily="18" charset="0"/>
              </a:rPr>
              <a:t>st</a:t>
            </a:r>
            <a:r>
              <a:rPr lang="en-US" sz="2400" dirty="0" smtClean="0">
                <a:latin typeface="Times New Roman" pitchFamily="18" charset="0"/>
                <a:cs typeface="Times New Roman" pitchFamily="18" charset="0"/>
              </a:rPr>
              <a:t> of March. It is a national holiday in Wales. </a:t>
            </a:r>
            <a:r>
              <a:rPr lang="ru-RU" sz="2400" dirty="0" smtClean="0">
                <a:latin typeface="Times New Roman" pitchFamily="18" charset="0"/>
                <a:cs typeface="Times New Roman" pitchFamily="18" charset="0"/>
              </a:rPr>
              <a:t>(Святой Давид принес христианство в Великобританию. Национальный праздник отмечается 1 марта)</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The beginning of March is time of daffodils` </a:t>
            </a:r>
            <a:r>
              <a:rPr lang="en-US" sz="2400" dirty="0" smtClean="0">
                <a:latin typeface="Times New Roman" pitchFamily="18" charset="0"/>
                <a:cs typeface="Times New Roman" pitchFamily="18" charset="0"/>
              </a:rPr>
              <a:t>flowering</a:t>
            </a:r>
            <a:r>
              <a:rPr lang="ru-RU" sz="2400" dirty="0" smtClean="0">
                <a:latin typeface="Times New Roman" pitchFamily="18" charset="0"/>
                <a:cs typeface="Times New Roman" pitchFamily="18" charset="0"/>
              </a:rPr>
              <a:t> (В марте цветут нарциссы)</a:t>
            </a: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According to the legend there was a battle between the white and the red dragon (symbols of Angles and Saxons). The red dragon (symbol of Angles) won. Dragon is also a symbol of bravery and savagery. It is used on many flags of different countries (China, Vietnam, Korea</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(Красный Дракон победил в войне с Белым Драконом. Это символ храбрости).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chemeClr val="tx1"/>
                </a:solidFill>
                <a:latin typeface="Times New Roman" pitchFamily="18" charset="0"/>
                <a:cs typeface="Times New Roman" pitchFamily="18" charset="0"/>
              </a:rPr>
              <a:t>Scotland</a:t>
            </a:r>
            <a:endParaRPr lang="ru-RU" b="1" dirty="0">
              <a:solidFill>
                <a:schemeClr val="tx1"/>
              </a:solidFill>
              <a:latin typeface="Times New Roman" pitchFamily="18" charset="0"/>
              <a:cs typeface="Times New Roman" pitchFamily="18" charset="0"/>
            </a:endParaRPr>
          </a:p>
        </p:txBody>
      </p:sp>
      <p:pic>
        <p:nvPicPr>
          <p:cNvPr id="5122" name="Picture 2" descr="C:\Users\dns\Desktop\scotland-f.png"/>
          <p:cNvPicPr>
            <a:picLocks noGrp="1" noChangeAspect="1" noChangeArrowheads="1"/>
          </p:cNvPicPr>
          <p:nvPr>
            <p:ph sz="quarter" idx="1"/>
          </p:nvPr>
        </p:nvPicPr>
        <p:blipFill>
          <a:blip r:embed="rId2" cstate="print"/>
          <a:srcRect/>
          <a:stretch>
            <a:fillRect/>
          </a:stretch>
        </p:blipFill>
        <p:spPr bwMode="auto">
          <a:xfrm>
            <a:off x="539552" y="1772816"/>
            <a:ext cx="8136904" cy="46085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additive="base">
                                        <p:cTn id="13" dur="500" fill="hold"/>
                                        <p:tgtEl>
                                          <p:spTgt spid="5122"/>
                                        </p:tgtEl>
                                        <p:attrNameLst>
                                          <p:attrName>ppt_x</p:attrName>
                                        </p:attrNameLst>
                                      </p:cBhvr>
                                      <p:tavLst>
                                        <p:tav tm="0">
                                          <p:val>
                                            <p:strVal val="#ppt_x"/>
                                          </p:val>
                                        </p:tav>
                                        <p:tav tm="100000">
                                          <p:val>
                                            <p:strVal val="#ppt_x"/>
                                          </p:val>
                                        </p:tav>
                                      </p:tavLst>
                                    </p:anim>
                                    <p:anim calcmode="lin" valueType="num">
                                      <p:cBhvr additive="base">
                                        <p:cTn id="14"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800" b="1" dirty="0" smtClean="0">
                <a:solidFill>
                  <a:schemeClr val="tx1"/>
                </a:solidFill>
                <a:latin typeface="Times New Roman" pitchFamily="18" charset="0"/>
                <a:cs typeface="Times New Roman" pitchFamily="18" charset="0"/>
              </a:rPr>
              <a:t>The United Kingdom of Great Britain and Northern Ireland consists of 4 parts</a:t>
            </a:r>
            <a:r>
              <a:rPr lang="en-US" sz="2800" b="1" dirty="0" smtClean="0">
                <a:solidFill>
                  <a:schemeClr val="tx1"/>
                </a:solidFill>
                <a:latin typeface="Times New Roman" pitchFamily="18" charset="0"/>
                <a:cs typeface="Times New Roman" pitchFamily="18" charset="0"/>
              </a:rPr>
              <a:t>:</a:t>
            </a:r>
            <a:r>
              <a:rPr lang="ru-RU" sz="2800" b="1" dirty="0" smtClean="0">
                <a:solidFill>
                  <a:schemeClr val="tx1"/>
                </a:solidFill>
                <a:latin typeface="Times New Roman" pitchFamily="18" charset="0"/>
                <a:cs typeface="Times New Roman" pitchFamily="18" charset="0"/>
              </a:rPr>
              <a:t/>
            </a:r>
            <a:br>
              <a:rPr lang="ru-RU" sz="2800" b="1" dirty="0" smtClean="0">
                <a:solidFill>
                  <a:schemeClr val="tx1"/>
                </a:solidFill>
                <a:latin typeface="Times New Roman" pitchFamily="18" charset="0"/>
                <a:cs typeface="Times New Roman" pitchFamily="18" charset="0"/>
              </a:rPr>
            </a:br>
            <a:r>
              <a:rPr lang="ru-RU" sz="2800" b="1" dirty="0" smtClean="0">
                <a:solidFill>
                  <a:schemeClr val="tx1"/>
                </a:solidFill>
                <a:latin typeface="Times New Roman" pitchFamily="18" charset="0"/>
                <a:cs typeface="Times New Roman" pitchFamily="18" charset="0"/>
              </a:rPr>
              <a:t>Объединенное королевство состоит из 4 частей:</a:t>
            </a:r>
            <a:endParaRPr lang="ru-RU" sz="2800" dirty="0"/>
          </a:p>
        </p:txBody>
      </p:sp>
      <p:sp>
        <p:nvSpPr>
          <p:cNvPr id="4" name="Содержимое 3"/>
          <p:cNvSpPr>
            <a:spLocks noGrp="1"/>
          </p:cNvSpPr>
          <p:nvPr>
            <p:ph sz="quarter" idx="2"/>
          </p:nvPr>
        </p:nvSpPr>
        <p:spPr/>
        <p:txBody>
          <a:bodyPr>
            <a:normAutofit fontScale="85000" lnSpcReduction="20000"/>
          </a:bodyPr>
          <a:lstStyle/>
          <a:p>
            <a:r>
              <a:rPr lang="en-US" sz="2800" dirty="0" smtClean="0"/>
              <a:t>1. </a:t>
            </a:r>
            <a:r>
              <a:rPr lang="en-US" sz="2800" dirty="0" smtClean="0"/>
              <a:t>England</a:t>
            </a:r>
            <a:r>
              <a:rPr lang="ru-RU" sz="2800" dirty="0" smtClean="0"/>
              <a:t> (Англия)</a:t>
            </a:r>
            <a:endParaRPr lang="en-US" sz="2800" dirty="0" smtClean="0"/>
          </a:p>
          <a:p>
            <a:r>
              <a:rPr lang="en-US" sz="2800" dirty="0" smtClean="0"/>
              <a:t>2.  </a:t>
            </a:r>
            <a:r>
              <a:rPr lang="en-US" sz="2800" dirty="0" smtClean="0"/>
              <a:t>Wales</a:t>
            </a:r>
            <a:r>
              <a:rPr lang="ru-RU" sz="2800" dirty="0" smtClean="0"/>
              <a:t> (Уэльс) </a:t>
            </a:r>
            <a:endParaRPr lang="en-US" sz="2800" dirty="0" smtClean="0"/>
          </a:p>
          <a:p>
            <a:r>
              <a:rPr lang="en-US" sz="2800" dirty="0" smtClean="0"/>
              <a:t>3. </a:t>
            </a:r>
            <a:r>
              <a:rPr lang="en-US" sz="2800" dirty="0" smtClean="0"/>
              <a:t>Scotland</a:t>
            </a:r>
            <a:r>
              <a:rPr lang="ru-RU" sz="2800" dirty="0" smtClean="0"/>
              <a:t> (Шотландия)</a:t>
            </a:r>
            <a:endParaRPr lang="en-US" sz="2800" dirty="0" smtClean="0"/>
          </a:p>
          <a:p>
            <a:r>
              <a:rPr lang="en-US" sz="2800" dirty="0" smtClean="0"/>
              <a:t>4. </a:t>
            </a:r>
            <a:r>
              <a:rPr lang="en-US" sz="2800" dirty="0" err="1" smtClean="0"/>
              <a:t>Nothern</a:t>
            </a:r>
            <a:r>
              <a:rPr lang="en-US" sz="2800" dirty="0" smtClean="0"/>
              <a:t> Ireland (Ulster) [`</a:t>
            </a:r>
            <a:r>
              <a:rPr lang="el-GR" sz="2800" dirty="0" smtClean="0">
                <a:latin typeface="Times New Roman"/>
                <a:cs typeface="Times New Roman"/>
              </a:rPr>
              <a:t>ᴧ</a:t>
            </a:r>
            <a:r>
              <a:rPr lang="en-US" sz="2800" dirty="0" err="1" smtClean="0">
                <a:latin typeface="Times New Roman"/>
                <a:cs typeface="Times New Roman"/>
              </a:rPr>
              <a:t>lstə</a:t>
            </a:r>
            <a:r>
              <a:rPr lang="en-US" sz="2800" dirty="0" smtClean="0"/>
              <a:t>]</a:t>
            </a:r>
            <a:r>
              <a:rPr lang="ru-RU" sz="2800" dirty="0" smtClean="0"/>
              <a:t> (Северная </a:t>
            </a:r>
            <a:r>
              <a:rPr lang="ru-RU" sz="2800" dirty="0" err="1" smtClean="0"/>
              <a:t>Ирладия</a:t>
            </a:r>
            <a:r>
              <a:rPr lang="ru-RU" sz="2800" dirty="0" smtClean="0"/>
              <a:t>)</a:t>
            </a:r>
            <a:endParaRPr lang="en-US" sz="2800" dirty="0" smtClean="0"/>
          </a:p>
          <a:p>
            <a:r>
              <a:rPr lang="en-US" sz="2800" dirty="0" smtClean="0"/>
              <a:t>The </a:t>
            </a:r>
            <a:r>
              <a:rPr lang="en-US" sz="2800" dirty="0" err="1" smtClean="0"/>
              <a:t>Republik</a:t>
            </a:r>
            <a:r>
              <a:rPr lang="en-US" sz="2800" dirty="0" smtClean="0"/>
              <a:t> of Ireland (Eire) [ˈ</a:t>
            </a:r>
            <a:r>
              <a:rPr lang="en-US" sz="2800" dirty="0" err="1" smtClean="0"/>
              <a:t>eːrj</a:t>
            </a:r>
            <a:r>
              <a:rPr lang="en-US" sz="2800" dirty="0" err="1" smtClean="0">
                <a:latin typeface="Times New Roman"/>
                <a:cs typeface="Times New Roman"/>
              </a:rPr>
              <a:t>ə</a:t>
            </a:r>
            <a:r>
              <a:rPr lang="en-US" sz="2800" dirty="0" smtClean="0"/>
              <a:t>] is a politically independent country</a:t>
            </a:r>
            <a:r>
              <a:rPr lang="en-US" sz="2800" dirty="0" smtClean="0"/>
              <a:t>.</a:t>
            </a:r>
            <a:r>
              <a:rPr lang="ru-RU" sz="2800" dirty="0" smtClean="0"/>
              <a:t> (Республика Ирландия – другое государство) </a:t>
            </a:r>
            <a:endParaRPr lang="ru-RU" sz="2800" dirty="0" smtClean="0"/>
          </a:p>
          <a:p>
            <a:pPr>
              <a:buNone/>
            </a:pPr>
            <a:endParaRPr lang="ru-RU" dirty="0"/>
          </a:p>
        </p:txBody>
      </p:sp>
      <p:pic>
        <p:nvPicPr>
          <p:cNvPr id="2050" name="Picture 2" descr="C:\Users\dns\Desktop\United_Kingdom_labelled_map7.png"/>
          <p:cNvPicPr>
            <a:picLocks noGrp="1" noChangeAspect="1" noChangeArrowheads="1"/>
          </p:cNvPicPr>
          <p:nvPr>
            <p:ph sz="quarter" idx="1"/>
          </p:nvPr>
        </p:nvPicPr>
        <p:blipFill>
          <a:blip r:embed="rId2" cstate="print"/>
          <a:srcRect/>
          <a:stretch>
            <a:fillRect/>
          </a:stretch>
        </p:blipFill>
        <p:spPr bwMode="auto">
          <a:xfrm>
            <a:off x="323528" y="1340768"/>
            <a:ext cx="4176464" cy="52565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2000" b="1" dirty="0" smtClean="0">
                <a:solidFill>
                  <a:schemeClr val="tx1"/>
                </a:solidFill>
                <a:latin typeface="Times New Roman" pitchFamily="18" charset="0"/>
                <a:cs typeface="Times New Roman" pitchFamily="18" charset="0"/>
              </a:rPr>
              <a:t>The national symbol of  Scotland is the thistle</a:t>
            </a:r>
            <a:r>
              <a:rPr lang="ru-RU" sz="2000" b="1" dirty="0" smtClean="0">
                <a:solidFill>
                  <a:schemeClr val="tx1"/>
                </a:solidFill>
                <a:latin typeface="Times New Roman" pitchFamily="18" charset="0"/>
                <a:cs typeface="Times New Roman" pitchFamily="18" charset="0"/>
              </a:rPr>
              <a:t> </a:t>
            </a:r>
            <a:r>
              <a:rPr lang="en-US" sz="2000" b="1" dirty="0" smtClean="0">
                <a:solidFill>
                  <a:schemeClr val="tx1"/>
                </a:solidFill>
                <a:latin typeface="Times New Roman" pitchFamily="18" charset="0"/>
                <a:cs typeface="Times New Roman" pitchFamily="18" charset="0"/>
              </a:rPr>
              <a:t>[`</a:t>
            </a:r>
            <a:r>
              <a:rPr lang="el-GR" sz="2000" b="1" dirty="0" smtClean="0">
                <a:solidFill>
                  <a:schemeClr val="tx1"/>
                </a:solidFill>
                <a:latin typeface="Times New Roman" pitchFamily="18" charset="0"/>
                <a:cs typeface="Times New Roman" pitchFamily="18" charset="0"/>
              </a:rPr>
              <a:t>θ</a:t>
            </a:r>
            <a:r>
              <a:rPr lang="en-US" sz="2000" b="1" dirty="0" err="1" smtClean="0">
                <a:solidFill>
                  <a:schemeClr val="tx1"/>
                </a:solidFill>
                <a:latin typeface="Times New Roman" pitchFamily="18" charset="0"/>
                <a:cs typeface="Times New Roman" pitchFamily="18" charset="0"/>
              </a:rPr>
              <a:t>isl</a:t>
            </a:r>
            <a:r>
              <a:rPr lang="en-US" sz="2000" b="1" dirty="0" smtClean="0">
                <a:solidFill>
                  <a:schemeClr val="tx1"/>
                </a:solidFill>
                <a:latin typeface="Times New Roman" pitchFamily="18" charset="0"/>
                <a:cs typeface="Times New Roman" pitchFamily="18" charset="0"/>
              </a:rPr>
              <a:t>] (</a:t>
            </a:r>
            <a:r>
              <a:rPr lang="ru-RU" sz="2000" b="1" dirty="0" smtClean="0">
                <a:solidFill>
                  <a:schemeClr val="tx1"/>
                </a:solidFill>
                <a:latin typeface="Times New Roman" pitchFamily="18" charset="0"/>
                <a:cs typeface="Times New Roman" pitchFamily="18" charset="0"/>
              </a:rPr>
              <a:t>чертополох</a:t>
            </a:r>
            <a:r>
              <a:rPr lang="en-US" sz="2000" b="1" dirty="0" smtClean="0">
                <a:solidFill>
                  <a:schemeClr val="tx1"/>
                </a:solidFill>
                <a:latin typeface="Times New Roman" pitchFamily="18" charset="0"/>
                <a:cs typeface="Times New Roman" pitchFamily="18" charset="0"/>
              </a:rPr>
              <a:t>) and the flag is called the St. Andrew`s </a:t>
            </a:r>
            <a:r>
              <a:rPr lang="en-US" sz="2000" b="1" dirty="0" smtClean="0">
                <a:solidFill>
                  <a:schemeClr val="tx1"/>
                </a:solidFill>
                <a:latin typeface="Times New Roman" pitchFamily="18" charset="0"/>
                <a:cs typeface="Times New Roman" pitchFamily="18" charset="0"/>
              </a:rPr>
              <a:t>Cross</a:t>
            </a:r>
            <a:r>
              <a:rPr lang="ru-RU" sz="2000" b="1" dirty="0" smtClean="0">
                <a:solidFill>
                  <a:schemeClr val="tx1"/>
                </a:solidFill>
                <a:latin typeface="Times New Roman" pitchFamily="18" charset="0"/>
                <a:cs typeface="Times New Roman" pitchFamily="18" charset="0"/>
              </a:rPr>
              <a:t/>
            </a:r>
            <a:br>
              <a:rPr lang="ru-RU" sz="2000" b="1"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Национальный символ Шотландии – чертополох. Святой покровитель – Святой Андрей.</a:t>
            </a:r>
            <a:endParaRPr lang="ru-RU" sz="2000" b="1" dirty="0"/>
          </a:p>
        </p:txBody>
      </p:sp>
      <p:pic>
        <p:nvPicPr>
          <p:cNvPr id="6146" name="Picture 2" descr="C:\Users\dns\Desktop\254e56d7d5af.jpg"/>
          <p:cNvPicPr>
            <a:picLocks noGrp="1" noChangeAspect="1" noChangeArrowheads="1"/>
          </p:cNvPicPr>
          <p:nvPr>
            <p:ph sz="quarter" idx="1"/>
          </p:nvPr>
        </p:nvPicPr>
        <p:blipFill>
          <a:blip r:embed="rId2" cstate="print"/>
          <a:srcRect/>
          <a:stretch>
            <a:fillRect/>
          </a:stretch>
        </p:blipFill>
        <p:spPr bwMode="auto">
          <a:xfrm>
            <a:off x="611560" y="1447800"/>
            <a:ext cx="3892177" cy="4933528"/>
          </a:xfrm>
          <a:prstGeom prst="rect">
            <a:avLst/>
          </a:prstGeom>
          <a:noFill/>
        </p:spPr>
      </p:pic>
      <p:pic>
        <p:nvPicPr>
          <p:cNvPr id="6147" name="Picture 3" descr="C:\Users\dns\Desktop\StAndrew2.jpg"/>
          <p:cNvPicPr>
            <a:picLocks noGrp="1" noChangeAspect="1" noChangeArrowheads="1"/>
          </p:cNvPicPr>
          <p:nvPr>
            <p:ph sz="quarter" idx="2"/>
          </p:nvPr>
        </p:nvPicPr>
        <p:blipFill>
          <a:blip r:embed="rId3" cstate="print"/>
          <a:srcRect/>
          <a:stretch>
            <a:fillRect/>
          </a:stretch>
        </p:blipFill>
        <p:spPr bwMode="auto">
          <a:xfrm>
            <a:off x="5076056" y="1412776"/>
            <a:ext cx="3312368" cy="50405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additive="base">
                                        <p:cTn id="13" dur="500" fill="hold"/>
                                        <p:tgtEl>
                                          <p:spTgt spid="6146"/>
                                        </p:tgtEl>
                                        <p:attrNameLst>
                                          <p:attrName>ppt_x</p:attrName>
                                        </p:attrNameLst>
                                      </p:cBhvr>
                                      <p:tavLst>
                                        <p:tav tm="0">
                                          <p:val>
                                            <p:strVal val="#ppt_x"/>
                                          </p:val>
                                        </p:tav>
                                        <p:tav tm="100000">
                                          <p:val>
                                            <p:strVal val="#ppt_x"/>
                                          </p:val>
                                        </p:tav>
                                      </p:tavLst>
                                    </p:anim>
                                    <p:anim calcmode="lin" valueType="num">
                                      <p:cBhvr additive="base">
                                        <p:cTn id="14"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gtEl>
                                        <p:attrNameLst>
                                          <p:attrName>style.visibility</p:attrName>
                                        </p:attrNameLst>
                                      </p:cBhvr>
                                      <p:to>
                                        <p:strVal val="visible"/>
                                      </p:to>
                                    </p:set>
                                    <p:anim calcmode="lin" valueType="num">
                                      <p:cBhvr additive="base">
                                        <p:cTn id="19" dur="500" fill="hold"/>
                                        <p:tgtEl>
                                          <p:spTgt spid="6147"/>
                                        </p:tgtEl>
                                        <p:attrNameLst>
                                          <p:attrName>ppt_x</p:attrName>
                                        </p:attrNameLst>
                                      </p:cBhvr>
                                      <p:tavLst>
                                        <p:tav tm="0">
                                          <p:val>
                                            <p:strVal val="#ppt_x"/>
                                          </p:val>
                                        </p:tav>
                                        <p:tav tm="100000">
                                          <p:val>
                                            <p:strVal val="#ppt_x"/>
                                          </p:val>
                                        </p:tav>
                                      </p:tavLst>
                                    </p:anim>
                                    <p:anim calcmode="lin" valueType="num">
                                      <p:cBhvr additive="base">
                                        <p:cTn id="20"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smtClean="0">
                <a:solidFill>
                  <a:schemeClr val="tx1"/>
                </a:solidFill>
                <a:latin typeface="Times New Roman" pitchFamily="18" charset="0"/>
                <a:cs typeface="Times New Roman" pitchFamily="18" charset="0"/>
              </a:rPr>
              <a:t>Meaning of symbols </a:t>
            </a:r>
            <a:r>
              <a:rPr lang="ru-RU" b="1" dirty="0" smtClean="0">
                <a:solidFill>
                  <a:schemeClr val="tx1"/>
                </a:solidFill>
                <a:latin typeface="Times New Roman" pitchFamily="18" charset="0"/>
                <a:cs typeface="Times New Roman" pitchFamily="18" charset="0"/>
              </a:rPr>
              <a:t/>
            </a:r>
            <a:br>
              <a:rPr lang="ru-RU" b="1" dirty="0" smtClean="0">
                <a:solidFill>
                  <a:schemeClr val="tx1"/>
                </a:solidFill>
                <a:latin typeface="Times New Roman" pitchFamily="18" charset="0"/>
                <a:cs typeface="Times New Roman" pitchFamily="18" charset="0"/>
              </a:rPr>
            </a:br>
            <a:r>
              <a:rPr lang="ru-RU" b="1" dirty="0" smtClean="0">
                <a:solidFill>
                  <a:schemeClr val="tx1"/>
                </a:solidFill>
                <a:latin typeface="Times New Roman" pitchFamily="18" charset="0"/>
                <a:cs typeface="Times New Roman" pitchFamily="18" charset="0"/>
              </a:rPr>
              <a:t>Значение символов</a:t>
            </a:r>
            <a:endParaRPr lang="ru-RU"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77500" lnSpcReduction="20000"/>
          </a:bodyPr>
          <a:lstStyle/>
          <a:p>
            <a:r>
              <a:rPr lang="en-US" sz="3200" dirty="0" smtClean="0">
                <a:latin typeface="Times New Roman" pitchFamily="18" charset="0"/>
                <a:cs typeface="Times New Roman" pitchFamily="18" charset="0"/>
              </a:rPr>
              <a:t>St. Andrew liked fishing. He was one of  12 followers of Jesus Christ. He was crucified on a diagonal cross. The day of St. Andrew is celebrated on the 30</a:t>
            </a:r>
            <a:r>
              <a:rPr lang="en-US" sz="3200" baseline="30000" dirty="0" smtClean="0">
                <a:latin typeface="Times New Roman" pitchFamily="18" charset="0"/>
                <a:cs typeface="Times New Roman" pitchFamily="18" charset="0"/>
              </a:rPr>
              <a:t>th</a:t>
            </a:r>
            <a:r>
              <a:rPr lang="en-US" sz="3200" dirty="0" smtClean="0">
                <a:latin typeface="Times New Roman" pitchFamily="18" charset="0"/>
                <a:cs typeface="Times New Roman" pitchFamily="18" charset="0"/>
              </a:rPr>
              <a:t> of November</a:t>
            </a:r>
            <a:r>
              <a:rPr lang="en-US" sz="3200" dirty="0" smtClean="0">
                <a:latin typeface="Times New Roman" pitchFamily="18" charset="0"/>
                <a:cs typeface="Times New Roman" pitchFamily="18" charset="0"/>
              </a:rPr>
              <a:t>.</a:t>
            </a:r>
            <a:r>
              <a:rPr lang="ru-RU" sz="3200" dirty="0" smtClean="0">
                <a:latin typeface="Times New Roman" pitchFamily="18" charset="0"/>
                <a:cs typeface="Times New Roman" pitchFamily="18" charset="0"/>
              </a:rPr>
              <a:t> (Святой Андрей был рыбаком и одним из 12 учеников Христа. Он был распят на диагональном кресте. День поминовения – 30 ноября).</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In the 15</a:t>
            </a:r>
            <a:r>
              <a:rPr lang="en-US" sz="3200" baseline="30000" dirty="0" smtClean="0">
                <a:latin typeface="Times New Roman" pitchFamily="18" charset="0"/>
                <a:cs typeface="Times New Roman" pitchFamily="18" charset="0"/>
              </a:rPr>
              <a:t>th</a:t>
            </a:r>
            <a:r>
              <a:rPr lang="en-US" sz="3200" dirty="0" smtClean="0">
                <a:latin typeface="Times New Roman" pitchFamily="18" charset="0"/>
                <a:cs typeface="Times New Roman" pitchFamily="18" charset="0"/>
              </a:rPr>
              <a:t> century Scotch military people were waked up with shouts of enemies, who went shoeless in bushes of thistles. The Scottish people could prepare for the battle and won. </a:t>
            </a:r>
            <a:r>
              <a:rPr lang="ru-RU" sz="3200" dirty="0" smtClean="0">
                <a:latin typeface="Times New Roman" pitchFamily="18" charset="0"/>
                <a:cs typeface="Times New Roman" pitchFamily="18" charset="0"/>
              </a:rPr>
              <a:t>(В 15 веке заросли чертополоха помогли победить в войне (противник запутался, и воины выиграли время для подготовки)</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chemeClr val="tx1"/>
                </a:solidFill>
                <a:latin typeface="Times New Roman" pitchFamily="18" charset="0"/>
                <a:cs typeface="Times New Roman" pitchFamily="18" charset="0"/>
              </a:rPr>
              <a:t>Northern Ireland </a:t>
            </a:r>
            <a:endParaRPr lang="ru-RU" b="1" dirty="0">
              <a:solidFill>
                <a:schemeClr val="tx1"/>
              </a:solidFill>
              <a:latin typeface="Times New Roman" pitchFamily="18" charset="0"/>
              <a:cs typeface="Times New Roman" pitchFamily="18" charset="0"/>
            </a:endParaRPr>
          </a:p>
        </p:txBody>
      </p:sp>
      <p:pic>
        <p:nvPicPr>
          <p:cNvPr id="7170" name="Picture 2" descr="C:\Users\dns\Desktop\Flag_of_Northern_Ireland.png"/>
          <p:cNvPicPr>
            <a:picLocks noGrp="1" noChangeAspect="1" noChangeArrowheads="1"/>
          </p:cNvPicPr>
          <p:nvPr>
            <p:ph sz="quarter" idx="1"/>
          </p:nvPr>
        </p:nvPicPr>
        <p:blipFill>
          <a:blip r:embed="rId2" cstate="print"/>
          <a:srcRect/>
          <a:stretch>
            <a:fillRect/>
          </a:stretch>
        </p:blipFill>
        <p:spPr bwMode="auto">
          <a:xfrm>
            <a:off x="899592" y="1628800"/>
            <a:ext cx="7560840" cy="46085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0"/>
                                        </p:tgtEl>
                                        <p:attrNameLst>
                                          <p:attrName>style.visibility</p:attrName>
                                        </p:attrNameLst>
                                      </p:cBhvr>
                                      <p:to>
                                        <p:strVal val="visible"/>
                                      </p:to>
                                    </p:set>
                                    <p:anim calcmode="lin" valueType="num">
                                      <p:cBhvr additive="base">
                                        <p:cTn id="13" dur="500" fill="hold"/>
                                        <p:tgtEl>
                                          <p:spTgt spid="7170"/>
                                        </p:tgtEl>
                                        <p:attrNameLst>
                                          <p:attrName>ppt_x</p:attrName>
                                        </p:attrNameLst>
                                      </p:cBhvr>
                                      <p:tavLst>
                                        <p:tav tm="0">
                                          <p:val>
                                            <p:strVal val="#ppt_x"/>
                                          </p:val>
                                        </p:tav>
                                        <p:tav tm="100000">
                                          <p:val>
                                            <p:strVal val="#ppt_x"/>
                                          </p:val>
                                        </p:tav>
                                      </p:tavLst>
                                    </p:anim>
                                    <p:anim calcmode="lin" valueType="num">
                                      <p:cBhvr additive="base">
                                        <p:cTn id="14"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sz="2400" b="1" dirty="0" smtClean="0">
                <a:solidFill>
                  <a:schemeClr val="tx1"/>
                </a:solidFill>
                <a:latin typeface="Times New Roman" pitchFamily="18" charset="0"/>
                <a:cs typeface="Times New Roman" pitchFamily="18" charset="0"/>
              </a:rPr>
              <a:t>The national symbol of  Northern Ireland  is the clover</a:t>
            </a:r>
            <a:r>
              <a:rPr lang="ru-RU" sz="2400" b="1" dirty="0" smtClean="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a:t>
            </a:r>
            <a:r>
              <a:rPr lang="en-US" sz="2400" b="1" dirty="0" err="1" smtClean="0">
                <a:solidFill>
                  <a:schemeClr val="tx1"/>
                </a:solidFill>
                <a:latin typeface="Times New Roman" pitchFamily="18" charset="0"/>
                <a:cs typeface="Times New Roman" pitchFamily="18" charset="0"/>
              </a:rPr>
              <a:t>kl</a:t>
            </a:r>
            <a:r>
              <a:rPr lang="en-US" sz="2400" b="1" dirty="0" err="1" smtClean="0">
                <a:solidFill>
                  <a:schemeClr val="tx1"/>
                </a:solidFill>
                <a:latin typeface="Times New Roman"/>
                <a:cs typeface="Times New Roman"/>
              </a:rPr>
              <a:t>əuvə</a:t>
            </a:r>
            <a:r>
              <a:rPr lang="en-US" sz="2400" b="1" dirty="0" smtClean="0">
                <a:solidFill>
                  <a:schemeClr val="tx1"/>
                </a:solidFill>
                <a:latin typeface="Times New Roman" pitchFamily="18" charset="0"/>
                <a:cs typeface="Times New Roman" pitchFamily="18" charset="0"/>
              </a:rPr>
              <a:t>] </a:t>
            </a:r>
            <a:r>
              <a:rPr lang="ru-RU" sz="2400" b="1" dirty="0" smtClean="0">
                <a:solidFill>
                  <a:schemeClr val="tx1"/>
                </a:solidFill>
                <a:latin typeface="Times New Roman" pitchFamily="18" charset="0"/>
                <a:cs typeface="Times New Roman" pitchFamily="18" charset="0"/>
              </a:rPr>
              <a:t>(клевер)</a:t>
            </a:r>
            <a:r>
              <a:rPr lang="en-US" sz="2400" b="1" dirty="0" smtClean="0">
                <a:solidFill>
                  <a:schemeClr val="tx1"/>
                </a:solidFill>
                <a:latin typeface="Times New Roman" pitchFamily="18" charset="0"/>
                <a:cs typeface="Times New Roman" pitchFamily="18" charset="0"/>
              </a:rPr>
              <a:t> and the flag is called the St. Patrick`s </a:t>
            </a:r>
            <a:r>
              <a:rPr lang="en-US" sz="2400" b="1" dirty="0" smtClean="0">
                <a:solidFill>
                  <a:schemeClr val="tx1"/>
                </a:solidFill>
                <a:latin typeface="Times New Roman" pitchFamily="18" charset="0"/>
                <a:cs typeface="Times New Roman" pitchFamily="18" charset="0"/>
              </a:rPr>
              <a:t>Cross</a:t>
            </a:r>
            <a:r>
              <a:rPr lang="ru-RU" sz="2400" b="1" dirty="0" smtClean="0">
                <a:solidFill>
                  <a:schemeClr val="tx1"/>
                </a:solidFill>
                <a:latin typeface="Times New Roman" pitchFamily="18" charset="0"/>
                <a:cs typeface="Times New Roman" pitchFamily="18" charset="0"/>
              </a:rPr>
              <a:t/>
            </a:r>
            <a:br>
              <a:rPr lang="ru-RU" sz="2400" b="1" dirty="0" smtClean="0">
                <a:solidFill>
                  <a:schemeClr val="tx1"/>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Национальный символ Северной Ирландии – клевер, покровитель – Святой Патрик).</a:t>
            </a:r>
            <a:endParaRPr lang="ru-RU" sz="2400" b="1" dirty="0"/>
          </a:p>
        </p:txBody>
      </p:sp>
      <p:pic>
        <p:nvPicPr>
          <p:cNvPr id="8194" name="Picture 2" descr="C:\Users\dns\Desktop\45516042_ph03017.jpg"/>
          <p:cNvPicPr>
            <a:picLocks noGrp="1" noChangeAspect="1" noChangeArrowheads="1"/>
          </p:cNvPicPr>
          <p:nvPr>
            <p:ph sz="quarter" idx="1"/>
          </p:nvPr>
        </p:nvPicPr>
        <p:blipFill>
          <a:blip r:embed="rId2" cstate="print"/>
          <a:srcRect/>
          <a:stretch>
            <a:fillRect/>
          </a:stretch>
        </p:blipFill>
        <p:spPr bwMode="auto">
          <a:xfrm>
            <a:off x="467544" y="1484784"/>
            <a:ext cx="4196531" cy="4896544"/>
          </a:xfrm>
          <a:prstGeom prst="rect">
            <a:avLst/>
          </a:prstGeom>
          <a:noFill/>
        </p:spPr>
      </p:pic>
      <p:pic>
        <p:nvPicPr>
          <p:cNvPr id="8195" name="Picture 3" descr="C:\Users\dns\Desktop\72175866_1300372531_3.jpg"/>
          <p:cNvPicPr>
            <a:picLocks noGrp="1" noChangeAspect="1" noChangeArrowheads="1"/>
          </p:cNvPicPr>
          <p:nvPr>
            <p:ph sz="quarter" idx="2"/>
          </p:nvPr>
        </p:nvPicPr>
        <p:blipFill>
          <a:blip r:embed="rId3" cstate="print"/>
          <a:srcRect/>
          <a:stretch>
            <a:fillRect/>
          </a:stretch>
        </p:blipFill>
        <p:spPr bwMode="auto">
          <a:xfrm>
            <a:off x="4932040" y="1447800"/>
            <a:ext cx="3888432" cy="49335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94"/>
                                        </p:tgtEl>
                                        <p:attrNameLst>
                                          <p:attrName>style.visibility</p:attrName>
                                        </p:attrNameLst>
                                      </p:cBhvr>
                                      <p:to>
                                        <p:strVal val="visible"/>
                                      </p:to>
                                    </p:set>
                                    <p:anim calcmode="lin" valueType="num">
                                      <p:cBhvr additive="base">
                                        <p:cTn id="13" dur="500" fill="hold"/>
                                        <p:tgtEl>
                                          <p:spTgt spid="8194"/>
                                        </p:tgtEl>
                                        <p:attrNameLst>
                                          <p:attrName>ppt_x</p:attrName>
                                        </p:attrNameLst>
                                      </p:cBhvr>
                                      <p:tavLst>
                                        <p:tav tm="0">
                                          <p:val>
                                            <p:strVal val="#ppt_x"/>
                                          </p:val>
                                        </p:tav>
                                        <p:tav tm="100000">
                                          <p:val>
                                            <p:strVal val="#ppt_x"/>
                                          </p:val>
                                        </p:tav>
                                      </p:tavLst>
                                    </p:anim>
                                    <p:anim calcmode="lin" valueType="num">
                                      <p:cBhvr additive="base">
                                        <p:cTn id="14"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195"/>
                                        </p:tgtEl>
                                        <p:attrNameLst>
                                          <p:attrName>style.visibility</p:attrName>
                                        </p:attrNameLst>
                                      </p:cBhvr>
                                      <p:to>
                                        <p:strVal val="visible"/>
                                      </p:to>
                                    </p:set>
                                    <p:anim calcmode="lin" valueType="num">
                                      <p:cBhvr additive="base">
                                        <p:cTn id="19" dur="500" fill="hold"/>
                                        <p:tgtEl>
                                          <p:spTgt spid="8195"/>
                                        </p:tgtEl>
                                        <p:attrNameLst>
                                          <p:attrName>ppt_x</p:attrName>
                                        </p:attrNameLst>
                                      </p:cBhvr>
                                      <p:tavLst>
                                        <p:tav tm="0">
                                          <p:val>
                                            <p:strVal val="#ppt_x"/>
                                          </p:val>
                                        </p:tav>
                                        <p:tav tm="100000">
                                          <p:val>
                                            <p:strVal val="#ppt_x"/>
                                          </p:val>
                                        </p:tav>
                                      </p:tavLst>
                                    </p:anim>
                                    <p:anim calcmode="lin" valueType="num">
                                      <p:cBhvr additive="base">
                                        <p:cTn id="20"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smtClean="0">
                <a:solidFill>
                  <a:schemeClr val="tx1"/>
                </a:solidFill>
                <a:latin typeface="Times New Roman" pitchFamily="18" charset="0"/>
                <a:cs typeface="Times New Roman" pitchFamily="18" charset="0"/>
              </a:rPr>
              <a:t>Meaning of </a:t>
            </a:r>
            <a:r>
              <a:rPr lang="en-US" b="1" dirty="0" smtClean="0">
                <a:solidFill>
                  <a:schemeClr val="tx1"/>
                </a:solidFill>
                <a:latin typeface="Times New Roman" pitchFamily="18" charset="0"/>
                <a:cs typeface="Times New Roman" pitchFamily="18" charset="0"/>
              </a:rPr>
              <a:t>symbols</a:t>
            </a:r>
            <a:r>
              <a:rPr lang="ru-RU" b="1" dirty="0" smtClean="0">
                <a:solidFill>
                  <a:schemeClr val="tx1"/>
                </a:solidFill>
                <a:latin typeface="Times New Roman" pitchFamily="18" charset="0"/>
                <a:cs typeface="Times New Roman" pitchFamily="18" charset="0"/>
              </a:rPr>
              <a:t/>
            </a:r>
            <a:br>
              <a:rPr lang="ru-RU" b="1" dirty="0" smtClean="0">
                <a:solidFill>
                  <a:schemeClr val="tx1"/>
                </a:solidFill>
                <a:latin typeface="Times New Roman" pitchFamily="18" charset="0"/>
                <a:cs typeface="Times New Roman" pitchFamily="18" charset="0"/>
              </a:rPr>
            </a:br>
            <a:r>
              <a:rPr lang="ru-RU" b="1" dirty="0" smtClean="0">
                <a:solidFill>
                  <a:schemeClr val="tx1"/>
                </a:solidFill>
                <a:latin typeface="Times New Roman" pitchFamily="18" charset="0"/>
                <a:cs typeface="Times New Roman" pitchFamily="18" charset="0"/>
              </a:rPr>
              <a:t>Значение символов</a:t>
            </a:r>
            <a:endParaRPr lang="ru-RU"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85000" lnSpcReduction="20000"/>
          </a:bodyPr>
          <a:lstStyle/>
          <a:p>
            <a:r>
              <a:rPr lang="en-US" dirty="0" smtClean="0">
                <a:latin typeface="Times New Roman" pitchFamily="18" charset="0"/>
                <a:cs typeface="Times New Roman" pitchFamily="18" charset="0"/>
              </a:rPr>
              <a:t>According to legend, when St. Patrick converted to Christianity to Ireland, he used as a symbol of the Trinity the leaf of clover.  The day of St. Patrick is celebrated on the 17</a:t>
            </a:r>
            <a:r>
              <a:rPr lang="en-US" baseline="30000" dirty="0" smtClean="0">
                <a:latin typeface="Times New Roman" pitchFamily="18" charset="0"/>
                <a:cs typeface="Times New Roman" pitchFamily="18" charset="0"/>
              </a:rPr>
              <a:t>th</a:t>
            </a:r>
            <a:r>
              <a:rPr lang="en-US" dirty="0" smtClean="0">
                <a:latin typeface="Times New Roman" pitchFamily="18" charset="0"/>
                <a:cs typeface="Times New Roman" pitchFamily="18" charset="0"/>
              </a:rPr>
              <a:t> of March. </a:t>
            </a:r>
            <a:r>
              <a:rPr lang="ru-RU" dirty="0" smtClean="0">
                <a:latin typeface="Times New Roman" pitchFamily="18" charset="0"/>
                <a:cs typeface="Times New Roman" pitchFamily="18" charset="0"/>
              </a:rPr>
              <a:t>(Святой Патрик для объяснения явления </a:t>
            </a:r>
            <a:r>
              <a:rPr lang="ru-RU" dirty="0" err="1" smtClean="0">
                <a:latin typeface="Times New Roman" pitchFamily="18" charset="0"/>
                <a:cs typeface="Times New Roman" pitchFamily="18" charset="0"/>
              </a:rPr>
              <a:t>Тройцы</a:t>
            </a:r>
            <a:r>
              <a:rPr lang="ru-RU" dirty="0" smtClean="0">
                <a:latin typeface="Times New Roman" pitchFamily="18" charset="0"/>
                <a:cs typeface="Times New Roman" pitchFamily="18" charset="0"/>
              </a:rPr>
              <a:t> использовал листок клевера. День поминовения – 17 марта).</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Several thousand years ago , two leaders of the Vikings started the dispute - which of them is more worthy of the throne of the king of Ireland. Because they couldn`t  agree , it was decided to arrange a contest : who  touches first hand the Irish coast , and will govern the country. Their forces were equal, and when the coast was only a few meters, one of the leaders cut off his right hand and threw it on the shore. Since then hand is a symbol of Northern Ireland as a sign of bravery and cleverness</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(Перчатка – символ руки, которую один из викингов отрубил и бросил на побережье Ирландии, чтобы победить в состязании и стать королем Северной Ирландии)</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7410" name="Picture 2" descr="C:\Users\dns\Desktop\map-of-europe-quiz-countries-i8.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5400" b="1" dirty="0" smtClean="0">
                <a:solidFill>
                  <a:schemeClr val="tx1"/>
                </a:solidFill>
                <a:latin typeface="Times New Roman" pitchFamily="18" charset="0"/>
                <a:cs typeface="Times New Roman" pitchFamily="18" charset="0"/>
              </a:rPr>
              <a:t>Geography </a:t>
            </a:r>
            <a:endParaRPr lang="ru-RU" sz="54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70000" lnSpcReduction="20000"/>
          </a:bodyPr>
          <a:lstStyle/>
          <a:p>
            <a:r>
              <a:rPr lang="en-US" sz="3600" dirty="0" smtClean="0">
                <a:latin typeface="Times New Roman" pitchFamily="18" charset="0"/>
                <a:cs typeface="Times New Roman" pitchFamily="18" charset="0"/>
              </a:rPr>
              <a:t>The UK consists of more than 5000 islands of different size. The common surface is 243 000 km2. The UK is washed with the North Sea, the Atlantic Ocean and the Irish Sea. The English Channel separates the British Isles from the continent. The narrowest place is the Strait of Dover (Pas de Calais) (it`s length is 32 km.) </a:t>
            </a:r>
            <a:endParaRPr lang="ru-RU" sz="3600" dirty="0" smtClean="0">
              <a:latin typeface="Times New Roman" pitchFamily="18" charset="0"/>
              <a:cs typeface="Times New Roman" pitchFamily="18" charset="0"/>
            </a:endParaRPr>
          </a:p>
          <a:p>
            <a:r>
              <a:rPr lang="ru-RU" sz="3600" dirty="0" smtClean="0">
                <a:latin typeface="Times New Roman" pitchFamily="18" charset="0"/>
                <a:cs typeface="Times New Roman" pitchFamily="18" charset="0"/>
              </a:rPr>
              <a:t>Великобритания состоит из более чем 5000 островов. Их общая площадь 243 тысячи км2. Они омываются Северным, Ирландским морем и Атлантическим океаном. Пролив Ла-Манш отделяет острова от континента. Самое узкое место – </a:t>
            </a:r>
            <a:r>
              <a:rPr lang="ru-RU" sz="3600" dirty="0" err="1" smtClean="0">
                <a:latin typeface="Times New Roman" pitchFamily="18" charset="0"/>
                <a:cs typeface="Times New Roman" pitchFamily="18" charset="0"/>
              </a:rPr>
              <a:t>Дуврский</a:t>
            </a:r>
            <a:r>
              <a:rPr lang="ru-RU" sz="3600" dirty="0" smtClean="0">
                <a:latin typeface="Times New Roman" pitchFamily="18" charset="0"/>
                <a:cs typeface="Times New Roman" pitchFamily="18" charset="0"/>
              </a:rPr>
              <a:t> пролив (Па-де-Кале) (длина 32 км). </a:t>
            </a: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chemeClr val="tx1"/>
                </a:solidFill>
                <a:latin typeface="Times New Roman" pitchFamily="18" charset="0"/>
                <a:cs typeface="Times New Roman" pitchFamily="18" charset="0"/>
              </a:rPr>
              <a:t>Geography</a:t>
            </a:r>
            <a:endParaRPr lang="ru-RU" b="1" dirty="0">
              <a:solidFill>
                <a:schemeClr val="tx1"/>
              </a:solidFill>
              <a:latin typeface="Times New Roman" pitchFamily="18" charset="0"/>
              <a:cs typeface="Times New Roman" pitchFamily="18" charset="0"/>
            </a:endParaRPr>
          </a:p>
        </p:txBody>
      </p:sp>
      <p:pic>
        <p:nvPicPr>
          <p:cNvPr id="5" name="Picture 3" descr="C:\Users\dns\Desktop\uk.gif"/>
          <p:cNvPicPr>
            <a:picLocks noGrp="1" noChangeAspect="1" noChangeArrowheads="1"/>
          </p:cNvPicPr>
          <p:nvPr>
            <p:ph sz="quarter" idx="1"/>
          </p:nvPr>
        </p:nvPicPr>
        <p:blipFill>
          <a:blip r:embed="rId2" cstate="print"/>
          <a:srcRect/>
          <a:stretch>
            <a:fillRect/>
          </a:stretch>
        </p:blipFill>
        <p:spPr bwMode="auto">
          <a:xfrm>
            <a:off x="914400" y="1495023"/>
            <a:ext cx="3749675" cy="4742289"/>
          </a:xfrm>
          <a:prstGeom prst="rect">
            <a:avLst/>
          </a:prstGeom>
          <a:noFill/>
        </p:spPr>
      </p:pic>
      <p:pic>
        <p:nvPicPr>
          <p:cNvPr id="5122" name="Picture 2" descr="C:\Users\dns\Desktop\798px-Strait_of_Dover_map.png.jpg"/>
          <p:cNvPicPr>
            <a:picLocks noGrp="1" noChangeAspect="1" noChangeArrowheads="1"/>
          </p:cNvPicPr>
          <p:nvPr>
            <p:ph sz="quarter" idx="2"/>
          </p:nvPr>
        </p:nvPicPr>
        <p:blipFill>
          <a:blip r:embed="rId3" cstate="print"/>
          <a:srcRect/>
          <a:stretch>
            <a:fillRect/>
          </a:stretch>
        </p:blipFill>
        <p:spPr bwMode="auto">
          <a:xfrm>
            <a:off x="4933950" y="1484784"/>
            <a:ext cx="3749675" cy="46805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122"/>
                                        </p:tgtEl>
                                        <p:attrNameLst>
                                          <p:attrName>style.visibility</p:attrName>
                                        </p:attrNameLst>
                                      </p:cBhvr>
                                      <p:to>
                                        <p:strVal val="visible"/>
                                      </p:to>
                                    </p:set>
                                    <p:anim calcmode="lin" valueType="num">
                                      <p:cBhvr additive="base">
                                        <p:cTn id="19" dur="500" fill="hold"/>
                                        <p:tgtEl>
                                          <p:spTgt spid="5122"/>
                                        </p:tgtEl>
                                        <p:attrNameLst>
                                          <p:attrName>ppt_x</p:attrName>
                                        </p:attrNameLst>
                                      </p:cBhvr>
                                      <p:tavLst>
                                        <p:tav tm="0">
                                          <p:val>
                                            <p:strVal val="#ppt_x"/>
                                          </p:val>
                                        </p:tav>
                                        <p:tav tm="100000">
                                          <p:val>
                                            <p:strVal val="#ppt_x"/>
                                          </p:val>
                                        </p:tav>
                                      </p:tavLst>
                                    </p:anim>
                                    <p:anim calcmode="lin" valueType="num">
                                      <p:cBhvr additive="base">
                                        <p:cTn id="20"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descr="C:\Users\dns\Desktop\600px-Strait_of_Dover_MODIS.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467544" y="332656"/>
            <a:ext cx="3241272" cy="646331"/>
          </a:xfrm>
          <a:prstGeom prst="rect">
            <a:avLst/>
          </a:prstGeom>
          <a:noFill/>
        </p:spPr>
        <p:txBody>
          <a:bodyPr wrap="square" rtlCol="0">
            <a:spAutoFit/>
          </a:bodyPr>
          <a:lstStyle/>
          <a:p>
            <a:r>
              <a:rPr lang="en-US" sz="3600" b="1" dirty="0" smtClean="0">
                <a:solidFill>
                  <a:schemeClr val="bg1"/>
                </a:solidFill>
                <a:latin typeface="Times New Roman" pitchFamily="18" charset="0"/>
                <a:cs typeface="Times New Roman" pitchFamily="18" charset="0"/>
              </a:rPr>
              <a:t>Strait of Dover </a:t>
            </a:r>
            <a:endParaRPr lang="ru-RU" sz="36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additive="base">
                                        <p:cTn id="13" dur="500" fill="hold"/>
                                        <p:tgtEl>
                                          <p:spTgt spid="6146"/>
                                        </p:tgtEl>
                                        <p:attrNameLst>
                                          <p:attrName>ppt_x</p:attrName>
                                        </p:attrNameLst>
                                      </p:cBhvr>
                                      <p:tavLst>
                                        <p:tav tm="0">
                                          <p:val>
                                            <p:strVal val="#ppt_x"/>
                                          </p:val>
                                        </p:tav>
                                        <p:tav tm="100000">
                                          <p:val>
                                            <p:strVal val="#ppt_x"/>
                                          </p:val>
                                        </p:tav>
                                      </p:tavLst>
                                    </p:anim>
                                    <p:anim calcmode="lin" valueType="num">
                                      <p:cBhvr additive="base">
                                        <p:cTn id="14"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chemeClr val="tx1"/>
                </a:solidFill>
                <a:latin typeface="Times New Roman" pitchFamily="18" charset="0"/>
                <a:cs typeface="Times New Roman" pitchFamily="18" charset="0"/>
              </a:rPr>
              <a:t>Climate</a:t>
            </a:r>
            <a:endParaRPr lang="ru-RU"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92500" lnSpcReduction="20000"/>
          </a:bodyPr>
          <a:lstStyle/>
          <a:p>
            <a:r>
              <a:rPr lang="en-US" dirty="0" smtClean="0">
                <a:latin typeface="Times New Roman" pitchFamily="18" charset="0"/>
                <a:cs typeface="Times New Roman" pitchFamily="18" charset="0"/>
              </a:rPr>
              <a:t>Gulf Stream makes the climate of the UK. It is rather cool and changeable. It rains very often. Therefore there are many expressions in English</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Течение Гольфстрим определяет климат. Он прохладный и часто меняющийся. Часто идут дожди. Поэтому в английском языке есть много выражений на эту тему:</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It rains cats and dogs</a:t>
            </a:r>
            <a:r>
              <a:rPr lang="ru-RU"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It never rains, but it pours</a:t>
            </a:r>
            <a:r>
              <a:rPr lang="ru-RU"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It is a great weather for ducks</a:t>
            </a:r>
            <a:r>
              <a:rPr lang="ru-RU"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We have no climate, only the weather</a:t>
            </a:r>
            <a:r>
              <a:rPr lang="ru-RU"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We have 3 types of weather: rain in the morning, rain in the afternoon and rain in the evening</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smtClean="0">
                <a:solidFill>
                  <a:schemeClr val="tx1"/>
                </a:solidFill>
                <a:latin typeface="Times New Roman" pitchFamily="18" charset="0"/>
                <a:cs typeface="Times New Roman" pitchFamily="18" charset="0"/>
              </a:rPr>
              <a:t>The </a:t>
            </a:r>
            <a:r>
              <a:rPr lang="en-US" b="1" dirty="0" smtClean="0">
                <a:solidFill>
                  <a:schemeClr val="tx1"/>
                </a:solidFill>
                <a:latin typeface="Times New Roman" pitchFamily="18" charset="0"/>
                <a:cs typeface="Times New Roman" pitchFamily="18" charset="0"/>
              </a:rPr>
              <a:t>capitals</a:t>
            </a:r>
            <a:r>
              <a:rPr lang="ru-RU" b="1" dirty="0" smtClean="0">
                <a:solidFill>
                  <a:schemeClr val="tx1"/>
                </a:solidFill>
                <a:latin typeface="Times New Roman" pitchFamily="18" charset="0"/>
                <a:cs typeface="Times New Roman" pitchFamily="18" charset="0"/>
              </a:rPr>
              <a:t> </a:t>
            </a:r>
            <a:br>
              <a:rPr lang="ru-RU" b="1" dirty="0" smtClean="0">
                <a:solidFill>
                  <a:schemeClr val="tx1"/>
                </a:solidFill>
                <a:latin typeface="Times New Roman" pitchFamily="18" charset="0"/>
                <a:cs typeface="Times New Roman" pitchFamily="18" charset="0"/>
              </a:rPr>
            </a:br>
            <a:r>
              <a:rPr lang="ru-RU" b="1" dirty="0" smtClean="0">
                <a:solidFill>
                  <a:schemeClr val="tx1"/>
                </a:solidFill>
                <a:latin typeface="Times New Roman" pitchFamily="18" charset="0"/>
                <a:cs typeface="Times New Roman" pitchFamily="18" charset="0"/>
              </a:rPr>
              <a:t>Столицы</a:t>
            </a:r>
            <a:endParaRPr lang="ru-RU" b="1" dirty="0">
              <a:solidFill>
                <a:schemeClr val="tx1"/>
              </a:solidFill>
              <a:latin typeface="Times New Roman" pitchFamily="18" charset="0"/>
              <a:cs typeface="Times New Roman" pitchFamily="18" charset="0"/>
            </a:endParaRPr>
          </a:p>
        </p:txBody>
      </p:sp>
      <p:sp>
        <p:nvSpPr>
          <p:cNvPr id="4" name="Содержимое 3"/>
          <p:cNvSpPr>
            <a:spLocks noGrp="1"/>
          </p:cNvSpPr>
          <p:nvPr>
            <p:ph sz="quarter" idx="2"/>
          </p:nvPr>
        </p:nvSpPr>
        <p:spPr/>
        <p:txBody>
          <a:bodyPr>
            <a:normAutofit fontScale="77500" lnSpcReduction="20000"/>
          </a:bodyPr>
          <a:lstStyle/>
          <a:p>
            <a:r>
              <a:rPr lang="en-US" sz="2800" dirty="0" smtClean="0"/>
              <a:t>The capitals of Great Britain and England  is </a:t>
            </a:r>
            <a:r>
              <a:rPr lang="en-US" sz="2800" dirty="0" smtClean="0"/>
              <a:t>London</a:t>
            </a:r>
            <a:r>
              <a:rPr lang="ru-RU" sz="2800" dirty="0"/>
              <a:t> </a:t>
            </a:r>
            <a:r>
              <a:rPr lang="ru-RU" sz="2800" dirty="0" smtClean="0"/>
              <a:t>(Великобритания и Англия – Лондон)</a:t>
            </a:r>
            <a:endParaRPr lang="en-US" sz="2800" dirty="0" smtClean="0"/>
          </a:p>
          <a:p>
            <a:r>
              <a:rPr lang="en-US" sz="2800" dirty="0" smtClean="0"/>
              <a:t>The capital of Wales is </a:t>
            </a:r>
            <a:r>
              <a:rPr lang="en-US" sz="2800" dirty="0" smtClean="0"/>
              <a:t>Cardiff</a:t>
            </a:r>
            <a:r>
              <a:rPr lang="ru-RU" sz="2800" dirty="0" smtClean="0"/>
              <a:t> (Уэльс – Кардифф)</a:t>
            </a:r>
            <a:endParaRPr lang="en-US" sz="2800" dirty="0" smtClean="0"/>
          </a:p>
          <a:p>
            <a:r>
              <a:rPr lang="en-US" sz="2800" dirty="0" smtClean="0"/>
              <a:t>The capital of  Scotland  is </a:t>
            </a:r>
            <a:r>
              <a:rPr lang="en-US" sz="2800" dirty="0" smtClean="0"/>
              <a:t>Edinburgh</a:t>
            </a:r>
            <a:r>
              <a:rPr lang="ru-RU" sz="2800" dirty="0" smtClean="0"/>
              <a:t> (Шотландия – Эдинбург)</a:t>
            </a:r>
            <a:endParaRPr lang="en-US" sz="2800" dirty="0" smtClean="0"/>
          </a:p>
          <a:p>
            <a:r>
              <a:rPr lang="en-US" sz="2800" dirty="0" smtClean="0"/>
              <a:t>The capital of Northern Ireland is </a:t>
            </a:r>
            <a:r>
              <a:rPr lang="en-US" sz="2800" dirty="0" smtClean="0"/>
              <a:t>Belfast</a:t>
            </a:r>
            <a:r>
              <a:rPr lang="ru-RU" sz="2800" dirty="0" smtClean="0"/>
              <a:t> (Северная Ирландия – Белфаст)</a:t>
            </a:r>
            <a:r>
              <a:rPr lang="en-US" sz="2800" dirty="0" smtClean="0"/>
              <a:t>    </a:t>
            </a:r>
            <a:endParaRPr lang="ru-RU" sz="2800" dirty="0"/>
          </a:p>
        </p:txBody>
      </p:sp>
      <p:pic>
        <p:nvPicPr>
          <p:cNvPr id="9218" name="Picture 2" descr="C:\Users\dns\Desktop\WLYUUG3H.gif"/>
          <p:cNvPicPr>
            <a:picLocks noGrp="1" noChangeAspect="1" noChangeArrowheads="1"/>
          </p:cNvPicPr>
          <p:nvPr>
            <p:ph sz="quarter" idx="1"/>
          </p:nvPr>
        </p:nvPicPr>
        <p:blipFill>
          <a:blip r:embed="rId2" cstate="print"/>
          <a:srcRect/>
          <a:stretch>
            <a:fillRect/>
          </a:stretch>
        </p:blipFill>
        <p:spPr bwMode="auto">
          <a:xfrm>
            <a:off x="683568" y="1340768"/>
            <a:ext cx="4104455" cy="52565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218"/>
                                        </p:tgtEl>
                                        <p:attrNameLst>
                                          <p:attrName>style.visibility</p:attrName>
                                        </p:attrNameLst>
                                      </p:cBhvr>
                                      <p:to>
                                        <p:strVal val="visible"/>
                                      </p:to>
                                    </p:set>
                                    <p:anim calcmode="lin" valueType="num">
                                      <p:cBhvr additive="base">
                                        <p:cTn id="13" dur="500" fill="hold"/>
                                        <p:tgtEl>
                                          <p:spTgt spid="9218"/>
                                        </p:tgtEl>
                                        <p:attrNameLst>
                                          <p:attrName>ppt_x</p:attrName>
                                        </p:attrNameLst>
                                      </p:cBhvr>
                                      <p:tavLst>
                                        <p:tav tm="0">
                                          <p:val>
                                            <p:strVal val="#ppt_x"/>
                                          </p:val>
                                        </p:tav>
                                        <p:tav tm="100000">
                                          <p:val>
                                            <p:strVal val="#ppt_x"/>
                                          </p:val>
                                        </p:tav>
                                      </p:tavLst>
                                    </p:anim>
                                    <p:anim calcmode="lin" valueType="num">
                                      <p:cBhvr additive="base">
                                        <p:cTn id="14"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8434" name="Picture 2" descr="C:\Users\dns\Desktop\UnitedKingdom9.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1259632" y="5589240"/>
            <a:ext cx="6624736" cy="1200329"/>
          </a:xfrm>
          <a:prstGeom prst="rect">
            <a:avLst/>
          </a:prstGeom>
          <a:noFill/>
        </p:spPr>
        <p:txBody>
          <a:bodyPr wrap="square" rtlCol="0">
            <a:spAutoFit/>
          </a:bodyPr>
          <a:lstStyle/>
          <a:p>
            <a:r>
              <a:rPr lang="en-US" sz="3600" b="1" dirty="0" smtClean="0">
                <a:solidFill>
                  <a:srgbClr val="FFFF00"/>
                </a:solidFill>
                <a:latin typeface="Times New Roman" pitchFamily="18" charset="0"/>
                <a:cs typeface="Times New Roman" pitchFamily="18" charset="0"/>
              </a:rPr>
              <a:t>The biggest river is the </a:t>
            </a:r>
            <a:r>
              <a:rPr lang="en-US" sz="3600" b="1" dirty="0" smtClean="0">
                <a:solidFill>
                  <a:srgbClr val="FFFF00"/>
                </a:solidFill>
                <a:latin typeface="Times New Roman" pitchFamily="18" charset="0"/>
                <a:cs typeface="Times New Roman" pitchFamily="18" charset="0"/>
              </a:rPr>
              <a:t>Thames</a:t>
            </a:r>
            <a:endParaRPr lang="ru-RU" sz="3600" b="1" dirty="0" smtClean="0">
              <a:solidFill>
                <a:srgbClr val="FFFF00"/>
              </a:solidFill>
              <a:latin typeface="Times New Roman" pitchFamily="18" charset="0"/>
              <a:cs typeface="Times New Roman" pitchFamily="18" charset="0"/>
            </a:endParaRPr>
          </a:p>
          <a:p>
            <a:r>
              <a:rPr lang="ru-RU" sz="3600" b="1" dirty="0" smtClean="0">
                <a:solidFill>
                  <a:srgbClr val="FFFF00"/>
                </a:solidFill>
                <a:latin typeface="Times New Roman" pitchFamily="18" charset="0"/>
                <a:cs typeface="Times New Roman" pitchFamily="18" charset="0"/>
              </a:rPr>
              <a:t>Темза – самая большая река</a:t>
            </a:r>
            <a:r>
              <a:rPr lang="en-US" sz="3600" b="1" dirty="0" smtClean="0">
                <a:solidFill>
                  <a:srgbClr val="FFFF00"/>
                </a:solidFill>
                <a:latin typeface="Times New Roman" pitchFamily="18" charset="0"/>
                <a:cs typeface="Times New Roman" pitchFamily="18" charset="0"/>
              </a:rPr>
              <a:t> </a:t>
            </a:r>
            <a:endParaRPr lang="ru-RU" sz="36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434"/>
                                        </p:tgtEl>
                                        <p:attrNameLst>
                                          <p:attrName>style.visibility</p:attrName>
                                        </p:attrNameLst>
                                      </p:cBhvr>
                                      <p:to>
                                        <p:strVal val="visible"/>
                                      </p:to>
                                    </p:set>
                                    <p:anim calcmode="lin" valueType="num">
                                      <p:cBhvr additive="base">
                                        <p:cTn id="19" dur="500" fill="hold"/>
                                        <p:tgtEl>
                                          <p:spTgt spid="18434"/>
                                        </p:tgtEl>
                                        <p:attrNameLst>
                                          <p:attrName>ppt_x</p:attrName>
                                        </p:attrNameLst>
                                      </p:cBhvr>
                                      <p:tavLst>
                                        <p:tav tm="0">
                                          <p:val>
                                            <p:strVal val="#ppt_x"/>
                                          </p:val>
                                        </p:tav>
                                        <p:tav tm="100000">
                                          <p:val>
                                            <p:strVal val="#ppt_x"/>
                                          </p:val>
                                        </p:tav>
                                      </p:tavLst>
                                    </p:anim>
                                    <p:anim calcmode="lin" valueType="num">
                                      <p:cBhvr additive="base">
                                        <p:cTn id="20"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9458" name="Picture 2" descr="C:\Users\dns\Desktop\SEVERN21.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179512" y="6093296"/>
            <a:ext cx="8424936" cy="1200329"/>
          </a:xfrm>
          <a:prstGeom prst="rect">
            <a:avLst/>
          </a:prstGeom>
          <a:noFill/>
        </p:spPr>
        <p:txBody>
          <a:bodyPr wrap="square" rtlCol="0">
            <a:spAutoFit/>
          </a:bodyPr>
          <a:lstStyle/>
          <a:p>
            <a:pPr algn="ctr"/>
            <a:r>
              <a:rPr lang="en-US" sz="2400" b="1" dirty="0" smtClean="0">
                <a:solidFill>
                  <a:srgbClr val="FFFF00"/>
                </a:solidFill>
                <a:latin typeface="Times New Roman" pitchFamily="18" charset="0"/>
                <a:cs typeface="Times New Roman" pitchFamily="18" charset="0"/>
              </a:rPr>
              <a:t>The longest river is the Severn (354 km</a:t>
            </a:r>
            <a:r>
              <a:rPr lang="en-US" sz="2400" b="1" dirty="0" smtClean="0">
                <a:solidFill>
                  <a:srgbClr val="FFFF00"/>
                </a:solidFill>
                <a:latin typeface="Times New Roman" pitchFamily="18" charset="0"/>
                <a:cs typeface="Times New Roman" pitchFamily="18" charset="0"/>
              </a:rPr>
              <a:t>)</a:t>
            </a:r>
            <a:r>
              <a:rPr lang="ru-RU" sz="2400" b="1" dirty="0" smtClean="0">
                <a:solidFill>
                  <a:srgbClr val="FFFF00"/>
                </a:solidFill>
                <a:latin typeface="Times New Roman" pitchFamily="18" charset="0"/>
                <a:cs typeface="Times New Roman" pitchFamily="18" charset="0"/>
              </a:rPr>
              <a:t>. Самая длинная река – </a:t>
            </a:r>
            <a:r>
              <a:rPr lang="ru-RU" sz="2400" b="1" dirty="0" err="1" smtClean="0">
                <a:solidFill>
                  <a:srgbClr val="FFFF00"/>
                </a:solidFill>
                <a:latin typeface="Times New Roman" pitchFamily="18" charset="0"/>
                <a:cs typeface="Times New Roman" pitchFamily="18" charset="0"/>
              </a:rPr>
              <a:t>Северн</a:t>
            </a:r>
            <a:r>
              <a:rPr lang="ru-RU" sz="2400" b="1" dirty="0" smtClean="0">
                <a:solidFill>
                  <a:srgbClr val="FFFF00"/>
                </a:solidFill>
                <a:latin typeface="Times New Roman" pitchFamily="18" charset="0"/>
                <a:cs typeface="Times New Roman" pitchFamily="18" charset="0"/>
              </a:rPr>
              <a:t> (354 км)</a:t>
            </a:r>
          </a:p>
          <a:p>
            <a:pPr algn="ctr"/>
            <a:endParaRPr lang="ru-RU" sz="24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458"/>
                                        </p:tgtEl>
                                        <p:attrNameLst>
                                          <p:attrName>style.visibility</p:attrName>
                                        </p:attrNameLst>
                                      </p:cBhvr>
                                      <p:to>
                                        <p:strVal val="visible"/>
                                      </p:to>
                                    </p:set>
                                    <p:anim calcmode="lin" valueType="num">
                                      <p:cBhvr additive="base">
                                        <p:cTn id="13" dur="500" fill="hold"/>
                                        <p:tgtEl>
                                          <p:spTgt spid="19458"/>
                                        </p:tgtEl>
                                        <p:attrNameLst>
                                          <p:attrName>ppt_x</p:attrName>
                                        </p:attrNameLst>
                                      </p:cBhvr>
                                      <p:tavLst>
                                        <p:tav tm="0">
                                          <p:val>
                                            <p:strVal val="#ppt_x"/>
                                          </p:val>
                                        </p:tav>
                                        <p:tav tm="100000">
                                          <p:val>
                                            <p:strVal val="#ppt_x"/>
                                          </p:val>
                                        </p:tav>
                                      </p:tavLst>
                                    </p:anim>
                                    <p:anim calcmode="lin" valueType="num">
                                      <p:cBhvr additive="base">
                                        <p:cTn id="14"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482" name="Picture 2" descr="C:\Users\dns\Desktop\Ben_Nevis_south_face.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251520" y="5733256"/>
            <a:ext cx="8796265" cy="830997"/>
          </a:xfrm>
          <a:prstGeom prst="rect">
            <a:avLst/>
          </a:prstGeom>
          <a:noFill/>
        </p:spPr>
        <p:txBody>
          <a:bodyPr wrap="square" rtlCol="0">
            <a:spAutoFit/>
          </a:bodyPr>
          <a:lstStyle/>
          <a:p>
            <a:pPr algn="ctr"/>
            <a:r>
              <a:rPr lang="en-US" sz="2400" b="1" dirty="0" smtClean="0">
                <a:solidFill>
                  <a:srgbClr val="FFFF00"/>
                </a:solidFill>
                <a:latin typeface="Times New Roman" pitchFamily="18" charset="0"/>
                <a:cs typeface="Times New Roman" pitchFamily="18" charset="0"/>
              </a:rPr>
              <a:t>The highest mountain is Ben Nevis (1343m), </a:t>
            </a:r>
            <a:r>
              <a:rPr lang="en-US" sz="2400" b="1" dirty="0" smtClean="0">
                <a:solidFill>
                  <a:srgbClr val="FFFF00"/>
                </a:solidFill>
                <a:latin typeface="Times New Roman" pitchFamily="18" charset="0"/>
                <a:cs typeface="Times New Roman" pitchFamily="18" charset="0"/>
              </a:rPr>
              <a:t>Scotland</a:t>
            </a:r>
            <a:endParaRPr lang="ru-RU" sz="2400" b="1" dirty="0" smtClean="0">
              <a:solidFill>
                <a:srgbClr val="FFFF00"/>
              </a:solidFill>
              <a:latin typeface="Times New Roman" pitchFamily="18" charset="0"/>
              <a:cs typeface="Times New Roman" pitchFamily="18" charset="0"/>
            </a:endParaRPr>
          </a:p>
          <a:p>
            <a:pPr algn="ctr"/>
            <a:r>
              <a:rPr lang="ru-RU" sz="2400" b="1" dirty="0" smtClean="0">
                <a:solidFill>
                  <a:srgbClr val="FFFF00"/>
                </a:solidFill>
                <a:latin typeface="Times New Roman" pitchFamily="18" charset="0"/>
                <a:cs typeface="Times New Roman" pitchFamily="18" charset="0"/>
              </a:rPr>
              <a:t>Самая высокая гора – Бен Невис (1343 м), Шотландия</a:t>
            </a:r>
            <a:endParaRPr lang="ru-RU" sz="24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482"/>
                                        </p:tgtEl>
                                        <p:attrNameLst>
                                          <p:attrName>style.visibility</p:attrName>
                                        </p:attrNameLst>
                                      </p:cBhvr>
                                      <p:to>
                                        <p:strVal val="visible"/>
                                      </p:to>
                                    </p:set>
                                    <p:anim calcmode="lin" valueType="num">
                                      <p:cBhvr additive="base">
                                        <p:cTn id="19" dur="500" fill="hold"/>
                                        <p:tgtEl>
                                          <p:spTgt spid="20482"/>
                                        </p:tgtEl>
                                        <p:attrNameLst>
                                          <p:attrName>ppt_x</p:attrName>
                                        </p:attrNameLst>
                                      </p:cBhvr>
                                      <p:tavLst>
                                        <p:tav tm="0">
                                          <p:val>
                                            <p:strVal val="#ppt_x"/>
                                          </p:val>
                                        </p:tav>
                                        <p:tav tm="100000">
                                          <p:val>
                                            <p:strVal val="#ppt_x"/>
                                          </p:val>
                                        </p:tav>
                                      </p:tavLst>
                                    </p:anim>
                                    <p:anim calcmode="lin" valueType="num">
                                      <p:cBhvr additive="base">
                                        <p:cTn id="20"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2800" b="1" dirty="0" smtClean="0">
                <a:solidFill>
                  <a:schemeClr val="tx1"/>
                </a:solidFill>
                <a:latin typeface="Times New Roman" pitchFamily="18" charset="0"/>
                <a:cs typeface="Times New Roman" pitchFamily="18" charset="0"/>
              </a:rPr>
              <a:t>Modern population is divided into 4 groups</a:t>
            </a:r>
            <a:r>
              <a:rPr lang="en-US" sz="2800" b="1" dirty="0" smtClean="0">
                <a:solidFill>
                  <a:schemeClr val="tx1"/>
                </a:solidFill>
                <a:latin typeface="Times New Roman" pitchFamily="18" charset="0"/>
                <a:cs typeface="Times New Roman" pitchFamily="18" charset="0"/>
              </a:rPr>
              <a:t>:</a:t>
            </a:r>
            <a:r>
              <a:rPr lang="ru-RU" sz="2800" b="1" dirty="0" smtClean="0">
                <a:solidFill>
                  <a:schemeClr val="tx1"/>
                </a:solidFill>
                <a:latin typeface="Times New Roman" pitchFamily="18" charset="0"/>
                <a:cs typeface="Times New Roman" pitchFamily="18" charset="0"/>
              </a:rPr>
              <a:t/>
            </a:r>
            <a:br>
              <a:rPr lang="ru-RU" sz="2800" b="1" dirty="0" smtClean="0">
                <a:solidFill>
                  <a:schemeClr val="tx1"/>
                </a:solidFill>
                <a:latin typeface="Times New Roman" pitchFamily="18" charset="0"/>
                <a:cs typeface="Times New Roman" pitchFamily="18" charset="0"/>
              </a:rPr>
            </a:br>
            <a:r>
              <a:rPr lang="ru-RU" sz="2800" b="1" dirty="0" smtClean="0">
                <a:solidFill>
                  <a:schemeClr val="tx1"/>
                </a:solidFill>
                <a:latin typeface="Times New Roman" pitchFamily="18" charset="0"/>
                <a:cs typeface="Times New Roman" pitchFamily="18" charset="0"/>
              </a:rPr>
              <a:t>Современное население представлено 4 группами</a:t>
            </a:r>
            <a:endParaRPr lang="ru-RU" sz="28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a:bodyPr>
          <a:lstStyle/>
          <a:p>
            <a:r>
              <a:rPr lang="en-US" sz="3200" dirty="0" smtClean="0">
                <a:latin typeface="Times New Roman" pitchFamily="18" charset="0"/>
                <a:cs typeface="Times New Roman" pitchFamily="18" charset="0"/>
              </a:rPr>
              <a:t>The </a:t>
            </a:r>
            <a:r>
              <a:rPr lang="en-US" sz="3200" dirty="0" smtClean="0">
                <a:latin typeface="Times New Roman" pitchFamily="18" charset="0"/>
                <a:cs typeface="Times New Roman" pitchFamily="18" charset="0"/>
              </a:rPr>
              <a:t>English</a:t>
            </a:r>
            <a:r>
              <a:rPr lang="ru-RU" sz="3200" dirty="0" smtClean="0">
                <a:latin typeface="Times New Roman" pitchFamily="18" charset="0"/>
                <a:cs typeface="Times New Roman" pitchFamily="18" charset="0"/>
              </a:rPr>
              <a:t> (Англичане)</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The </a:t>
            </a:r>
            <a:r>
              <a:rPr lang="en-US" sz="3200" dirty="0" smtClean="0">
                <a:latin typeface="Times New Roman" pitchFamily="18" charset="0"/>
                <a:cs typeface="Times New Roman" pitchFamily="18" charset="0"/>
              </a:rPr>
              <a:t>Welsh</a:t>
            </a:r>
            <a:r>
              <a:rPr lang="ru-RU" sz="3200" dirty="0" smtClean="0">
                <a:latin typeface="Times New Roman" pitchFamily="18" charset="0"/>
                <a:cs typeface="Times New Roman" pitchFamily="18" charset="0"/>
              </a:rPr>
              <a:t> (Уэльсцы)</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The </a:t>
            </a:r>
            <a:r>
              <a:rPr lang="en-US" sz="3200" dirty="0" smtClean="0">
                <a:latin typeface="Times New Roman" pitchFamily="18" charset="0"/>
                <a:cs typeface="Times New Roman" pitchFamily="18" charset="0"/>
              </a:rPr>
              <a:t>Scots</a:t>
            </a:r>
            <a:r>
              <a:rPr lang="ru-RU" sz="3200" dirty="0" smtClean="0">
                <a:latin typeface="Times New Roman" pitchFamily="18" charset="0"/>
                <a:cs typeface="Times New Roman" pitchFamily="18" charset="0"/>
              </a:rPr>
              <a:t> (Шотландцы)</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The </a:t>
            </a:r>
            <a:r>
              <a:rPr lang="en-US" sz="3200" dirty="0" smtClean="0">
                <a:latin typeface="Times New Roman" pitchFamily="18" charset="0"/>
                <a:cs typeface="Times New Roman" pitchFamily="18" charset="0"/>
              </a:rPr>
              <a:t>Irish</a:t>
            </a:r>
            <a:r>
              <a:rPr lang="ru-RU" sz="3200" dirty="0" smtClean="0">
                <a:latin typeface="Times New Roman" pitchFamily="18" charset="0"/>
                <a:cs typeface="Times New Roman" pitchFamily="18" charset="0"/>
              </a:rPr>
              <a:t> (Ирландцы)</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chemeClr val="tx1"/>
                </a:solidFill>
                <a:latin typeface="Times New Roman" pitchFamily="18" charset="0"/>
                <a:cs typeface="Times New Roman" pitchFamily="18" charset="0"/>
              </a:rPr>
              <a:t>Population in Europe </a:t>
            </a:r>
            <a:endParaRPr lang="ru-RU" b="1" dirty="0">
              <a:solidFill>
                <a:schemeClr val="tx1"/>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sz="quarter" idx="1"/>
          </p:nvPr>
        </p:nvGraphicFramePr>
        <p:xfrm>
          <a:off x="914400" y="1268760"/>
          <a:ext cx="7772400" cy="475104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chemeClr val="tx1"/>
                </a:solidFill>
                <a:latin typeface="Times New Roman" pitchFamily="18" charset="0"/>
                <a:cs typeface="Times New Roman" pitchFamily="18" charset="0"/>
              </a:rPr>
              <a:t>Languages</a:t>
            </a:r>
            <a:r>
              <a:rPr lang="en-US" dirty="0" smtClean="0"/>
              <a:t> </a:t>
            </a:r>
            <a:endParaRPr lang="ru-RU" dirty="0"/>
          </a:p>
        </p:txBody>
      </p:sp>
      <p:sp>
        <p:nvSpPr>
          <p:cNvPr id="3" name="Содержимое 2"/>
          <p:cNvSpPr>
            <a:spLocks noGrp="1"/>
          </p:cNvSpPr>
          <p:nvPr>
            <p:ph sz="quarter" idx="1"/>
          </p:nvPr>
        </p:nvSpPr>
        <p:spPr/>
        <p:txBody>
          <a:bodyPr>
            <a:normAutofit fontScale="85000" lnSpcReduction="20000"/>
          </a:bodyPr>
          <a:lstStyle/>
          <a:p>
            <a:r>
              <a:rPr lang="en-US" sz="3200" dirty="0" smtClean="0">
                <a:latin typeface="Times New Roman" pitchFamily="18" charset="0"/>
                <a:cs typeface="Times New Roman" pitchFamily="18" charset="0"/>
              </a:rPr>
              <a:t>The English language is the state language.</a:t>
            </a:r>
          </a:p>
          <a:p>
            <a:r>
              <a:rPr lang="en-US" sz="3200" dirty="0" smtClean="0">
                <a:latin typeface="Times New Roman" pitchFamily="18" charset="0"/>
                <a:cs typeface="Times New Roman" pitchFamily="18" charset="0"/>
              </a:rPr>
              <a:t>Together with the English language there are also several accents: people in London speak </a:t>
            </a:r>
            <a:r>
              <a:rPr lang="en-US" sz="3200" b="1" dirty="0" smtClean="0">
                <a:latin typeface="Times New Roman" pitchFamily="18" charset="0"/>
                <a:cs typeface="Times New Roman" pitchFamily="18" charset="0"/>
              </a:rPr>
              <a:t>Cockney</a:t>
            </a:r>
            <a:r>
              <a:rPr lang="en-US" sz="3200" dirty="0" smtClean="0">
                <a:latin typeface="Times New Roman" pitchFamily="18" charset="0"/>
                <a:cs typeface="Times New Roman" pitchFamily="18" charset="0"/>
              </a:rPr>
              <a:t>, in Wales – </a:t>
            </a:r>
            <a:r>
              <a:rPr lang="en-US" sz="3200" b="1" dirty="0" err="1" smtClean="0">
                <a:latin typeface="Times New Roman" pitchFamily="18" charset="0"/>
                <a:cs typeface="Times New Roman" pitchFamily="18" charset="0"/>
              </a:rPr>
              <a:t>Cymry</a:t>
            </a:r>
            <a:r>
              <a:rPr lang="en-US" sz="3200" dirty="0" smtClean="0">
                <a:latin typeface="Times New Roman" pitchFamily="18" charset="0"/>
                <a:cs typeface="Times New Roman" pitchFamily="18" charset="0"/>
              </a:rPr>
              <a:t>, in Scotland – </a:t>
            </a:r>
            <a:r>
              <a:rPr lang="en-US" sz="3200" b="1" dirty="0" smtClean="0">
                <a:latin typeface="Times New Roman" pitchFamily="18" charset="0"/>
                <a:cs typeface="Times New Roman" pitchFamily="18" charset="0"/>
              </a:rPr>
              <a:t>Scottish Gaelic</a:t>
            </a:r>
            <a:r>
              <a:rPr lang="en-US" sz="3200" dirty="0" smtClean="0">
                <a:latin typeface="Times New Roman" pitchFamily="18" charset="0"/>
                <a:cs typeface="Times New Roman" pitchFamily="18" charset="0"/>
              </a:rPr>
              <a:t>, in Ireland – </a:t>
            </a:r>
            <a:r>
              <a:rPr lang="en-US" sz="3200" b="1" dirty="0" smtClean="0">
                <a:latin typeface="Times New Roman" pitchFamily="18" charset="0"/>
                <a:cs typeface="Times New Roman" pitchFamily="18" charset="0"/>
              </a:rPr>
              <a:t>Erse</a:t>
            </a:r>
            <a:r>
              <a:rPr lang="en-US" sz="3200" dirty="0" smtClean="0">
                <a:latin typeface="Times New Roman" pitchFamily="18" charset="0"/>
                <a:cs typeface="Times New Roman" pitchFamily="18" charset="0"/>
              </a:rPr>
              <a:t>, on the Isle of Man – </a:t>
            </a:r>
            <a:r>
              <a:rPr lang="en-US" sz="3200" b="1" dirty="0" smtClean="0">
                <a:latin typeface="Times New Roman" pitchFamily="18" charset="0"/>
                <a:cs typeface="Times New Roman" pitchFamily="18" charset="0"/>
              </a:rPr>
              <a:t>Manx</a:t>
            </a:r>
            <a:r>
              <a:rPr lang="en-US" sz="3200" dirty="0" smtClean="0">
                <a:latin typeface="Times New Roman" pitchFamily="18" charset="0"/>
                <a:cs typeface="Times New Roman" pitchFamily="18" charset="0"/>
              </a:rPr>
              <a:t>, on the Isle of Cornwall – </a:t>
            </a:r>
            <a:r>
              <a:rPr lang="en-US" sz="3200" b="1" dirty="0" smtClean="0">
                <a:latin typeface="Times New Roman" pitchFamily="18" charset="0"/>
                <a:cs typeface="Times New Roman" pitchFamily="18" charset="0"/>
              </a:rPr>
              <a:t>Cornish</a:t>
            </a:r>
            <a:r>
              <a:rPr lang="en-US" sz="3200" dirty="0" smtClean="0">
                <a:latin typeface="Times New Roman" pitchFamily="18" charset="0"/>
                <a:cs typeface="Times New Roman" pitchFamily="18" charset="0"/>
              </a:rPr>
              <a:t>. </a:t>
            </a:r>
          </a:p>
          <a:p>
            <a:r>
              <a:rPr lang="en-US" sz="3200" dirty="0" smtClean="0">
                <a:latin typeface="Times New Roman" pitchFamily="18" charset="0"/>
                <a:cs typeface="Times New Roman" pitchFamily="18" charset="0"/>
              </a:rPr>
              <a:t>E.g. </a:t>
            </a:r>
            <a:r>
              <a:rPr lang="en-US" sz="3200" i="1" dirty="0" smtClean="0">
                <a:latin typeface="Times New Roman" pitchFamily="18" charset="0"/>
                <a:cs typeface="Times New Roman" pitchFamily="18" charset="0"/>
              </a:rPr>
              <a:t>Is le Ann leather (Ann has a book) </a:t>
            </a:r>
            <a:r>
              <a:rPr lang="en-US" sz="3200" dirty="0" smtClean="0">
                <a:latin typeface="Times New Roman" pitchFamily="18" charset="0"/>
                <a:cs typeface="Times New Roman" pitchFamily="18" charset="0"/>
              </a:rPr>
              <a:t>– Scottish Gaelic. </a:t>
            </a:r>
            <a:endParaRPr lang="ru-RU" sz="3200" dirty="0" smtClean="0">
              <a:latin typeface="Times New Roman" pitchFamily="18" charset="0"/>
              <a:cs typeface="Times New Roman" pitchFamily="18" charset="0"/>
            </a:endParaRPr>
          </a:p>
          <a:p>
            <a:r>
              <a:rPr lang="ru-RU" sz="3200" dirty="0" smtClean="0">
                <a:latin typeface="Times New Roman" pitchFamily="18" charset="0"/>
                <a:cs typeface="Times New Roman" pitchFamily="18" charset="0"/>
              </a:rPr>
              <a:t>Государственным языком считается английский. Также  есть много диалектов: в Лондоне, Уэльсе, Шотландии, Ирландии, острове Мэн и </a:t>
            </a:r>
            <a:r>
              <a:rPr lang="ru-RU" sz="3200" dirty="0" err="1" smtClean="0">
                <a:latin typeface="Times New Roman" pitchFamily="18" charset="0"/>
                <a:cs typeface="Times New Roman" pitchFamily="18" charset="0"/>
              </a:rPr>
              <a:t>Корнуол</a:t>
            </a:r>
            <a:r>
              <a:rPr lang="ru-RU" sz="3200" dirty="0">
                <a:latin typeface="Times New Roman" pitchFamily="18" charset="0"/>
                <a:cs typeface="Times New Roman" pitchFamily="18" charset="0"/>
              </a:rPr>
              <a:t> </a:t>
            </a:r>
            <a:r>
              <a:rPr lang="ru-RU" sz="3200" dirty="0" smtClean="0">
                <a:latin typeface="Times New Roman" pitchFamily="18" charset="0"/>
                <a:cs typeface="Times New Roman" pitchFamily="18" charset="0"/>
              </a:rPr>
              <a:t>и т.д.</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descr="C:\Users\dns\Desktop\uploaded_e9e6d143593fc751e505e7d04dda221f.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467544" y="188640"/>
            <a:ext cx="4680520" cy="1015663"/>
          </a:xfrm>
          <a:prstGeom prst="rect">
            <a:avLst/>
          </a:prstGeom>
          <a:noFill/>
        </p:spPr>
        <p:txBody>
          <a:bodyPr wrap="square" rtlCol="0">
            <a:spAutoFit/>
          </a:bodyPr>
          <a:lstStyle/>
          <a:p>
            <a:r>
              <a:rPr lang="en-US" sz="6000" b="1" dirty="0" smtClean="0">
                <a:solidFill>
                  <a:srgbClr val="FFFF00"/>
                </a:solidFill>
              </a:rPr>
              <a:t>Isle of Man</a:t>
            </a:r>
            <a:endParaRPr lang="ru-RU" sz="60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0"/>
                                        </p:tgtEl>
                                        <p:attrNameLst>
                                          <p:attrName>style.visibility</p:attrName>
                                        </p:attrNameLst>
                                      </p:cBhvr>
                                      <p:to>
                                        <p:strVal val="visible"/>
                                      </p:to>
                                    </p:set>
                                    <p:anim calcmode="lin" valueType="num">
                                      <p:cBhvr additive="base">
                                        <p:cTn id="13" dur="500" fill="hold"/>
                                        <p:tgtEl>
                                          <p:spTgt spid="7170"/>
                                        </p:tgtEl>
                                        <p:attrNameLst>
                                          <p:attrName>ppt_x</p:attrName>
                                        </p:attrNameLst>
                                      </p:cBhvr>
                                      <p:tavLst>
                                        <p:tav tm="0">
                                          <p:val>
                                            <p:strVal val="#ppt_x"/>
                                          </p:val>
                                        </p:tav>
                                        <p:tav tm="100000">
                                          <p:val>
                                            <p:strVal val="#ppt_x"/>
                                          </p:val>
                                        </p:tav>
                                      </p:tavLst>
                                    </p:anim>
                                    <p:anim calcmode="lin" valueType="num">
                                      <p:cBhvr additive="base">
                                        <p:cTn id="14"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194" name="Picture 2" descr="C:\Users\dns\Desktop\color_photographs_of_old_england_06.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251520" y="260648"/>
            <a:ext cx="8352928" cy="707886"/>
          </a:xfrm>
          <a:prstGeom prst="rect">
            <a:avLst/>
          </a:prstGeom>
          <a:noFill/>
        </p:spPr>
        <p:txBody>
          <a:bodyPr wrap="square" rtlCol="0">
            <a:spAutoFit/>
          </a:bodyPr>
          <a:lstStyle/>
          <a:p>
            <a:pPr algn="r"/>
            <a:r>
              <a:rPr lang="en-US" sz="4000" b="1" dirty="0" smtClean="0">
                <a:latin typeface="Times New Roman" pitchFamily="18" charset="0"/>
                <a:cs typeface="Times New Roman" pitchFamily="18" charset="0"/>
              </a:rPr>
              <a:t>Isle of Cornwall</a:t>
            </a:r>
            <a:endParaRPr lang="ru-RU" sz="40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94"/>
                                        </p:tgtEl>
                                        <p:attrNameLst>
                                          <p:attrName>style.visibility</p:attrName>
                                        </p:attrNameLst>
                                      </p:cBhvr>
                                      <p:to>
                                        <p:strVal val="visible"/>
                                      </p:to>
                                    </p:set>
                                    <p:anim calcmode="lin" valueType="num">
                                      <p:cBhvr additive="base">
                                        <p:cTn id="13" dur="500" fill="hold"/>
                                        <p:tgtEl>
                                          <p:spTgt spid="8194"/>
                                        </p:tgtEl>
                                        <p:attrNameLst>
                                          <p:attrName>ppt_x</p:attrName>
                                        </p:attrNameLst>
                                      </p:cBhvr>
                                      <p:tavLst>
                                        <p:tav tm="0">
                                          <p:val>
                                            <p:strVal val="#ppt_x"/>
                                          </p:val>
                                        </p:tav>
                                        <p:tav tm="100000">
                                          <p:val>
                                            <p:strVal val="#ppt_x"/>
                                          </p:val>
                                        </p:tav>
                                      </p:tavLst>
                                    </p:anim>
                                    <p:anim calcmode="lin" valueType="num">
                                      <p:cBhvr additive="base">
                                        <p:cTn id="14"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a:p>
        </p:txBody>
      </p:sp>
      <p:pic>
        <p:nvPicPr>
          <p:cNvPr id="4" name="Picture 2" descr="C:\Users\dns\Desktop\работа\современное в Лондоне\романтичный лондон 2.jpg"/>
          <p:cNvPicPr>
            <a:picLocks noChangeAspect="1" noChangeArrowheads="1"/>
          </p:cNvPicPr>
          <p:nvPr/>
        </p:nvPicPr>
        <p:blipFill>
          <a:blip r:embed="rId2" cstate="print"/>
          <a:srcRect/>
          <a:stretch>
            <a:fillRect/>
          </a:stretch>
        </p:blipFill>
        <p:spPr bwMode="auto">
          <a:xfrm>
            <a:off x="0" y="0"/>
            <a:ext cx="9144000" cy="6857999"/>
          </a:xfrm>
          <a:prstGeom prst="rect">
            <a:avLst/>
          </a:prstGeom>
          <a:noFill/>
        </p:spPr>
      </p:pic>
      <p:sp>
        <p:nvSpPr>
          <p:cNvPr id="5" name="TextBox 4"/>
          <p:cNvSpPr txBox="1"/>
          <p:nvPr/>
        </p:nvSpPr>
        <p:spPr>
          <a:xfrm>
            <a:off x="5652120" y="548680"/>
            <a:ext cx="2952328" cy="769441"/>
          </a:xfrm>
          <a:prstGeom prst="rect">
            <a:avLst/>
          </a:prstGeom>
          <a:noFill/>
        </p:spPr>
        <p:txBody>
          <a:bodyPr wrap="square" rtlCol="0">
            <a:spAutoFit/>
          </a:bodyPr>
          <a:lstStyle/>
          <a:p>
            <a:pPr algn="r"/>
            <a:r>
              <a:rPr lang="en-US" sz="4400" b="1" dirty="0" smtClean="0">
                <a:latin typeface="Times New Roman" pitchFamily="18" charset="0"/>
                <a:cs typeface="Times New Roman" pitchFamily="18" charset="0"/>
              </a:rPr>
              <a:t>London</a:t>
            </a:r>
            <a:endParaRPr lang="ru-RU" sz="4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C:\Users\dns\Desktop\sights11.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395536" y="5517232"/>
            <a:ext cx="8424936" cy="1015663"/>
          </a:xfrm>
          <a:prstGeom prst="rect">
            <a:avLst/>
          </a:prstGeom>
          <a:noFill/>
        </p:spPr>
        <p:txBody>
          <a:bodyPr wrap="square" rtlCol="0">
            <a:spAutoFit/>
          </a:bodyPr>
          <a:lstStyle/>
          <a:p>
            <a:r>
              <a:rPr lang="en-US" sz="2000" b="1" dirty="0" smtClean="0">
                <a:solidFill>
                  <a:srgbClr val="FFFF00"/>
                </a:solidFill>
                <a:latin typeface="Times New Roman" pitchFamily="18" charset="0"/>
                <a:cs typeface="Times New Roman" pitchFamily="18" charset="0"/>
              </a:rPr>
              <a:t>Stratford – upon – Avon. It is the house where William Shakespeare was born. </a:t>
            </a:r>
            <a:r>
              <a:rPr lang="ru-RU" sz="2000" b="1" dirty="0" smtClean="0">
                <a:solidFill>
                  <a:srgbClr val="FFFF00"/>
                </a:solidFill>
                <a:latin typeface="Times New Roman" pitchFamily="18" charset="0"/>
                <a:cs typeface="Times New Roman" pitchFamily="18" charset="0"/>
              </a:rPr>
              <a:t>Дом, в котором родился </a:t>
            </a:r>
            <a:r>
              <a:rPr lang="ru-RU" sz="2000" b="1" dirty="0" err="1" smtClean="0">
                <a:solidFill>
                  <a:srgbClr val="FFFF00"/>
                </a:solidFill>
                <a:latin typeface="Times New Roman" pitchFamily="18" charset="0"/>
                <a:cs typeface="Times New Roman" pitchFamily="18" charset="0"/>
              </a:rPr>
              <a:t>У.Шекспир</a:t>
            </a:r>
            <a:r>
              <a:rPr lang="ru-RU" sz="2000" b="1" dirty="0" smtClean="0">
                <a:solidFill>
                  <a:srgbClr val="FFFF00"/>
                </a:solidFill>
                <a:latin typeface="Times New Roman" pitchFamily="18" charset="0"/>
                <a:cs typeface="Times New Roman" pitchFamily="18" charset="0"/>
              </a:rPr>
              <a:t> (расположен на реке </a:t>
            </a:r>
            <a:r>
              <a:rPr lang="ru-RU" sz="2000" b="1" dirty="0" err="1" smtClean="0">
                <a:solidFill>
                  <a:srgbClr val="FFFF00"/>
                </a:solidFill>
                <a:latin typeface="Times New Roman" pitchFamily="18" charset="0"/>
                <a:cs typeface="Times New Roman" pitchFamily="18" charset="0"/>
              </a:rPr>
              <a:t>Стрэтфорд</a:t>
            </a:r>
            <a:r>
              <a:rPr lang="ru-RU" sz="2000" b="1" dirty="0" smtClean="0">
                <a:solidFill>
                  <a:srgbClr val="FFFF00"/>
                </a:solidFill>
                <a:latin typeface="Times New Roman" pitchFamily="18" charset="0"/>
                <a:cs typeface="Times New Roman" pitchFamily="18" charset="0"/>
              </a:rPr>
              <a:t> – на – </a:t>
            </a:r>
            <a:r>
              <a:rPr lang="ru-RU" sz="2000" b="1" dirty="0" err="1" smtClean="0">
                <a:solidFill>
                  <a:srgbClr val="FFFF00"/>
                </a:solidFill>
                <a:latin typeface="Times New Roman" pitchFamily="18" charset="0"/>
                <a:cs typeface="Times New Roman" pitchFamily="18" charset="0"/>
              </a:rPr>
              <a:t>Эйвоне</a:t>
            </a:r>
            <a:r>
              <a:rPr lang="ru-RU" sz="2000" b="1" dirty="0" smtClean="0">
                <a:solidFill>
                  <a:srgbClr val="FFFF00"/>
                </a:solidFill>
                <a:latin typeface="Times New Roman" pitchFamily="18" charset="0"/>
                <a:cs typeface="Times New Roman" pitchFamily="18" charset="0"/>
              </a:rPr>
              <a:t>).</a:t>
            </a:r>
            <a:endParaRPr lang="ru-RU" sz="20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506"/>
                                        </p:tgtEl>
                                        <p:attrNameLst>
                                          <p:attrName>style.visibility</p:attrName>
                                        </p:attrNameLst>
                                      </p:cBhvr>
                                      <p:to>
                                        <p:strVal val="visible"/>
                                      </p:to>
                                    </p:set>
                                    <p:anim calcmode="lin" valueType="num">
                                      <p:cBhvr additive="base">
                                        <p:cTn id="13" dur="500" fill="hold"/>
                                        <p:tgtEl>
                                          <p:spTgt spid="21506"/>
                                        </p:tgtEl>
                                        <p:attrNameLst>
                                          <p:attrName>ppt_x</p:attrName>
                                        </p:attrNameLst>
                                      </p:cBhvr>
                                      <p:tavLst>
                                        <p:tav tm="0">
                                          <p:val>
                                            <p:strVal val="#ppt_x"/>
                                          </p:val>
                                        </p:tav>
                                        <p:tav tm="100000">
                                          <p:val>
                                            <p:strVal val="#ppt_x"/>
                                          </p:val>
                                        </p:tav>
                                      </p:tavLst>
                                    </p:anim>
                                    <p:anim calcmode="lin" valueType="num">
                                      <p:cBhvr additive="base">
                                        <p:cTn id="14" dur="500" fill="hold"/>
                                        <p:tgtEl>
                                          <p:spTgt spid="215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6626" name="Picture 2" descr="C:\Users\dns\Desktop\fullsize.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4" name="TextBox 3"/>
          <p:cNvSpPr txBox="1"/>
          <p:nvPr/>
        </p:nvSpPr>
        <p:spPr>
          <a:xfrm>
            <a:off x="395536" y="332657"/>
            <a:ext cx="3672408" cy="769441"/>
          </a:xfrm>
          <a:prstGeom prst="rect">
            <a:avLst/>
          </a:prstGeom>
          <a:noFill/>
        </p:spPr>
        <p:txBody>
          <a:bodyPr wrap="square" rtlCol="0">
            <a:spAutoFit/>
          </a:bodyPr>
          <a:lstStyle/>
          <a:p>
            <a:r>
              <a:rPr lang="en-US" sz="4400" b="1" dirty="0" smtClean="0">
                <a:latin typeface="Times New Roman" pitchFamily="18" charset="0"/>
                <a:cs typeface="Times New Roman" pitchFamily="18" charset="0"/>
              </a:rPr>
              <a:t>London</a:t>
            </a:r>
            <a:endParaRPr lang="ru-RU" sz="4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626"/>
                                        </p:tgtEl>
                                        <p:attrNameLst>
                                          <p:attrName>style.visibility</p:attrName>
                                        </p:attrNameLst>
                                      </p:cBhvr>
                                      <p:to>
                                        <p:strVal val="visible"/>
                                      </p:to>
                                    </p:set>
                                    <p:anim calcmode="lin" valueType="num">
                                      <p:cBhvr additive="base">
                                        <p:cTn id="13" dur="500" fill="hold"/>
                                        <p:tgtEl>
                                          <p:spTgt spid="26626"/>
                                        </p:tgtEl>
                                        <p:attrNameLst>
                                          <p:attrName>ppt_x</p:attrName>
                                        </p:attrNameLst>
                                      </p:cBhvr>
                                      <p:tavLst>
                                        <p:tav tm="0">
                                          <p:val>
                                            <p:strVal val="#ppt_x"/>
                                          </p:val>
                                        </p:tav>
                                        <p:tav tm="100000">
                                          <p:val>
                                            <p:strVal val="#ppt_x"/>
                                          </p:val>
                                        </p:tav>
                                      </p:tavLst>
                                    </p:anim>
                                    <p:anim calcmode="lin" valueType="num">
                                      <p:cBhvr additive="base">
                                        <p:cTn id="14" dur="500" fill="hold"/>
                                        <p:tgtEl>
                                          <p:spTgt spid="266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1266" name="Picture 2" descr="C:\Users\dns\Desktop\1211117834_247364-cardiffcas.jpe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827584" y="5373216"/>
            <a:ext cx="2304256" cy="769441"/>
          </a:xfrm>
          <a:prstGeom prst="rect">
            <a:avLst/>
          </a:prstGeom>
          <a:noFill/>
        </p:spPr>
        <p:txBody>
          <a:bodyPr wrap="square" rtlCol="0">
            <a:spAutoFit/>
          </a:bodyPr>
          <a:lstStyle/>
          <a:p>
            <a:r>
              <a:rPr lang="en-US" sz="4400" dirty="0" smtClean="0">
                <a:solidFill>
                  <a:schemeClr val="bg1"/>
                </a:solidFill>
              </a:rPr>
              <a:t> </a:t>
            </a:r>
            <a:r>
              <a:rPr lang="en-US" sz="4400" b="1" dirty="0" smtClean="0">
                <a:solidFill>
                  <a:schemeClr val="bg1"/>
                </a:solidFill>
              </a:rPr>
              <a:t>Cardiff</a:t>
            </a:r>
            <a:endParaRPr lang="ru-RU" sz="44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266"/>
                                        </p:tgtEl>
                                        <p:attrNameLst>
                                          <p:attrName>style.visibility</p:attrName>
                                        </p:attrNameLst>
                                      </p:cBhvr>
                                      <p:to>
                                        <p:strVal val="visible"/>
                                      </p:to>
                                    </p:set>
                                    <p:anim calcmode="lin" valueType="num">
                                      <p:cBhvr additive="base">
                                        <p:cTn id="13" dur="500" fill="hold"/>
                                        <p:tgtEl>
                                          <p:spTgt spid="11266"/>
                                        </p:tgtEl>
                                        <p:attrNameLst>
                                          <p:attrName>ppt_x</p:attrName>
                                        </p:attrNameLst>
                                      </p:cBhvr>
                                      <p:tavLst>
                                        <p:tav tm="0">
                                          <p:val>
                                            <p:strVal val="#ppt_x"/>
                                          </p:val>
                                        </p:tav>
                                        <p:tav tm="100000">
                                          <p:val>
                                            <p:strVal val="#ppt_x"/>
                                          </p:val>
                                        </p:tav>
                                      </p:tavLst>
                                    </p:anim>
                                    <p:anim calcmode="lin" valueType="num">
                                      <p:cBhvr additive="base">
                                        <p:cTn id="14"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2290" name="Picture 2" descr="C:\Users\dns\Desktop\Эдинбург 2.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827584" y="548680"/>
            <a:ext cx="2502416" cy="707886"/>
          </a:xfrm>
          <a:prstGeom prst="rect">
            <a:avLst/>
          </a:prstGeom>
          <a:noFill/>
        </p:spPr>
        <p:txBody>
          <a:bodyPr wrap="none" rtlCol="0">
            <a:spAutoFit/>
          </a:bodyPr>
          <a:lstStyle/>
          <a:p>
            <a:r>
              <a:rPr lang="en-US" sz="4000" b="1" dirty="0" smtClean="0"/>
              <a:t>Edinburgh</a:t>
            </a:r>
            <a:endParaRPr lang="ru-RU"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290"/>
                                        </p:tgtEl>
                                        <p:attrNameLst>
                                          <p:attrName>style.visibility</p:attrName>
                                        </p:attrNameLst>
                                      </p:cBhvr>
                                      <p:to>
                                        <p:strVal val="visible"/>
                                      </p:to>
                                    </p:set>
                                    <p:anim calcmode="lin" valueType="num">
                                      <p:cBhvr additive="base">
                                        <p:cTn id="13" dur="500" fill="hold"/>
                                        <p:tgtEl>
                                          <p:spTgt spid="12290"/>
                                        </p:tgtEl>
                                        <p:attrNameLst>
                                          <p:attrName>ppt_x</p:attrName>
                                        </p:attrNameLst>
                                      </p:cBhvr>
                                      <p:tavLst>
                                        <p:tav tm="0">
                                          <p:val>
                                            <p:strVal val="#ppt_x"/>
                                          </p:val>
                                        </p:tav>
                                        <p:tav tm="100000">
                                          <p:val>
                                            <p:strVal val="#ppt_x"/>
                                          </p:val>
                                        </p:tav>
                                      </p:tavLst>
                                    </p:anim>
                                    <p:anim calcmode="lin" valueType="num">
                                      <p:cBhvr additive="base">
                                        <p:cTn id="14"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3314" name="Picture 2" descr="C:\Users\dns\Desktop\BIG_cityhall1belfast9za_1233301812457.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611560" y="404664"/>
            <a:ext cx="2088232" cy="646331"/>
          </a:xfrm>
          <a:prstGeom prst="rect">
            <a:avLst/>
          </a:prstGeom>
          <a:noFill/>
        </p:spPr>
        <p:txBody>
          <a:bodyPr wrap="square" rtlCol="0">
            <a:spAutoFit/>
          </a:bodyPr>
          <a:lstStyle/>
          <a:p>
            <a:r>
              <a:rPr lang="en-US" sz="3600" b="1" dirty="0" smtClean="0"/>
              <a:t>Belfast</a:t>
            </a:r>
            <a:endParaRPr lang="ru-RU"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314"/>
                                        </p:tgtEl>
                                        <p:attrNameLst>
                                          <p:attrName>style.visibility</p:attrName>
                                        </p:attrNameLst>
                                      </p:cBhvr>
                                      <p:to>
                                        <p:strVal val="visible"/>
                                      </p:to>
                                    </p:set>
                                    <p:anim calcmode="lin" valueType="num">
                                      <p:cBhvr additive="base">
                                        <p:cTn id="13" dur="500" fill="hold"/>
                                        <p:tgtEl>
                                          <p:spTgt spid="13314"/>
                                        </p:tgtEl>
                                        <p:attrNameLst>
                                          <p:attrName>ppt_x</p:attrName>
                                        </p:attrNameLst>
                                      </p:cBhvr>
                                      <p:tavLst>
                                        <p:tav tm="0">
                                          <p:val>
                                            <p:strVal val="#ppt_x"/>
                                          </p:val>
                                        </p:tav>
                                        <p:tav tm="100000">
                                          <p:val>
                                            <p:strVal val="#ppt_x"/>
                                          </p:val>
                                        </p:tav>
                                      </p:tavLst>
                                    </p:anim>
                                    <p:anim calcmode="lin" valueType="num">
                                      <p:cBhvr additive="base">
                                        <p:cTn id="14"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4338" name="Picture 2" descr="C:\Users\dns\Desktop\Манчестер.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611560" y="5733256"/>
            <a:ext cx="2497800" cy="646331"/>
          </a:xfrm>
          <a:prstGeom prst="rect">
            <a:avLst/>
          </a:prstGeom>
          <a:noFill/>
        </p:spPr>
        <p:txBody>
          <a:bodyPr wrap="none" rtlCol="0">
            <a:spAutoFit/>
          </a:bodyPr>
          <a:lstStyle/>
          <a:p>
            <a:r>
              <a:rPr lang="en-US" sz="3600" b="1" dirty="0" smtClean="0">
                <a:solidFill>
                  <a:schemeClr val="bg1"/>
                </a:solidFill>
              </a:rPr>
              <a:t>Manchester</a:t>
            </a:r>
            <a:endParaRPr lang="ru-RU" sz="3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38"/>
                                        </p:tgtEl>
                                        <p:attrNameLst>
                                          <p:attrName>style.visibility</p:attrName>
                                        </p:attrNameLst>
                                      </p:cBhvr>
                                      <p:to>
                                        <p:strVal val="visible"/>
                                      </p:to>
                                    </p:set>
                                    <p:anim calcmode="lin" valueType="num">
                                      <p:cBhvr additive="base">
                                        <p:cTn id="13" dur="500" fill="hold"/>
                                        <p:tgtEl>
                                          <p:spTgt spid="14338"/>
                                        </p:tgtEl>
                                        <p:attrNameLst>
                                          <p:attrName>ppt_x</p:attrName>
                                        </p:attrNameLst>
                                      </p:cBhvr>
                                      <p:tavLst>
                                        <p:tav tm="0">
                                          <p:val>
                                            <p:strVal val="#ppt_x"/>
                                          </p:val>
                                        </p:tav>
                                        <p:tav tm="100000">
                                          <p:val>
                                            <p:strVal val="#ppt_x"/>
                                          </p:val>
                                        </p:tav>
                                      </p:tavLst>
                                    </p:anim>
                                    <p:anim calcmode="lin" valueType="num">
                                      <p:cBhvr additive="base">
                                        <p:cTn id="14"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5362" name="Picture 2" descr="C:\Users\dns\Desktop\Ливерпуль.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4788024" y="5733256"/>
            <a:ext cx="3960440" cy="646331"/>
          </a:xfrm>
          <a:prstGeom prst="rect">
            <a:avLst/>
          </a:prstGeom>
          <a:noFill/>
        </p:spPr>
        <p:txBody>
          <a:bodyPr wrap="square" rtlCol="0">
            <a:spAutoFit/>
          </a:bodyPr>
          <a:lstStyle/>
          <a:p>
            <a:pPr algn="r"/>
            <a:r>
              <a:rPr lang="en-US" sz="3600" b="1" dirty="0" smtClean="0">
                <a:solidFill>
                  <a:schemeClr val="bg1"/>
                </a:solidFill>
              </a:rPr>
              <a:t>Liverpool</a:t>
            </a:r>
            <a:endParaRPr lang="ru-RU" sz="3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362"/>
                                        </p:tgtEl>
                                        <p:attrNameLst>
                                          <p:attrName>style.visibility</p:attrName>
                                        </p:attrNameLst>
                                      </p:cBhvr>
                                      <p:to>
                                        <p:strVal val="visible"/>
                                      </p:to>
                                    </p:set>
                                    <p:anim calcmode="lin" valueType="num">
                                      <p:cBhvr additive="base">
                                        <p:cTn id="13" dur="500" fill="hold"/>
                                        <p:tgtEl>
                                          <p:spTgt spid="15362"/>
                                        </p:tgtEl>
                                        <p:attrNameLst>
                                          <p:attrName>ppt_x</p:attrName>
                                        </p:attrNameLst>
                                      </p:cBhvr>
                                      <p:tavLst>
                                        <p:tav tm="0">
                                          <p:val>
                                            <p:strVal val="#ppt_x"/>
                                          </p:val>
                                        </p:tav>
                                        <p:tav tm="100000">
                                          <p:val>
                                            <p:strVal val="#ppt_x"/>
                                          </p:val>
                                        </p:tav>
                                      </p:tavLst>
                                    </p:anim>
                                    <p:anim calcmode="lin" valueType="num">
                                      <p:cBhvr additive="base">
                                        <p:cTn id="14" dur="500" fill="hold"/>
                                        <p:tgtEl>
                                          <p:spTgt spid="153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841</TotalTime>
  <Words>1383</Words>
  <Application>Microsoft Office PowerPoint</Application>
  <PresentationFormat>Экран (4:3)</PresentationFormat>
  <Paragraphs>79</Paragraphs>
  <Slides>39</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39</vt:i4>
      </vt:variant>
    </vt:vector>
  </HeadingPairs>
  <TitlesOfParts>
    <vt:vector size="46" baseType="lpstr">
      <vt:lpstr>Calibri</vt:lpstr>
      <vt:lpstr>Cambria</vt:lpstr>
      <vt:lpstr>Franklin Gothic Book</vt:lpstr>
      <vt:lpstr>Perpetua</vt:lpstr>
      <vt:lpstr>Times New Roman</vt:lpstr>
      <vt:lpstr>Wingdings 2</vt:lpstr>
      <vt:lpstr>Справедливость</vt:lpstr>
      <vt:lpstr>Презентация PowerPoint</vt:lpstr>
      <vt:lpstr>The United Kingdom of Great Britain and Northern Ireland consists of 4 parts: Объединенное королевство состоит из 4 частей:</vt:lpstr>
      <vt:lpstr>The capitals  Столицы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The Union Jack (Флаг Великобритании – «Юнион Джек»)</vt:lpstr>
      <vt:lpstr>England</vt:lpstr>
      <vt:lpstr>The national symbol of England is the red rose  and the flag is called the St. George`s Cross Национальный символ Англии – красная роза, и на флаге изображен крест Святого Георгия</vt:lpstr>
      <vt:lpstr>Meaning of the symbols Значение символов</vt:lpstr>
      <vt:lpstr>Wales</vt:lpstr>
      <vt:lpstr>The national symbol of  Wales is the daffodil [`dæfədil] (нарцисс) and the flag is called the Red Dragon. The patron is St. David.  Национальный символ Уэльса – нарцисс, на флаге изображен красный дракон. Покровитель – Святой Давид.</vt:lpstr>
      <vt:lpstr>Meaning of symbols Значение символов</vt:lpstr>
      <vt:lpstr>Scotland</vt:lpstr>
      <vt:lpstr>The national symbol of  Scotland is the thistle [`θisl] (чертополох) and the flag is called the St. Andrew`s Cross Национальный символ Шотландии – чертополох. Святой покровитель – Святой Андрей.</vt:lpstr>
      <vt:lpstr>Meaning of symbols  Значение символов</vt:lpstr>
      <vt:lpstr>Northern Ireland </vt:lpstr>
      <vt:lpstr>The national symbol of  Northern Ireland  is the clover [kləuvə] (клевер) and the flag is called the St. Patrick`s Cross Национальный символ Северной Ирландии – клевер, покровитель – Святой Патрик).</vt:lpstr>
      <vt:lpstr>Meaning of symbols Значение символов</vt:lpstr>
      <vt:lpstr>Презентация PowerPoint</vt:lpstr>
      <vt:lpstr>Geography </vt:lpstr>
      <vt:lpstr>Geography</vt:lpstr>
      <vt:lpstr>Презентация PowerPoint</vt:lpstr>
      <vt:lpstr>Climate</vt:lpstr>
      <vt:lpstr>Презентация PowerPoint</vt:lpstr>
      <vt:lpstr>Презентация PowerPoint</vt:lpstr>
      <vt:lpstr>Презентация PowerPoint</vt:lpstr>
      <vt:lpstr>Modern population is divided into 4 groups: Современное население представлено 4 группами</vt:lpstr>
      <vt:lpstr>Population in Europe </vt:lpstr>
      <vt:lpstr>Languages </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dns</dc:creator>
  <cp:lastModifiedBy>Галя</cp:lastModifiedBy>
  <cp:revision>65</cp:revision>
  <dcterms:created xsi:type="dcterms:W3CDTF">2014-03-22T07:44:51Z</dcterms:created>
  <dcterms:modified xsi:type="dcterms:W3CDTF">2023-06-25T09:02:34Z</dcterms:modified>
</cp:coreProperties>
</file>