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371" r:id="rId3"/>
    <p:sldId id="376" r:id="rId4"/>
    <p:sldId id="360" r:id="rId5"/>
    <p:sldId id="361" r:id="rId6"/>
    <p:sldId id="277" r:id="rId7"/>
    <p:sldId id="339" r:id="rId8"/>
    <p:sldId id="295" r:id="rId9"/>
    <p:sldId id="257" r:id="rId10"/>
    <p:sldId id="259" r:id="rId11"/>
    <p:sldId id="261" r:id="rId12"/>
    <p:sldId id="262" r:id="rId13"/>
    <p:sldId id="263" r:id="rId14"/>
    <p:sldId id="265" r:id="rId15"/>
    <p:sldId id="282" r:id="rId16"/>
    <p:sldId id="363" r:id="rId17"/>
    <p:sldId id="264" r:id="rId18"/>
    <p:sldId id="266" r:id="rId19"/>
    <p:sldId id="280" r:id="rId20"/>
    <p:sldId id="267" r:id="rId21"/>
    <p:sldId id="268" r:id="rId22"/>
    <p:sldId id="269" r:id="rId23"/>
    <p:sldId id="270" r:id="rId24"/>
    <p:sldId id="364" r:id="rId25"/>
    <p:sldId id="271" r:id="rId26"/>
    <p:sldId id="272" r:id="rId27"/>
    <p:sldId id="273" r:id="rId28"/>
    <p:sldId id="274" r:id="rId29"/>
    <p:sldId id="275" r:id="rId30"/>
    <p:sldId id="276" r:id="rId31"/>
    <p:sldId id="351" r:id="rId32"/>
    <p:sldId id="298" r:id="rId33"/>
    <p:sldId id="365" r:id="rId34"/>
    <p:sldId id="288" r:id="rId35"/>
    <p:sldId id="343" r:id="rId36"/>
    <p:sldId id="289" r:id="rId37"/>
    <p:sldId id="291" r:id="rId38"/>
    <p:sldId id="299" r:id="rId39"/>
    <p:sldId id="292" r:id="rId40"/>
    <p:sldId id="293" r:id="rId41"/>
    <p:sldId id="300" r:id="rId42"/>
    <p:sldId id="294" r:id="rId43"/>
    <p:sldId id="290" r:id="rId44"/>
    <p:sldId id="314" r:id="rId45"/>
    <p:sldId id="340" r:id="rId46"/>
    <p:sldId id="318" r:id="rId47"/>
    <p:sldId id="319" r:id="rId48"/>
    <p:sldId id="322" r:id="rId49"/>
    <p:sldId id="323" r:id="rId50"/>
    <p:sldId id="352" r:id="rId51"/>
    <p:sldId id="315" r:id="rId52"/>
    <p:sldId id="302" r:id="rId53"/>
    <p:sldId id="316" r:id="rId54"/>
    <p:sldId id="313" r:id="rId55"/>
    <p:sldId id="317" r:id="rId56"/>
    <p:sldId id="312" r:id="rId57"/>
    <p:sldId id="329" r:id="rId58"/>
    <p:sldId id="332" r:id="rId59"/>
    <p:sldId id="333" r:id="rId60"/>
    <p:sldId id="334" r:id="rId61"/>
    <p:sldId id="324" r:id="rId62"/>
    <p:sldId id="336" r:id="rId63"/>
    <p:sldId id="325" r:id="rId64"/>
    <p:sldId id="326" r:id="rId65"/>
    <p:sldId id="327" r:id="rId66"/>
    <p:sldId id="328" r:id="rId67"/>
    <p:sldId id="345" r:id="rId68"/>
    <p:sldId id="346" r:id="rId69"/>
    <p:sldId id="347" r:id="rId70"/>
    <p:sldId id="349" r:id="rId71"/>
    <p:sldId id="348" r:id="rId72"/>
    <p:sldId id="301" r:id="rId73"/>
    <p:sldId id="309" r:id="rId74"/>
    <p:sldId id="303" r:id="rId75"/>
    <p:sldId id="304" r:id="rId76"/>
    <p:sldId id="310" r:id="rId77"/>
    <p:sldId id="305" r:id="rId78"/>
    <p:sldId id="306" r:id="rId79"/>
    <p:sldId id="311" r:id="rId80"/>
    <p:sldId id="307" r:id="rId81"/>
    <p:sldId id="308" r:id="rId82"/>
    <p:sldId id="330" r:id="rId83"/>
    <p:sldId id="354" r:id="rId84"/>
    <p:sldId id="366" r:id="rId85"/>
    <p:sldId id="367" r:id="rId86"/>
    <p:sldId id="368" r:id="rId87"/>
    <p:sldId id="372" r:id="rId88"/>
    <p:sldId id="373" r:id="rId89"/>
    <p:sldId id="369" r:id="rId90"/>
    <p:sldId id="374" r:id="rId91"/>
    <p:sldId id="375" r:id="rId92"/>
    <p:sldId id="358" r:id="rId93"/>
    <p:sldId id="359" r:id="rId94"/>
    <p:sldId id="370" r:id="rId95"/>
    <p:sldId id="278" r:id="rId96"/>
    <p:sldId id="279" r:id="rId97"/>
    <p:sldId id="281" r:id="rId98"/>
    <p:sldId id="338" r:id="rId99"/>
    <p:sldId id="353" r:id="rId100"/>
    <p:sldId id="355" r:id="rId101"/>
    <p:sldId id="357" r:id="rId102"/>
    <p:sldId id="362" r:id="rId10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0DFF"/>
    <a:srgbClr val="375BB0"/>
    <a:srgbClr val="C9E8A6"/>
    <a:srgbClr val="BEE39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8E76-61E3-415D-89B7-CDB582DDCB85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9ACAC-8E98-4BA8-9DEE-20510BA17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8E76-61E3-415D-89B7-CDB582DDCB85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9ACAC-8E98-4BA8-9DEE-20510BA1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8E76-61E3-415D-89B7-CDB582DDCB85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9ACAC-8E98-4BA8-9DEE-20510BA1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8E76-61E3-415D-89B7-CDB582DDCB85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9ACAC-8E98-4BA8-9DEE-20510BA1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8E76-61E3-415D-89B7-CDB582DDCB85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B89ACAC-8E98-4BA8-9DEE-20510BA1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8E76-61E3-415D-89B7-CDB582DDCB85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9ACAC-8E98-4BA8-9DEE-20510BA1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8E76-61E3-415D-89B7-CDB582DDCB85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9ACAC-8E98-4BA8-9DEE-20510BA1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8E76-61E3-415D-89B7-CDB582DDCB85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9ACAC-8E98-4BA8-9DEE-20510BA1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8E76-61E3-415D-89B7-CDB582DDCB85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9ACAC-8E98-4BA8-9DEE-20510BA1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8E76-61E3-415D-89B7-CDB582DDCB85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9ACAC-8E98-4BA8-9DEE-20510BA1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8E76-61E3-415D-89B7-CDB582DDCB85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9ACAC-8E98-4BA8-9DEE-20510BA1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A1B8E76-61E3-415D-89B7-CDB582DDCB85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B89ACAC-8E98-4BA8-9DEE-20510BA1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http://zadelo.tv/text/?item=140" TargetMode="External"/><Relationship Id="rId7" Type="http://schemas.openxmlformats.org/officeDocument/2006/relationships/hyperlink" Target="http://soulibre.ru/%D0%A4%D0%B0%D0%B9%D0%BB:Buveur.jpg" TargetMode="External"/><Relationship Id="rId2" Type="http://schemas.openxmlformats.org/officeDocument/2006/relationships/hyperlink" Target="http://png-images.ru/knigi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lobus-world.ru/tip-karty/globusy-politicheskiye/globus-politicheskiy-210" TargetMode="External"/><Relationship Id="rId5" Type="http://schemas.openxmlformats.org/officeDocument/2006/relationships/hyperlink" Target="http://deepapple.com/news/42837.html" TargetMode="External"/><Relationship Id="rId4" Type="http://schemas.openxmlformats.org/officeDocument/2006/relationships/hyperlink" Target="http://skazochnikonline.ru/index/muzykalnyj_scenarij_quot_notki_quot/0-3431" TargetMode="Externa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hyperlink" Target="http://get-tune.net/?a=music&amp;q=%E0%EB%EB%E0+%EF%F3%E3%E0%F7%E5%E2%E0+%F1%E2%FF%F2%E0%FF+%EB%EE%E6%FC" TargetMode="External"/><Relationship Id="rId2" Type="http://schemas.openxmlformats.org/officeDocument/2006/relationships/hyperlink" Target="http://www.mimi-gallery.com/alla-pugacheva-foto?p=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A4%D0%B0%D0%B9%D0%BB:%D0%90%D1%84%D0%B8%D1%88%D0%B0_%D0%BF%D1%8C%D0%B5%D1%81%D1%8B_%C2%AB%D0%9D%D0%B0_%D0%B4%D0%BD%D0%B5%C2%BB.gif" TargetMode="External"/><Relationship Id="rId4" Type="http://schemas.openxmlformats.org/officeDocument/2006/relationships/hyperlink" Target="http://www.e-reading.club/chapter.php/1029387/57/Polyakova_-_Teatr_Sulerzhickogo._Etika._Estetika._Rezhissura.html" TargetMode="Externa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hyperlink" Target="http://istoriya-teatra.ru/books/item/f00/s00/z0000009/st017.s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soulibre.ru/images/0/0a/Buveur.jpg" TargetMode="Externa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//upload.wikimedia.org/wikipedia/commons/0/0a/Dionysos-Sardanapalos_BM_Sc1606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i-fotki.info/" TargetMode="Externa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//upload.wikimedia.org/wikipedia/commons/7/7d/Kafka_portrait.jpg" TargetMode="Externa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ifotki.info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oksite.ru/fulltext/1/001/009/001/239889381.jpg" TargetMode="External"/><Relationship Id="rId2" Type="http://schemas.openxmlformats.org/officeDocument/2006/relationships/hyperlink" Target="http://www.wiki.vladimir.i-edu.ru/images/a/a4/Gorkii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ll-generals.ru/?id=235" TargetMode="External"/><Relationship Id="rId5" Type="http://schemas.openxmlformats.org/officeDocument/2006/relationships/hyperlink" Target="http://www.help-rus-student.ru/pictures_fail/50/198_2.htm" TargetMode="External"/><Relationship Id="rId4" Type="http://schemas.openxmlformats.org/officeDocument/2006/relationships/hyperlink" Target="http://alcala.ru/bse/izbrannoe/slovar-F/F12219.shtml" TargetMode="Externa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no-teatr.ru/acter/album/258580/437187.jpg" TargetMode="External"/><Relationship Id="rId2" Type="http://schemas.openxmlformats.org/officeDocument/2006/relationships/hyperlink" Target="http://expert.ru/data/public/386014/386021/7_jpg_625x625_q70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obile.theatreonpodol.com/rus/plays/nadne" TargetMode="External"/><Relationship Id="rId4" Type="http://schemas.openxmlformats.org/officeDocument/2006/relationships/hyperlink" Target="http://www.rg.ru/i/gallery/17a2de14/206897c0.jpg" TargetMode="Externa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bse/62335/%D0%90%D0%BA%D1%82%D1%91%D1%80%D1%81%D0%BA%D0%BE%D0%B5" TargetMode="External"/><Relationship Id="rId2" Type="http://schemas.openxmlformats.org/officeDocument/2006/relationships/hyperlink" Target="http://img0.liveinternet.ru/images/attach/c/7/94/513/94513612_large_4802655_Sn_mka_9_1__12__2012_012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virtualrm.spb.ru/files/images/%20&#1058;&#1086;&#1083;&#1089;&#1090;&#1086;&#1081;%20&#1073;&#1086;&#1089;&#1086;&#1081;.preview.jpg" TargetMode="External"/><Relationship Id="rId4" Type="http://schemas.openxmlformats.org/officeDocument/2006/relationships/hyperlink" Target="http://mishpoha.org/nomer13/a24.htm" TargetMode="Externa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lance.ru/Meribel/?work=1195523" TargetMode="External"/><Relationship Id="rId2" Type="http://schemas.openxmlformats.org/officeDocument/2006/relationships/hyperlink" Target="http://kkorovin.ru/jpg/portrait/fyodor-shalyapi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File:Dionysos-Sardanapalos_BM_Sc1606.jpg" TargetMode="External"/><Relationship Id="rId5" Type="http://schemas.openxmlformats.org/officeDocument/2006/relationships/hyperlink" Target="https://freelance.ru/Meribel/?work=1195517" TargetMode="External"/><Relationship Id="rId4" Type="http://schemas.openxmlformats.org/officeDocument/2006/relationships/hyperlink" Target="https://freelance.ru/Meribel/?work=1195513" TargetMode="Externa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users/bo4kameda/post234822880/" TargetMode="External"/><Relationship Id="rId2" Type="http://schemas.openxmlformats.org/officeDocument/2006/relationships/hyperlink" Target="https://ru.wikipedia.org/wiki/%D0%A4%D0%B0%D0%B9%D0%BB:Kafka_portrait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veinternet.ru/users/astrahanka/post295801766/" TargetMode="External"/><Relationship Id="rId5" Type="http://schemas.openxmlformats.org/officeDocument/2006/relationships/hyperlink" Target="http://www.bibliotekar.ru/Kartiny1/86.htm" TargetMode="External"/><Relationship Id="rId4" Type="http://schemas.openxmlformats.org/officeDocument/2006/relationships/hyperlink" Target="http://lookinsidemagazine.ru/2014/10/09/one-storied-americ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wiki.vladimir.i-edu.ru/images/a/a4/Gork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642918"/>
            <a:ext cx="4318427" cy="5572164"/>
          </a:xfrm>
          <a:prstGeom prst="round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00034" y="2000240"/>
            <a:ext cx="4572032" cy="1828800"/>
          </a:xfrm>
          <a:prstGeom prst="rect">
            <a:avLst/>
          </a:prstGeo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Золотая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рота</a:t>
            </a:r>
            <a:endParaRPr kumimoji="0" lang="ru-RU" sz="5400" b="1" i="0" u="none" strike="noStrike" kern="1200" cap="all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1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643446"/>
            <a:ext cx="7929618" cy="17526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Интеллектуальный  турнир 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по  пьесе  М. Горького «На дне»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000364" y="285728"/>
            <a:ext cx="30003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Бубнов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pic>
        <p:nvPicPr>
          <p:cNvPr id="18434" name="Picture 2" descr="http://www.booksite.ru/fulltext/1/001/009/001/2398893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36044" y="1196562"/>
            <a:ext cx="3671913" cy="4589892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78629" y="5857892"/>
            <a:ext cx="7786742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Ю. Толубеев в роли </a:t>
            </a:r>
            <a:r>
              <a:rPr lang="ru-RU" sz="3600" b="1" dirty="0" err="1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Бубнова</a:t>
            </a:r>
            <a:endParaRPr kumimoji="0" lang="ru-RU" sz="36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0"/>
            <a:ext cx="8143932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Книга: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2"/>
              </a:rPr>
              <a:t>http://png-images.ru/knigi/</a:t>
            </a:r>
            <a:endParaRPr lang="ru-RU" sz="2600" b="1" dirty="0" smtClean="0">
              <a:solidFill>
                <a:schemeClr val="bg2">
                  <a:lumMod val="50000"/>
                </a:schemeClr>
              </a:solidFill>
              <a:latin typeface="Constantia" pitchFamily="18" charset="0"/>
            </a:endParaRP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Сигара: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3"/>
              </a:rPr>
              <a:t>http://zadelo.tv/text/?item=140</a:t>
            </a:r>
            <a:endParaRPr lang="ru-RU" sz="2600" b="1" dirty="0" smtClean="0">
              <a:solidFill>
                <a:schemeClr val="bg2">
                  <a:lumMod val="50000"/>
                </a:schemeClr>
              </a:solidFill>
              <a:latin typeface="Constantia" pitchFamily="18" charset="0"/>
            </a:endParaRP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Нотки: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4"/>
              </a:rPr>
              <a:t>http://skazochnikonline.ru/index/muzykalnyj_scenarij_quot_notki_quot/0-3431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Изюм: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5"/>
              </a:rPr>
              <a:t>http://deepapple.com/news/42837.html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Глобус: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6"/>
              </a:rPr>
              <a:t>http://globus-world.ru/tip-karty/globusy-politicheskiye/globus-politicheskiy-210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Рисунок 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Экзюпери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«Пьяница»: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7"/>
              </a:rPr>
              <a:t>http://soulibre.ru/%D0%A4%D0%B0%D0%B9%D0%BB:Buveur.jpg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0"/>
            <a:ext cx="8143932" cy="6286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Алла Пугачева. Фотография: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2"/>
              </a:rPr>
              <a:t>http://www.mimi-gallery.com/alla-pugacheva-foto?p=1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Песня А. Пугачевой «Святая ложь»: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3"/>
              </a:rPr>
              <a:t>http://get-tune.net/?a=music&amp;q=%E0%EB%EB%E0+%EF%F3%E3%E0%F7%E5%E2%E0+%F1%E2%FF%F2%E0%FF+%EB%EE%E6%FC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  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М. Горький и Л.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Сулержицкий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: 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4"/>
              </a:rPr>
              <a:t>http://www.e-reading.club/chapter.php/1029387/57/Polyakova_-_Teatr_Sulerzhickogo._Etika._Estetika._Rezhissura.html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 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Афиша первой постановки  пьесы: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5"/>
              </a:rPr>
              <a:t>https://ru.wikipedia.org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5"/>
              </a:rPr>
              <a:t>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5"/>
              </a:rPr>
              <a:t>/</a:t>
            </a:r>
            <a:endParaRPr lang="ru-RU" sz="2600" b="1" dirty="0" smtClean="0">
              <a:solidFill>
                <a:schemeClr val="bg2">
                  <a:lumMod val="50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0"/>
            <a:ext cx="8143932" cy="6286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«На дне» в постановке МХТ (1902):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2"/>
              </a:rPr>
              <a:t>http://istoriya-teatra.ru/books/item/f00/s00/z0000009/st017.shtml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714488"/>
            <a:ext cx="8715436" cy="27860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14348" y="1785926"/>
            <a:ext cx="807249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нелюбим окружающими за то, что занимался «скрипучей, беспокойной для всех» работой.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71736" y="714356"/>
            <a:ext cx="4000528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Этот  герой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2428868"/>
            <a:ext cx="7572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чрезмерно гордился званием «рабочего человека».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2428868"/>
            <a:ext cx="83582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«заездил жену-то до полусмерти». 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7" name="Заголовок 1">
            <a:hlinkClick r:id="rId2" action="ppaction://hlinksldjump"/>
          </p:cNvPr>
          <p:cNvSpPr txBox="1">
            <a:spLocks/>
          </p:cNvSpPr>
          <p:nvPr/>
        </p:nvSpPr>
        <p:spPr>
          <a:xfrm>
            <a:off x="3536149" y="5286388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allAtOnce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071802" y="357166"/>
            <a:ext cx="30003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Клещ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pic>
        <p:nvPicPr>
          <p:cNvPr id="19458" name="Picture 2" descr="М.Горький. “На дне” – в роли Бубнова.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3056649" y="1285860"/>
            <a:ext cx="3030703" cy="4500594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78629" y="5857892"/>
            <a:ext cx="7786742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Л. </a:t>
            </a:r>
            <a:r>
              <a:rPr lang="ru-RU" sz="3600" b="1" dirty="0" err="1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Рахленко</a:t>
            </a:r>
            <a:r>
              <a:rPr lang="ru-RU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 в роли Клеща</a:t>
            </a:r>
            <a:endParaRPr kumimoji="0" lang="ru-RU" sz="36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714488"/>
            <a:ext cx="8715436" cy="27860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571736" y="714356"/>
            <a:ext cx="4000528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Этот  герой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4" name="Заголовок 1">
            <a:hlinkClick r:id="rId2" action="ppaction://hlinksldjump"/>
          </p:cNvPr>
          <p:cNvSpPr txBox="1">
            <a:spLocks/>
          </p:cNvSpPr>
          <p:nvPr/>
        </p:nvSpPr>
        <p:spPr>
          <a:xfrm>
            <a:off x="3536149" y="5286388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2071678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«образованный человек, а карту передёрнуть не может» за игорным столом.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5786" y="2071678"/>
            <a:ext cx="75009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испытывал неловкость из-за того, что «всю жизнь только» и делал, что «переодевался».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1785926"/>
            <a:ext cx="79296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ностальгировал о былых временах, когда он, лёжа в постели, пил кофе со сливками.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5" grpId="1"/>
      <p:bldP spid="6" grpId="0"/>
      <p:bldP spid="6" grpId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071802" y="357166"/>
            <a:ext cx="30003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Барон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pic>
        <p:nvPicPr>
          <p:cNvPr id="14338" name="Picture 2" descr="http://slovare.coolreferat.com/%D1%81%D0%BB%D0%BE%D0%B2%D0%B0%D1%80%D1%8C/ref-5003_675202676-19820.coolpic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08844" y="1285860"/>
            <a:ext cx="4526312" cy="4572032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78629" y="5857892"/>
            <a:ext cx="7786742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Б. </a:t>
            </a:r>
            <a:r>
              <a:rPr lang="ru-RU" sz="3600" b="1" dirty="0" err="1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Фрейдлих</a:t>
            </a:r>
            <a:r>
              <a:rPr lang="ru-RU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 в роли Барона</a:t>
            </a:r>
            <a:endParaRPr kumimoji="0" lang="ru-RU" sz="36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071802" y="357166"/>
            <a:ext cx="30003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Барон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78629" y="5857892"/>
            <a:ext cx="7786742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В. Качалов в роли Барона</a:t>
            </a:r>
            <a:endParaRPr kumimoji="0" lang="ru-RU" sz="36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pic>
        <p:nvPicPr>
          <p:cNvPr id="38914" name="Picture 2" descr="Актёрское искусство. В. И. Качалов в роли Барона («На дне» М. Горького)."/>
          <p:cNvPicPr>
            <a:picLocks noChangeAspect="1" noChangeArrowheads="1"/>
          </p:cNvPicPr>
          <p:nvPr/>
        </p:nvPicPr>
        <p:blipFill>
          <a:blip r:embed="rId2" cstate="email">
            <a:lum bright="20000" contrast="20000"/>
          </a:blip>
          <a:srcRect/>
          <a:stretch>
            <a:fillRect/>
          </a:stretch>
        </p:blipFill>
        <p:spPr bwMode="auto">
          <a:xfrm>
            <a:off x="2928926" y="1285860"/>
            <a:ext cx="3286148" cy="448621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2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52406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64315" y="1500174"/>
            <a:ext cx="8215370" cy="5169186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Назовите  персонаж   после   ознакомления  с  информацией.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noProof="0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Информац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ия появляется, если кликнуть по слайду.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ответа кликните в область «ответ».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«Стоимость» правильного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ответа: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тезис  № 1 – 3 балла;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тезис  № 2 – 2 балла;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baseline="0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тезис № 3 – 1 балл.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714488"/>
            <a:ext cx="8715436" cy="27860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571736" y="714356"/>
            <a:ext cx="4000528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Этот  герой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4" name="Заголовок 1">
            <a:hlinkClick r:id="rId2" action="ppaction://hlinksldjump"/>
          </p:cNvPr>
          <p:cNvSpPr txBox="1">
            <a:spLocks/>
          </p:cNvSpPr>
          <p:nvPr/>
        </p:nvSpPr>
        <p:spPr>
          <a:xfrm>
            <a:off x="3536149" y="5286388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785926"/>
            <a:ext cx="81439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отказался участвовать в уборке помещения, мотивируя это тем, что ему «вредно дышать пылью».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2357430"/>
            <a:ext cx="7215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с  горечью констатировал, что «пропил душу».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1785926"/>
            <a:ext cx="82153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вследствие склероза на почве алкоголизма, не мог вспомнить «ни слова» из некогда любимого стихотворения.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5" grpId="1"/>
      <p:bldP spid="6" grpId="0"/>
      <p:bldP spid="6" grpId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071802" y="357166"/>
            <a:ext cx="30003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Актёр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pic>
        <p:nvPicPr>
          <p:cNvPr id="13314" name="Picture 2" descr=" Виктор Авилов в роли Актера (справа) в сцене из спектакля Валерия Беляковича по пьесе М. Горького &quot;На дне&quot;. Московская премьера пьесы состоялась в совместной постановке Театра на Юго-Западе и японского театра &quot;Тоун&quot;. 2004 год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1357298"/>
            <a:ext cx="5715000" cy="4276726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42910" y="5786454"/>
            <a:ext cx="7786742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В. Авилов в роли Актёра 2004</a:t>
            </a:r>
            <a:endParaRPr kumimoji="0" lang="ru-RU" sz="36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071802" y="357166"/>
            <a:ext cx="30003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Актёр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42910" y="5786454"/>
            <a:ext cx="7786742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В. Никулин в роли Актёра 1972</a:t>
            </a:r>
            <a:endParaRPr kumimoji="0" lang="ru-RU" sz="36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pic>
        <p:nvPicPr>
          <p:cNvPr id="13316" name="Picture 4" descr="http://www.liveinternet.ru/journal_proc.php?action=redirect&amp;url=http://img0.liveinternet.ru/images/attach/c/7/94/513/94513612_large_4802655_Sn_mka_9_1__12__2012_01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1357298"/>
            <a:ext cx="4007108" cy="43632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340768"/>
            <a:ext cx="79597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Создатель оригинального сценария  и презентации – учитель МБОУ гимназии имени И.А. Бунина города Воронежа</a:t>
            </a:r>
          </a:p>
          <a:p>
            <a:pPr algn="ctr"/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ХАРИТОНОВА ОЛЬГА НИКОЛАЕВНА 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714488"/>
            <a:ext cx="8715436" cy="27860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571736" y="714356"/>
            <a:ext cx="4000528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Этот  герой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4" name="Заголовок 1">
            <a:hlinkClick r:id="rId2" action="ppaction://hlinksldjump"/>
          </p:cNvPr>
          <p:cNvSpPr txBox="1">
            <a:spLocks/>
          </p:cNvSpPr>
          <p:nvPr/>
        </p:nvSpPr>
        <p:spPr>
          <a:xfrm>
            <a:off x="3536149" y="5286388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785926"/>
            <a:ext cx="8001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заявлял, что ему «надоели… все человеческие слова», так как «каждое из них слышал» он, «наверное, тысячу раз».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2000240"/>
            <a:ext cx="72866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«презирал людей, которые слишком заботятся о том, чтобы быть сытыми».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2000240"/>
            <a:ext cx="75724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беспощадно характеризовал  себя: «Я – арестант, убийца, шулер…» 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6" grpId="1"/>
      <p:bldP spid="7" grpId="0"/>
      <p:bldP spid="7" grpId="1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071802" y="285728"/>
            <a:ext cx="30003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Сатин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pic>
        <p:nvPicPr>
          <p:cNvPr id="10242" name="Picture 2" descr="http://st.baskino.com/uploads/images/2012/819/innj350.JPEG"/>
          <p:cNvPicPr>
            <a:picLocks noChangeAspect="1" noChangeArrowheads="1"/>
          </p:cNvPicPr>
          <p:nvPr/>
        </p:nvPicPr>
        <p:blipFill>
          <a:blip r:embed="rId2" cstate="email"/>
          <a:srcRect l="49073"/>
          <a:stretch>
            <a:fillRect/>
          </a:stretch>
        </p:blipFill>
        <p:spPr bwMode="auto">
          <a:xfrm>
            <a:off x="2536017" y="1214422"/>
            <a:ext cx="4071966" cy="4505351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78629" y="5857892"/>
            <a:ext cx="7786742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Е. Евстигнеев в роли Сатина</a:t>
            </a:r>
            <a:endParaRPr kumimoji="0" lang="ru-RU" sz="36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714488"/>
            <a:ext cx="8715436" cy="27860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571736" y="714356"/>
            <a:ext cx="4000528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Этот  герой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4" name="Заголовок 1">
            <a:hlinkClick r:id="rId2" action="ppaction://hlinksldjump"/>
          </p:cNvPr>
          <p:cNvSpPr txBox="1">
            <a:spLocks/>
          </p:cNvSpPr>
          <p:nvPr/>
        </p:nvSpPr>
        <p:spPr>
          <a:xfrm>
            <a:off x="3536149" y="5286388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1785926"/>
            <a:ext cx="79296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причину  своего  облысения видел в  том, что «баб-то… больше  знал, чем  волос  на голове  было».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785926"/>
            <a:ext cx="78581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едва не был «продан» за «три копейки», но вовремя «исчез от полиции яко дым от лица огня».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1785926"/>
            <a:ext cx="81439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«для многих был… как мякиш для беззубых», на некоторых же «подействовал как кислота на старую и грязную монету».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5" grpId="1"/>
      <p:bldP spid="6" grpId="0"/>
      <p:bldP spid="6" grpId="1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071802" y="357166"/>
            <a:ext cx="30003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Лука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pic>
        <p:nvPicPr>
          <p:cNvPr id="8194" name="Picture 2" descr="http://jpegshare.net/images/d6/bf/d6bf032ec1b37073ba108ba1b2a07ea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64645" y="1142984"/>
            <a:ext cx="3214710" cy="4500594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78629" y="5857892"/>
            <a:ext cx="7786742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И. Москвин в роли Луки</a:t>
            </a:r>
            <a:endParaRPr kumimoji="0" lang="ru-RU" sz="36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</a:t>
            </a: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3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52406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64315" y="1500174"/>
            <a:ext cx="8215370" cy="5169186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Назовите  персонаж   после   ознакомления  с  информацией.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noProof="0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Информац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ия появляется, если кликнуть по слайду.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ответа кликните в область «ответ».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«Стоимость» правильного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ответа: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тезис  № 1 – 3 балла;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тезис  № 2 – 2 балла;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baseline="0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тезис № 3 – 1 балл.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643050"/>
            <a:ext cx="8715436" cy="27860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571736" y="714356"/>
            <a:ext cx="4000528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Этот  герой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4" name="Заголовок 1">
            <a:hlinkClick r:id="rId2" action="ppaction://hlinksldjump"/>
          </p:cNvPr>
          <p:cNvSpPr txBox="1">
            <a:spLocks/>
          </p:cNvSpPr>
          <p:nvPr/>
        </p:nvSpPr>
        <p:spPr>
          <a:xfrm>
            <a:off x="3536149" y="5286388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2071678"/>
            <a:ext cx="8143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имел убеждение, по должности своей, что «человек должен вести себя смирно».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1714488"/>
            <a:ext cx="78581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был произведён  льстивым собеседником в «</a:t>
            </a:r>
            <a:r>
              <a:rPr lang="ru-RU" sz="40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ундеры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» якобы за «видимость» «самую геройскую».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1714488"/>
            <a:ext cx="78581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лишившись родственников, стал в глазах окружающих «и не </a:t>
            </a:r>
            <a:r>
              <a:rPr lang="ru-RU" sz="40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бутошник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, и не дядя…  А просто тёткин муж».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5" grpId="1"/>
      <p:bldP spid="7" grpId="0"/>
      <p:bldP spid="7" grpId="1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071802" y="357166"/>
            <a:ext cx="3000396" cy="928694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Медведев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pic>
        <p:nvPicPr>
          <p:cNvPr id="3" name="Picture 3" descr="http://www.mobile.theatreonpodol.com/pgal/images/image13028665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1428736"/>
            <a:ext cx="6256359" cy="4166993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78629" y="5857892"/>
            <a:ext cx="7786742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А. </a:t>
            </a:r>
            <a:r>
              <a:rPr lang="ru-RU" sz="3600" b="1" dirty="0" err="1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Клаунинг</a:t>
            </a:r>
            <a:r>
              <a:rPr lang="ru-RU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 в роли Медведева</a:t>
            </a:r>
            <a:endParaRPr kumimoji="0" lang="ru-RU" sz="36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714488"/>
            <a:ext cx="8715436" cy="27860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571736" y="714356"/>
            <a:ext cx="4286280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Эта  героиня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4" name="Заголовок 1">
            <a:hlinkClick r:id="rId2" action="ppaction://hlinksldjump"/>
          </p:cNvPr>
          <p:cNvSpPr txBox="1">
            <a:spLocks/>
          </p:cNvSpPr>
          <p:nvPr/>
        </p:nvSpPr>
        <p:spPr>
          <a:xfrm>
            <a:off x="3536149" y="5286388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2000240"/>
            <a:ext cx="70009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имела «мяса, жиру кости – десять пудов, а мозгу – золотника нету».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928802"/>
            <a:ext cx="79296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не собиралась выходить замуж даже за «принца американского»,  довольствуясь положением «свободной женщины».</a:t>
            </a:r>
            <a:endParaRPr lang="ru-RU" sz="36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2000240"/>
            <a:ext cx="764386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была вне себя от радости, не веря своему счастью, в день, когда «издох» «муженёк».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5" grpId="1"/>
      <p:bldP spid="6" grpId="0"/>
      <p:bldP spid="6" grpId="1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071802" y="285728"/>
            <a:ext cx="30003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Квашня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pic>
        <p:nvPicPr>
          <p:cNvPr id="6147" name="Picture 3" descr="http://www.mobile.theatreonpodol.com/pgal/images/image13028665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00643" y="1285860"/>
            <a:ext cx="6542715" cy="4357718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78629" y="5857892"/>
            <a:ext cx="7786742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М. </a:t>
            </a:r>
            <a:r>
              <a:rPr lang="ru-RU" sz="3600" b="1" dirty="0" err="1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Рудковская</a:t>
            </a:r>
            <a:r>
              <a:rPr lang="ru-RU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 в роли Квашни</a:t>
            </a:r>
            <a:endParaRPr kumimoji="0" lang="ru-RU" sz="36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714488"/>
            <a:ext cx="8715436" cy="27860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571736" y="714356"/>
            <a:ext cx="4000528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Этот  герой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4" name="Заголовок 1">
            <a:hlinkClick r:id="rId2" action="ppaction://hlinksldjump"/>
          </p:cNvPr>
          <p:cNvSpPr txBox="1">
            <a:spLocks/>
          </p:cNvSpPr>
          <p:nvPr/>
        </p:nvSpPr>
        <p:spPr>
          <a:xfrm>
            <a:off x="3536149" y="5286388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2071678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похвалялся тем, что его, как и всех ярославских, «голыми руками не возьмёшь».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2071678"/>
            <a:ext cx="7715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готов был принять смерть от руки своей возлюбленной у всех на глазах.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2071678"/>
            <a:ext cx="7572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</a:t>
            </a:r>
            <a:r>
              <a:rPr lang="ru-RU" sz="40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сызмалетства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» прозывался «вор… воров сын…»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5" grpId="1"/>
      <p:bldP spid="6" grpId="0"/>
      <p:bldP spid="6" grpId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836712"/>
            <a:ext cx="79597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 игре могут принять участие 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3 команды.</a:t>
            </a:r>
          </a:p>
          <a:p>
            <a:pPr algn="ctr"/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276872"/>
            <a:ext cx="75608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ctr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Турнир состоит из разнообразных конкурсов.  </a:t>
            </a:r>
          </a:p>
          <a:p>
            <a:pPr marL="800100" lvl="1" indent="-342900" algn="ctr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Указания, касающиеся  типа заданий  и их оценивания, содержатся на слайдах презентации.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071802" y="285728"/>
            <a:ext cx="30003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Пепел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pic>
        <p:nvPicPr>
          <p:cNvPr id="2050" name="Picture 2" descr="http://www.kino-teatr.ru/acter/album/258580/4371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1285860"/>
            <a:ext cx="4410253" cy="4483103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78629" y="5857892"/>
            <a:ext cx="7786742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А. </a:t>
            </a:r>
            <a:r>
              <a:rPr lang="ru-RU" sz="3600" b="1" dirty="0" err="1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Тереханов</a:t>
            </a:r>
            <a:r>
              <a:rPr lang="ru-RU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 в роли Пепла</a:t>
            </a:r>
            <a:endParaRPr kumimoji="0" lang="ru-RU" sz="36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nstantia" pitchFamily="18" charset="0"/>
              </a:rPr>
              <a:t>Беседа найдёт соседа </a:t>
            </a:r>
            <a:endParaRPr lang="ru-RU" sz="5400" dirty="0"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8831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Работа с таблицей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500042"/>
            <a:ext cx="8820472" cy="134478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командам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baseline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(общее)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44824"/>
            <a:ext cx="8715436" cy="35855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6"/>
          <p:cNvSpPr txBox="1">
            <a:spLocks/>
          </p:cNvSpPr>
          <p:nvPr/>
        </p:nvSpPr>
        <p:spPr>
          <a:xfrm>
            <a:off x="251520" y="2060848"/>
            <a:ext cx="8501122" cy="32272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Найдите ошибки в распределении цитат. Установите правильные соответствия.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Для получения ответа 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кликните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в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область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«ответ».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285728"/>
          <a:ext cx="8572560" cy="5651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6357982"/>
              </a:tblGrid>
              <a:tr h="1271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5716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2366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5716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620688"/>
            <a:ext cx="21201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Наташа</a:t>
            </a:r>
            <a:endParaRPr lang="ru-RU" sz="40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988840"/>
            <a:ext cx="16808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Настя</a:t>
            </a:r>
            <a:endParaRPr lang="ru-RU" sz="40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3501008"/>
            <a:ext cx="1398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Лука</a:t>
            </a:r>
            <a:endParaRPr lang="ru-RU" sz="40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4797152"/>
            <a:ext cx="16800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Актёр</a:t>
            </a:r>
            <a:endParaRPr lang="ru-RU" sz="40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784" y="1700808"/>
            <a:ext cx="5572164" cy="1280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№ 2 «Ты – как молодая ёлочка – и колешься, а сдержишь…»</a:t>
            </a:r>
            <a:endParaRPr lang="ru-RU" sz="36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36" y="428604"/>
            <a:ext cx="6475042" cy="989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№ 1</a:t>
            </a:r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«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Раскрашивай, ворона, </a:t>
            </a:r>
          </a:p>
          <a:p>
            <a:pPr>
              <a:lnSpc>
                <a:spcPct val="80000"/>
              </a:lnSpc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перья… валяй!»</a:t>
            </a:r>
            <a:endParaRPr lang="ru-RU" sz="36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43174" y="4653136"/>
            <a:ext cx="6500826" cy="989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№ 4 «Врёшь ты хорошо… сказки говоришь приятно!»</a:t>
            </a:r>
            <a:endParaRPr lang="ru-RU" sz="36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9792" y="3284984"/>
            <a:ext cx="5500726" cy="989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№ 3 «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Эх… испортил песню…  </a:t>
            </a:r>
            <a:r>
              <a:rPr lang="ru-RU" sz="36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дур-рак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!»</a:t>
            </a:r>
            <a:endParaRPr lang="ru-RU" sz="36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563888" y="5733256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15449E-6 L 0.00173 -0.1931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9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45236E-6 L 0.00712 0.22942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92 -0.01966 L 0.04635 0.19148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0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08973E-6 L -0.00069 -0.1901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nstantia" pitchFamily="18" charset="0"/>
              </a:rPr>
              <a:t>Каков вопрос – таков ответ </a:t>
            </a:r>
            <a:endParaRPr lang="ru-RU" sz="5400" dirty="0"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0230" y="3331698"/>
            <a:ext cx="5343540" cy="74024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Тестирование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1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4000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28596" y="1643050"/>
            <a:ext cx="8215370" cy="3429024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Выберите правильный вариант ответа из числа представленных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правильного ответа кликните в область «ответ».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«Стоимость» правильного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ответа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- 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baseline="0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1 балл.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48577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85786" y="642918"/>
            <a:ext cx="7572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Как назывался роман, который читала Настя?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868" y="5500702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2071678"/>
            <a:ext cx="57864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Варианты ответов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: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«Роковая любовь»;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«Роковая ошибка»;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«Роковые яйца».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64514" name="Picture 2" descr="http://png-images.ru/wp-content/uploads/2015/01/book_PNG211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400966">
            <a:off x="6109032" y="4496716"/>
            <a:ext cx="2374812" cy="1341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E0DF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 build="allAtOnce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48577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85786" y="642918"/>
            <a:ext cx="7572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Продолжите фразу Сатина: «Нет на свете людей лучше…»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868" y="5500702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2071678"/>
            <a:ext cx="57864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Варианты ответов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: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воров;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попов;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алкоголиков.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63490" name="Picture 2" descr="Файл:Buveu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2643182"/>
            <a:ext cx="278608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E0DF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 build="allAtOnce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2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4000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28596" y="1643050"/>
            <a:ext cx="8215370" cy="3429024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Выберите правильный вариант ответа из числа представленных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правильного ответа кликните в область «ответ».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«Стоимость» правильного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ответа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- 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baseline="0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1 балл.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507209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7158" y="428604"/>
            <a:ext cx="85011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Продолжите фразу Актёра: </a:t>
            </a:r>
          </a:p>
          <a:p>
            <a:pPr algn="ctr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«Ты не знаешь, что такое аплодисменты… Это, брат, как…»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868" y="5500702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2500306"/>
            <a:ext cx="57864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Варианты ответов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: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сигара;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водка;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понюшка табаку.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61442" name="Picture 2" descr="http://zadelo.tv/pics/2009/02/cigar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4286256"/>
            <a:ext cx="2857500" cy="1895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E0DF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айл:Афиша пьесы «На дне».gif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1214414" y="1571612"/>
            <a:ext cx="6715172" cy="50006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571480"/>
            <a:ext cx="6330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Афиша первой постановки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521497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7158" y="285728"/>
            <a:ext cx="85011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Как ночлежники называли место на земном шаре, где люди </a:t>
            </a:r>
          </a:p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«друг дружку… уважают, друг дружке </a:t>
            </a:r>
            <a:r>
              <a:rPr lang="ru-RU" sz="40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завсяко-просто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помогают»?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868" y="5500702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2928934"/>
            <a:ext cx="64294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Варианты ответов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: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Новая Земля;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праведная земля;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земля обетованная.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60420" name="Picture 4" descr="Глобус политический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48500" y="3643314"/>
            <a:ext cx="2095500" cy="209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E0DF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 build="allAtOnce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3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4000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28596" y="1643050"/>
            <a:ext cx="8215370" cy="3429024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Выберите правильный вариант ответа из числа представленных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правильного ответа кликните в область «ответ».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«Стоимость» правильного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ответа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- 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baseline="0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1 балл.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521497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85720" y="500042"/>
            <a:ext cx="85011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«В женщине </a:t>
            </a:r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[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?</a:t>
            </a:r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]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должна быть».</a:t>
            </a:r>
          </a:p>
          <a:p>
            <a:pPr algn="ctr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«В любимом вся </a:t>
            </a:r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[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?</a:t>
            </a:r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]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».</a:t>
            </a:r>
          </a:p>
          <a:p>
            <a:pPr algn="ctr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Что имели в виду Пепел и Лука?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868" y="5500702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64513" y="2500306"/>
            <a:ext cx="52149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Варианты ответов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: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изюминка;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тайна;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душа.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58370" name="Picture 2" descr="http://deepapple.com/i/news/2012-10-b/RSS.app-news35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3857628"/>
            <a:ext cx="2500330" cy="1428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E0DF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 build="allAtOnce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48577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57224" y="642918"/>
            <a:ext cx="7429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Какая песня была любимой у ночлежников?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868" y="5500702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2000240"/>
            <a:ext cx="839393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Варианты ответов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:</a:t>
            </a:r>
          </a:p>
          <a:p>
            <a:pPr marL="742950" indent="-742950">
              <a:lnSpc>
                <a:spcPct val="90000"/>
              </a:lnSpc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«Сижу за решёткой в темнице сырой…»;</a:t>
            </a:r>
          </a:p>
          <a:p>
            <a:pPr marL="742950" indent="-742950">
              <a:lnSpc>
                <a:spcPct val="90000"/>
              </a:lnSpc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«Солнце всходит и заходит…»;</a:t>
            </a:r>
          </a:p>
          <a:p>
            <a:pPr marL="742950" indent="-742950">
              <a:lnSpc>
                <a:spcPct val="90000"/>
              </a:lnSpc>
              <a:buAutoNum type="arabicParenR"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«Шумел камыш…».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57352" name="Picture 8" descr="http://skazochnikonline.ru/kartinki_6/ukraschenie_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74" y="4429132"/>
            <a:ext cx="2408150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E0DF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 build="allAtOnce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nstantia" pitchFamily="18" charset="0"/>
              </a:rPr>
              <a:t>Мысль изреченная </a:t>
            </a:r>
            <a:endParaRPr lang="ru-RU" sz="5400" dirty="0"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8831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Викторина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29124" y="1142984"/>
            <a:ext cx="43577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«Я нахожу, что по красоте языка и по глубине содержания «На дне» напоминает «Снегурочку» Островского». 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Ф. Шаляпин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5" name="Picture 2" descr="C:\Users\1\Desktop\картинки\женщины\Снегурочка Коп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928670"/>
            <a:ext cx="3429024" cy="4861883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командам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4000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28596" y="1928802"/>
            <a:ext cx="8358246" cy="3000396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Продолжите высказывание героя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правильного ответа кликните в область «ответ».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 Согласны ли вы с мнением персонажа пьесы?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893083"/>
            <a:ext cx="8715436" cy="307183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14348" y="2143116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«Существует только человек, всё же остальное – дело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43702" y="2643182"/>
            <a:ext cx="9829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…».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3214686"/>
            <a:ext cx="52700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его рук и его мозга».</a:t>
            </a:r>
            <a:endParaRPr lang="ru-RU" sz="40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71868" y="5500702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1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4" grpId="1"/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893083"/>
            <a:ext cx="8715436" cy="307183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42910" y="2143116"/>
            <a:ext cx="7858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«И зачем разнимают людей, когда они дерутся? Они и сами перестали бы, ведь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9256" y="3214686"/>
            <a:ext cx="9829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…».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0694" y="3143248"/>
            <a:ext cx="22131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устаёшь</a:t>
            </a:r>
            <a:endParaRPr lang="ru-RU" sz="40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71868" y="5500702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3786190"/>
            <a:ext cx="28992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 драться…»</a:t>
            </a:r>
            <a:endParaRPr lang="ru-RU" sz="40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</a:t>
            </a: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2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4" grpId="1"/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893083"/>
            <a:ext cx="8715436" cy="196454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85786" y="2143116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«Если кто кому хорошего не сделал, тот и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0496" y="2643182"/>
            <a:ext cx="9829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…».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3372" y="2643182"/>
            <a:ext cx="4201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худо поступил».</a:t>
            </a:r>
            <a:endParaRPr lang="ru-RU" sz="40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71868" y="5500702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</a:t>
            </a: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3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4" grpId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8" name="Picture 4" descr="'На дне' (1902 г.), сцена из третьего действи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8262" y="1785926"/>
            <a:ext cx="7427476" cy="476250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728" y="428604"/>
            <a:ext cx="65130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«На дне» в  постановке МХТ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(1902)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nstantia" pitchFamily="18" charset="0"/>
              </a:rPr>
              <a:t>Третий - лишний </a:t>
            </a:r>
            <a:endParaRPr lang="ru-RU" sz="5400" dirty="0"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8831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Викторина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1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4000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28596" y="1785926"/>
            <a:ext cx="8358246" cy="3429024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Определите,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кому принадлежат высказывания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Найдите лишнее звено.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правильного ответа кликните в область «ответ».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928670"/>
            <a:ext cx="8715436" cy="478634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034" y="1071546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1. «В карете прошлого никуда не уедешь».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357430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2. «Когда труд удовольствие – жизнь хороша».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3643314"/>
            <a:ext cx="8215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3. «Барство-то - как оспа… и выздоровеет человек, а знаки остаются».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71868" y="5643578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868" y="1571612"/>
            <a:ext cx="17193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Сатин</a:t>
            </a:r>
            <a:endParaRPr lang="ru-RU" sz="40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6" y="2857496"/>
            <a:ext cx="17193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Сатин</a:t>
            </a:r>
            <a:endParaRPr lang="ru-RU" sz="40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8992" y="4714884"/>
            <a:ext cx="1398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Лука</a:t>
            </a:r>
            <a:endParaRPr lang="ru-RU" sz="4000" b="1" dirty="0">
              <a:solidFill>
                <a:srgbClr val="3E0DFF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E0DF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build="allAtOnce"/>
      <p:bldP spid="8" grpId="0"/>
      <p:bldP spid="9" grpId="0"/>
      <p:bldP spid="10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</a:t>
            </a: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2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4000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28596" y="1785926"/>
            <a:ext cx="8358246" cy="3429024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Определите,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кому принадлежат высказывания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Найдите лишнее звено.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правильного ответа кликните в область «ответ».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928670"/>
            <a:ext cx="8643998" cy="45005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034" y="3857628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3. «Вовремя человека пожалеть – хорошо бывает».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428868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2. «Человек всё может, лишь бы захотел».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071546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1. «Все хотят порядка, да разума нехватка».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71868" y="5643578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868" y="1571612"/>
            <a:ext cx="21312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Бубнов </a:t>
            </a:r>
            <a:endParaRPr lang="ru-RU" sz="40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71802" y="2928934"/>
            <a:ext cx="1398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Лука</a:t>
            </a:r>
            <a:endParaRPr lang="ru-RU" sz="40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86380" y="4429132"/>
            <a:ext cx="1398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Лука</a:t>
            </a:r>
            <a:endParaRPr lang="ru-RU" sz="4000" b="1" dirty="0">
              <a:solidFill>
                <a:srgbClr val="3E0DFF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E0DF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build="allAtOnce"/>
      <p:bldP spid="8" grpId="0"/>
      <p:bldP spid="9" grpId="0"/>
      <p:bldP spid="10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</a:t>
            </a: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3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4000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28596" y="1785926"/>
            <a:ext cx="8358246" cy="3429024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Определите,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кому принадлежат высказывания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Найдите лишнее звено.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правильного ответа кликните в область «ответ».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1071546"/>
            <a:ext cx="8715436" cy="41434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034" y="1285860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1. «Без имени - нет человека».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3643314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3. «…Талант – это вера в себя, в свою силу».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428868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2. «Во что веришь - то и есть».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71868" y="5643578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0430" y="1714488"/>
            <a:ext cx="16800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Актёр</a:t>
            </a:r>
            <a:endParaRPr lang="ru-RU" sz="40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868" y="4143380"/>
            <a:ext cx="16800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Актёр</a:t>
            </a:r>
            <a:endParaRPr lang="ru-RU" sz="40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0430" y="3000372"/>
            <a:ext cx="1398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Лука</a:t>
            </a:r>
            <a:endParaRPr lang="ru-RU" sz="4000" b="1" dirty="0">
              <a:solidFill>
                <a:srgbClr val="3E0DFF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E0DF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build="allAtOnce"/>
      <p:bldP spid="8" grpId="0"/>
      <p:bldP spid="9" grpId="0"/>
      <p:bldP spid="10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nstantia" pitchFamily="18" charset="0"/>
              </a:rPr>
              <a:t>Клуб знатоков </a:t>
            </a:r>
            <a:endParaRPr lang="ru-RU" sz="5400" dirty="0"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8831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Конкурс  знатоков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Вопрос 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1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3643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0034" y="1785926"/>
            <a:ext cx="81439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Актёр: «Наши сети притащили мертвеца…» стихотворение…</a:t>
            </a:r>
          </a:p>
          <a:p>
            <a:pPr algn="ctr"/>
            <a:r>
              <a:rPr lang="ru-RU" sz="36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Б-беранжера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!» 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Какую фактическую ошибку допустил герой?</a:t>
            </a:r>
            <a:endParaRPr lang="ru-RU" sz="36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71868" y="5643578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7620" y="2071678"/>
            <a:ext cx="4286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Это строка из стихотворения А.С. Пушкина «Утопленник».</a:t>
            </a:r>
            <a:endParaRPr lang="ru-RU" sz="36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39938" name="Picture 2" descr="Портрет А. С. Пушкин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500174"/>
            <a:ext cx="2928958" cy="3482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7" grpId="1"/>
      <p:bldP spid="8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Вопрос 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</a:t>
            </a: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2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37147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2844" y="2000240"/>
            <a:ext cx="86439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Сатин: «Ты, </a:t>
            </a:r>
            <a:r>
              <a:rPr lang="ru-RU" sz="36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Сарданапал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! Идём…»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Актёр: «Идём, </a:t>
            </a:r>
            <a:r>
              <a:rPr lang="ru-RU" sz="36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Навуходоноссор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!»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Что за странные имена присвоили себе герои пьесы?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71868" y="5643578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1428736"/>
            <a:ext cx="521497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Сарданапал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– ассирийский царь 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(668 – 626 гг. до н.э.). </a:t>
            </a:r>
            <a:r>
              <a:rPr lang="ru-RU" sz="36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Навуходоноссор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– вавилонский царь 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(604 – 562 гг. до н.э.).</a:t>
            </a:r>
            <a:endParaRPr lang="ru-RU" sz="36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38916" name="Picture 4" descr="File:Dionysos-Sardanapalos BM Sc160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lum bright="10000" contrast="10000"/>
          </a:blip>
          <a:srcRect/>
          <a:stretch>
            <a:fillRect/>
          </a:stretch>
        </p:blipFill>
        <p:spPr bwMode="auto">
          <a:xfrm>
            <a:off x="285720" y="1500174"/>
            <a:ext cx="2873028" cy="3571900"/>
          </a:xfrm>
          <a:prstGeom prst="rect">
            <a:avLst/>
          </a:prstGeom>
          <a:noFill/>
        </p:spPr>
      </p:pic>
      <p:pic>
        <p:nvPicPr>
          <p:cNvPr id="38918" name="Picture 6" descr="НАВУХОДОНОСОР II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28794" y="3000372"/>
            <a:ext cx="1905000" cy="2638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7" grpId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nstantia" pitchFamily="18" charset="0"/>
              </a:rPr>
              <a:t>Живые  типы </a:t>
            </a:r>
            <a:endParaRPr lang="ru-RU" sz="5400" dirty="0"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8831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Викторина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Вопрос 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</a:t>
            </a: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3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421484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28596" y="1500174"/>
            <a:ext cx="83582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Актёр: «Я всегда читал это стихотворение с большим успехом… гром аплодисментов! &lt;…&gt; Ничего не помню… ни слова… не помню!» Какое стихотворение было любимым у Актёра? 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Вспомнил ли он его?</a:t>
            </a:r>
            <a:endParaRPr lang="ru-RU" sz="36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71868" y="5643578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28992" y="2214554"/>
            <a:ext cx="53578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Это стихотворение 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П.-Ж. Беранже «Безумцы»  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в переводе В.Курочкина.</a:t>
            </a:r>
            <a:endParaRPr lang="ru-RU" sz="36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37890" name="Picture 2" descr="http://f15.ifotki.info/org/d2c64da88347c2e603fc822e5c441311bc5f6c16301718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500175"/>
            <a:ext cx="3357586" cy="40775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7" grpId="1"/>
      <p:bldP spid="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nstantia" pitchFamily="18" charset="0"/>
              </a:rPr>
              <a:t>Точка зрения </a:t>
            </a:r>
            <a:endParaRPr lang="ru-RU" sz="5400" dirty="0"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8831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Конкурс  литературоведов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картинки\портреты\Репин Толстой босой.bmp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85720" y="285728"/>
            <a:ext cx="2381252" cy="628654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928926" y="1357298"/>
            <a:ext cx="578647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 очерке «Лев Толстой» М. Горький приводит отклики «великого старца» на прочитанные последнему сцены из пьесы «На дне». 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командам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4000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500034" y="1643050"/>
            <a:ext cx="7358114" cy="3500462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Ознакомьтесь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с суждениями Л. Н. Толстого по поводу пьесы М. Горького «На дне».</a:t>
            </a:r>
          </a:p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 Согласны ли вы с 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мнением писателя? </a:t>
            </a:r>
          </a:p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baseline="0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 Аргументируйте свою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точку зрения.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1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407196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3428992" y="1928802"/>
            <a:ext cx="5214974" cy="3143272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«Вы очень много говорите от себя, потому – у вас нет характеров, и все люди на одно лицо».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Барон из птесы На дн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500174"/>
            <a:ext cx="2928958" cy="3966986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331640" y="5733256"/>
            <a:ext cx="6336704" cy="648072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Художник – Н. Чумакова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428736"/>
            <a:ext cx="8715436" cy="42325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3347864" y="1484784"/>
            <a:ext cx="5364088" cy="4032448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«Женщин вы, должно быть, не понимаете, они у вас не удаются, ни одна. Не помнишь их… Проститутка… удалась, такие должны быть».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Квашня из пьесы На дн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1" y="1500174"/>
            <a:ext cx="3062144" cy="4101086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2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331640" y="5805264"/>
            <a:ext cx="6336704" cy="648072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Художник – Н. Чумакова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428736"/>
            <a:ext cx="8715436" cy="407196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3857620" y="2000240"/>
            <a:ext cx="4714908" cy="2500330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«Старик у вас  - несимпатичный, </a:t>
            </a:r>
          </a:p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в доброту его не веришь».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Лука из пьесы На дн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500174"/>
            <a:ext cx="3143272" cy="3888584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3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331640" y="5733256"/>
            <a:ext cx="6336704" cy="648072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Художник – Н. Чумакова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командам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571612"/>
            <a:ext cx="8715436" cy="33575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500034" y="1785926"/>
            <a:ext cx="8143932" cy="2786082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Прочитайте высказывания писателей.</a:t>
            </a:r>
          </a:p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Подтвердите  или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опровергните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точку зрения  авторов  суждений, опираясь на текст пьесы </a:t>
            </a:r>
          </a:p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М. Горького «На дне».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1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785926"/>
            <a:ext cx="8715436" cy="392909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3857620" y="2500306"/>
            <a:ext cx="4857784" cy="2643206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Всё, в том числе и ложь, служит истине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. </a:t>
            </a:r>
          </a:p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     </a:t>
            </a:r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Франц Кафка.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3E0DFF"/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pic>
        <p:nvPicPr>
          <p:cNvPr id="28674" name="Picture 2" descr="Файл:Kafka portrai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 t="5006" b="6560"/>
          <a:stretch>
            <a:fillRect/>
          </a:stretch>
        </p:blipFill>
        <p:spPr bwMode="auto">
          <a:xfrm>
            <a:off x="285720" y="1857364"/>
            <a:ext cx="3214710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2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643050"/>
            <a:ext cx="8572560" cy="407196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000496" y="2643182"/>
            <a:ext cx="4572033" cy="1928826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Человек - это  то,  во  что  он  верит.</a:t>
            </a:r>
          </a:p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    </a:t>
            </a:r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Антон  Чехов.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3E0DFF"/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pic>
        <p:nvPicPr>
          <p:cNvPr id="7" name="Picture 2" descr="http://f11.ifotki.info/org/de346a068e6d74e8a0753f0fbc7576f5bc5f6c12962087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714488"/>
            <a:ext cx="3286148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korovin.ru/jpg/portrait/fyodor-shalyapi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357298"/>
            <a:ext cx="4357718" cy="444658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929190" y="1785926"/>
            <a:ext cx="42148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…Что  за удивительные, живые типы в этой пьесе!..</a:t>
            </a:r>
          </a:p>
          <a:p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Ф. Шаляпин.   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3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785926"/>
            <a:ext cx="8715436" cy="392909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857752" y="2000240"/>
            <a:ext cx="3714776" cy="3571900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Дело помощи</a:t>
            </a:r>
          </a:p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утопающим –</a:t>
            </a:r>
          </a:p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дело рук самих</a:t>
            </a:r>
          </a:p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утопающих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         И. Ильф, </a:t>
            </a:r>
          </a:p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4000" b="1" dirty="0" smtClean="0">
                <a:solidFill>
                  <a:srgbClr val="3E0DFF"/>
                </a:solidFill>
                <a:latin typeface="Constantia" pitchFamily="18" charset="0"/>
              </a:rPr>
              <a:t>       Е. Петров.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3E0DFF"/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pic>
        <p:nvPicPr>
          <p:cNvPr id="26626" name="Picture 2" descr="p1uJVFs-3Pc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857364"/>
            <a:ext cx="4000528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командам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471490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357158" y="1571612"/>
            <a:ext cx="8358246" cy="1214446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Всё, в том числе и ложь, служит истине.     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3E0DFF"/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(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Франц Кафка.)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3E0DFF"/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7" name="Содержимое 7"/>
          <p:cNvSpPr txBox="1">
            <a:spLocks/>
          </p:cNvSpPr>
          <p:nvPr/>
        </p:nvSpPr>
        <p:spPr>
          <a:xfrm>
            <a:off x="500034" y="2928934"/>
            <a:ext cx="8429684" cy="1428760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Человек - это  то,  во  что  он  верит.</a:t>
            </a:r>
          </a:p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                                       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(Антон  Чехов.)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3E0DFF"/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8" name="Содержимое 7"/>
          <p:cNvSpPr txBox="1">
            <a:spLocks/>
          </p:cNvSpPr>
          <p:nvPr/>
        </p:nvSpPr>
        <p:spPr>
          <a:xfrm>
            <a:off x="571472" y="4071942"/>
            <a:ext cx="8001056" cy="1571636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Дело помощи утопающим – дело</a:t>
            </a:r>
          </a:p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рук самих утопающих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marR="0" lvl="0" indent="-27432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                          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(И. Ильф, Е. Петров.)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3E0DFF"/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nstantia" pitchFamily="18" charset="0"/>
              </a:rPr>
              <a:t>Цифры и факты </a:t>
            </a:r>
            <a:endParaRPr lang="ru-RU" sz="5400" dirty="0"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8831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Викторина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1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4000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251520" y="1628800"/>
            <a:ext cx="8463884" cy="3429024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Отвечая на вопрос, в</a:t>
            </a:r>
            <a:r>
              <a:rPr lang="ru-RU" sz="36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ыберите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нужную цифру из ряда представленных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правильного ответа кликните в область «ответ».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«Стоимость» правильного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ответа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- 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baseline="0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1 балл.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071670" y="357166"/>
            <a:ext cx="189667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solidFill>
                  <a:srgbClr val="3AABD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ru-RU" sz="8800" b="1" cap="none" spc="50" dirty="0" smtClean="0">
                <a:ln w="11430"/>
                <a:solidFill>
                  <a:srgbClr val="3AABD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00</a:t>
            </a:r>
            <a:endParaRPr lang="ru-RU" sz="8800" b="1" cap="none" spc="50" dirty="0">
              <a:ln w="11430"/>
              <a:solidFill>
                <a:srgbClr val="3AABD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500042"/>
            <a:ext cx="92204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115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571480"/>
            <a:ext cx="250033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905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  <a:endParaRPr lang="ru-RU" sz="8800" b="1" cap="none" spc="0" dirty="0">
              <a:ln w="1905"/>
              <a:solidFill>
                <a:schemeClr val="accent3">
                  <a:lumMod val="40000"/>
                  <a:lumOff val="6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58016" y="714356"/>
            <a:ext cx="185738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86380" y="4572008"/>
            <a:ext cx="336021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5400" b="1" dirty="0" smtClean="0">
                <a:ln w="1143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миллион</a:t>
            </a:r>
            <a:endParaRPr lang="ru-RU" sz="5400" b="1" cap="none" spc="0" dirty="0">
              <a:ln w="11430"/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00232" y="4643446"/>
            <a:ext cx="331853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"/>
                <a:solidFill>
                  <a:srgbClr val="E41C5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40</a:t>
            </a:r>
            <a:r>
              <a:rPr lang="ru-RU" sz="6000" b="1" cap="none" spc="0" dirty="0" smtClean="0">
                <a:ln w="1905"/>
                <a:solidFill>
                  <a:srgbClr val="E41C5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тысяч</a:t>
            </a:r>
            <a:endParaRPr lang="ru-RU" sz="6000" b="1" cap="none" spc="0" dirty="0">
              <a:ln w="1905"/>
              <a:solidFill>
                <a:srgbClr val="E41C5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4214818"/>
            <a:ext cx="92204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cap="none" spc="0" dirty="0" smtClean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11500" cap="none" spc="0" dirty="0">
              <a:ln w="1905"/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500042"/>
            <a:ext cx="92204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115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2357430"/>
            <a:ext cx="8715436" cy="21431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28596" y="2571744"/>
            <a:ext cx="84296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Клещ: «Я здесь полгода прожил, а всё равно, как </a:t>
            </a:r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[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?</a:t>
            </a:r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]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лет».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3571868" y="5500702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9" grpId="1"/>
      <p:bldP spid="14" grpId="0" animBg="1"/>
      <p:bldP spid="24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071670" y="357166"/>
            <a:ext cx="189667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solidFill>
                  <a:srgbClr val="3AABD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ru-RU" sz="8800" b="1" cap="none" spc="50" dirty="0" smtClean="0">
                <a:ln w="11430"/>
                <a:solidFill>
                  <a:srgbClr val="3AABD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00</a:t>
            </a:r>
            <a:endParaRPr lang="ru-RU" sz="8800" b="1" cap="none" spc="50" dirty="0">
              <a:ln w="11430"/>
              <a:solidFill>
                <a:srgbClr val="3AABD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500042"/>
            <a:ext cx="92204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115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571480"/>
            <a:ext cx="250033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905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  <a:endParaRPr lang="ru-RU" sz="8800" b="1" cap="none" spc="0" dirty="0">
              <a:ln w="1905"/>
              <a:solidFill>
                <a:schemeClr val="accent3">
                  <a:lumMod val="40000"/>
                  <a:lumOff val="6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58016" y="714356"/>
            <a:ext cx="185738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86380" y="4572008"/>
            <a:ext cx="336021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5400" b="1" dirty="0" smtClean="0">
                <a:ln w="1143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миллион</a:t>
            </a:r>
            <a:endParaRPr lang="ru-RU" sz="5400" b="1" cap="none" spc="0" dirty="0">
              <a:ln w="11430"/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00232" y="4643446"/>
            <a:ext cx="331853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"/>
                <a:solidFill>
                  <a:srgbClr val="E41C5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40</a:t>
            </a:r>
            <a:r>
              <a:rPr lang="ru-RU" sz="6000" b="1" cap="none" spc="0" dirty="0" smtClean="0">
                <a:ln w="1905"/>
                <a:solidFill>
                  <a:srgbClr val="E41C5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тысяч</a:t>
            </a:r>
            <a:endParaRPr lang="ru-RU" sz="6000" b="1" cap="none" spc="0" dirty="0">
              <a:ln w="1905"/>
              <a:solidFill>
                <a:srgbClr val="E41C5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4214818"/>
            <a:ext cx="92204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cap="none" spc="0" dirty="0" smtClean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11500" cap="none" spc="0" dirty="0">
              <a:ln w="1905"/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500042"/>
            <a:ext cx="92204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115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2357430"/>
            <a:ext cx="8715436" cy="21431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28596" y="2571744"/>
            <a:ext cx="84296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Квашня: «Ни за </a:t>
            </a:r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[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?</a:t>
            </a:r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]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печёных раков под венец не пойду».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3571868" y="5500702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7" grpId="0"/>
      <p:bldP spid="24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</a:t>
            </a: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2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4000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323528" y="1628800"/>
            <a:ext cx="8463884" cy="3429024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Отвечая на вопрос, в</a:t>
            </a:r>
            <a:r>
              <a:rPr lang="ru-RU" sz="36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ыберите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нужную цифру из ряда представленных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правильного ответа кликните в область «ответ».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«Стоимость» правильного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ответа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- 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baseline="0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1 балл.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071670" y="357166"/>
            <a:ext cx="189667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solidFill>
                  <a:srgbClr val="3AABD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ru-RU" sz="8800" b="1" cap="none" spc="50" dirty="0" smtClean="0">
                <a:ln w="11430"/>
                <a:solidFill>
                  <a:srgbClr val="3AABD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00</a:t>
            </a:r>
            <a:endParaRPr lang="ru-RU" sz="8800" b="1" cap="none" spc="50" dirty="0">
              <a:ln w="11430"/>
              <a:solidFill>
                <a:srgbClr val="3AABD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500042"/>
            <a:ext cx="92204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115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571480"/>
            <a:ext cx="250033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905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  <a:endParaRPr lang="ru-RU" sz="8800" b="1" cap="none" spc="0" dirty="0">
              <a:ln w="1905"/>
              <a:solidFill>
                <a:schemeClr val="accent3">
                  <a:lumMod val="40000"/>
                  <a:lumOff val="6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58016" y="714356"/>
            <a:ext cx="185738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86380" y="4572008"/>
            <a:ext cx="336021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5400" b="1" dirty="0" smtClean="0">
                <a:ln w="1143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миллион</a:t>
            </a:r>
            <a:endParaRPr lang="ru-RU" sz="5400" b="1" cap="none" spc="0" dirty="0">
              <a:ln w="11430"/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00232" y="4643446"/>
            <a:ext cx="331853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"/>
                <a:solidFill>
                  <a:srgbClr val="E41C5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40</a:t>
            </a:r>
            <a:r>
              <a:rPr lang="ru-RU" sz="6000" b="1" cap="none" spc="0" dirty="0" smtClean="0">
                <a:ln w="1905"/>
                <a:solidFill>
                  <a:srgbClr val="E41C5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тысяч</a:t>
            </a:r>
            <a:endParaRPr lang="ru-RU" sz="6000" b="1" cap="none" spc="0" dirty="0">
              <a:ln w="1905"/>
              <a:solidFill>
                <a:srgbClr val="E41C5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4214818"/>
            <a:ext cx="92204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cap="none" spc="0" dirty="0" smtClean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11500" cap="none" spc="0" dirty="0">
              <a:ln w="1905"/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500042"/>
            <a:ext cx="92204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115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2357430"/>
            <a:ext cx="8715436" cy="21431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00034" y="2428868"/>
            <a:ext cx="84296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Алёшка: «А я такой человек, что… ничего не желаю! Давай мне </a:t>
            </a:r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[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?</a:t>
            </a:r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]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– </a:t>
            </a:r>
            <a:r>
              <a:rPr lang="ru-RU" sz="40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н-не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хочу!».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3571868" y="5500702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2" grpId="0"/>
      <p:bldP spid="24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071670" y="357166"/>
            <a:ext cx="189667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solidFill>
                  <a:srgbClr val="3AABD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ru-RU" sz="8800" b="1" cap="none" spc="50" dirty="0" smtClean="0">
                <a:ln w="11430"/>
                <a:solidFill>
                  <a:srgbClr val="3AABD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00</a:t>
            </a:r>
            <a:endParaRPr lang="ru-RU" sz="8800" b="1" cap="none" spc="50" dirty="0">
              <a:ln w="11430"/>
              <a:solidFill>
                <a:srgbClr val="3AABD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500042"/>
            <a:ext cx="92204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115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571480"/>
            <a:ext cx="250033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905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  <a:endParaRPr lang="ru-RU" sz="8800" b="1" cap="none" spc="0" dirty="0">
              <a:ln w="1905"/>
              <a:solidFill>
                <a:schemeClr val="accent3">
                  <a:lumMod val="40000"/>
                  <a:lumOff val="6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58016" y="714356"/>
            <a:ext cx="185738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86380" y="4572008"/>
            <a:ext cx="336021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5400" b="1" dirty="0" smtClean="0">
                <a:ln w="1143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миллион</a:t>
            </a:r>
            <a:endParaRPr lang="ru-RU" sz="5400" b="1" cap="none" spc="0" dirty="0">
              <a:ln w="11430"/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00232" y="4643446"/>
            <a:ext cx="331853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"/>
                <a:solidFill>
                  <a:srgbClr val="E41C5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40</a:t>
            </a:r>
            <a:r>
              <a:rPr lang="ru-RU" sz="6000" b="1" cap="none" spc="0" dirty="0" smtClean="0">
                <a:ln w="1905"/>
                <a:solidFill>
                  <a:srgbClr val="E41C5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тысяч</a:t>
            </a:r>
            <a:endParaRPr lang="ru-RU" sz="6000" b="1" cap="none" spc="0" dirty="0">
              <a:ln w="1905"/>
              <a:solidFill>
                <a:srgbClr val="E41C5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4214818"/>
            <a:ext cx="92204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cap="none" spc="0" dirty="0" smtClean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11500" cap="none" spc="0" dirty="0">
              <a:ln w="1905"/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500042"/>
            <a:ext cx="92204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115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2357430"/>
            <a:ext cx="8715436" cy="21431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28596" y="2714620"/>
            <a:ext cx="82153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Актёр: «Напьюсь… как… </a:t>
            </a:r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[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?</a:t>
            </a:r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]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пьяниц…».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3571868" y="5500702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</a:t>
            </a: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3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4000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323528" y="1628800"/>
            <a:ext cx="8535892" cy="3429024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Отвечая на вопрос, в</a:t>
            </a:r>
            <a:r>
              <a:rPr lang="ru-RU" sz="36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ыберите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нужную цифру из ряда представленных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правильного ответа кликните в область «ответ».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«Стоимость» правильного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ответа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- 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baseline="0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1 балл.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1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715436" cy="52406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64315" y="1500174"/>
            <a:ext cx="8215370" cy="5169186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Назовите  персонаж   после   ознакомления  с  информацией.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Информация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появляется, если кликнуть по слайду.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ответа кликните в область «ответ».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«Стоимость» правильного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ответа: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тезис  № 1 – 3 балла;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тезис  № 2 – 2 балла;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baseline="0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тезис № 3 – 1 балл.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071670" y="357166"/>
            <a:ext cx="189667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solidFill>
                  <a:srgbClr val="3AABD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ru-RU" sz="8800" b="1" cap="none" spc="50" dirty="0" smtClean="0">
                <a:ln w="11430"/>
                <a:solidFill>
                  <a:srgbClr val="3AABD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00</a:t>
            </a:r>
            <a:endParaRPr lang="ru-RU" sz="8800" b="1" cap="none" spc="50" dirty="0">
              <a:ln w="11430"/>
              <a:solidFill>
                <a:srgbClr val="3AABD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500042"/>
            <a:ext cx="92204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115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571480"/>
            <a:ext cx="250033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905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  <a:endParaRPr lang="ru-RU" sz="8800" b="1" cap="none" spc="0" dirty="0">
              <a:ln w="1905"/>
              <a:solidFill>
                <a:schemeClr val="accent3">
                  <a:lumMod val="40000"/>
                  <a:lumOff val="6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58016" y="714356"/>
            <a:ext cx="185738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86380" y="4572008"/>
            <a:ext cx="336021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5400" b="1" dirty="0" smtClean="0">
                <a:ln w="1143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миллион</a:t>
            </a:r>
            <a:endParaRPr lang="ru-RU" sz="5400" b="1" cap="none" spc="0" dirty="0">
              <a:ln w="11430"/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00232" y="4643446"/>
            <a:ext cx="331853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"/>
                <a:solidFill>
                  <a:srgbClr val="E41C5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40</a:t>
            </a:r>
            <a:r>
              <a:rPr lang="ru-RU" sz="6000" b="1" cap="none" spc="0" dirty="0" smtClean="0">
                <a:ln w="1905"/>
                <a:solidFill>
                  <a:srgbClr val="E41C5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тысяч</a:t>
            </a:r>
            <a:endParaRPr lang="ru-RU" sz="6000" b="1" cap="none" spc="0" dirty="0">
              <a:ln w="1905"/>
              <a:solidFill>
                <a:srgbClr val="E41C5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4214818"/>
            <a:ext cx="92204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cap="none" spc="0" dirty="0" smtClean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11500" cap="none" spc="0" dirty="0">
              <a:ln w="1905"/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500042"/>
            <a:ext cx="92204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115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2357430"/>
            <a:ext cx="8715436" cy="21431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28596" y="2428868"/>
            <a:ext cx="82153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Кривой Зоб: «Коли им честно жить начать, они в </a:t>
            </a:r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[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?</a:t>
            </a:r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]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дня с голоду издохнут».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3571868" y="5500702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9" grpId="0"/>
      <p:bldP spid="24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071670" y="357166"/>
            <a:ext cx="189667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solidFill>
                  <a:srgbClr val="3AABD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ru-RU" sz="8800" b="1" cap="none" spc="50" dirty="0" smtClean="0">
                <a:ln w="11430"/>
                <a:solidFill>
                  <a:srgbClr val="3AABD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00</a:t>
            </a:r>
            <a:endParaRPr lang="ru-RU" sz="8800" b="1" cap="none" spc="50" dirty="0">
              <a:ln w="11430"/>
              <a:solidFill>
                <a:srgbClr val="3AABD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500042"/>
            <a:ext cx="92204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115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571480"/>
            <a:ext cx="250033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905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  <a:endParaRPr lang="ru-RU" sz="8800" b="1" cap="none" spc="0" dirty="0">
              <a:ln w="1905"/>
              <a:solidFill>
                <a:schemeClr val="accent3">
                  <a:lumMod val="40000"/>
                  <a:lumOff val="6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58016" y="714356"/>
            <a:ext cx="185738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86380" y="4572008"/>
            <a:ext cx="336021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5400" b="1" dirty="0" smtClean="0">
                <a:ln w="1143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миллион</a:t>
            </a:r>
            <a:endParaRPr lang="ru-RU" sz="5400" b="1" cap="none" spc="0" dirty="0">
              <a:ln w="11430"/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00232" y="4643446"/>
            <a:ext cx="331853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"/>
                <a:solidFill>
                  <a:srgbClr val="E41C5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40</a:t>
            </a:r>
            <a:r>
              <a:rPr lang="ru-RU" sz="6000" b="1" cap="none" spc="0" dirty="0" smtClean="0">
                <a:ln w="1905"/>
                <a:solidFill>
                  <a:srgbClr val="E41C5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тысяч</a:t>
            </a:r>
            <a:endParaRPr lang="ru-RU" sz="6000" b="1" cap="none" spc="0" dirty="0">
              <a:ln w="1905"/>
              <a:solidFill>
                <a:srgbClr val="E41C5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4214818"/>
            <a:ext cx="92204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cap="none" spc="0" dirty="0" smtClean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11500" cap="none" spc="0" dirty="0">
              <a:ln w="1905"/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500042"/>
            <a:ext cx="92204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115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2357430"/>
            <a:ext cx="8715436" cy="21431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28596" y="2714620"/>
            <a:ext cx="82153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Сатин: «Я </a:t>
            </a:r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[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?</a:t>
            </a:r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]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года семь месяцев в тюрьме отсидел».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3571868" y="5500702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3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>
                                      <p:cBhvr>
                                        <p:cTn id="13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6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8" grpId="0"/>
      <p:bldP spid="24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nstantia" pitchFamily="18" charset="0"/>
              </a:rPr>
              <a:t>Всякая всячина </a:t>
            </a:r>
            <a:endParaRPr lang="ru-RU" sz="5400" dirty="0"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8831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Словесный  марафон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1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000240"/>
            <a:ext cx="8715436" cy="2500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28596" y="2143116"/>
            <a:ext cx="8286808" cy="2214578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Дайте ответы на вопросы.</a:t>
            </a:r>
          </a:p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Для получения ответа кликните по строке с вопросом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64807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32656"/>
            <a:ext cx="8352928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1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. Блюдо, приготовление которого служило источником дохода Квашни.</a:t>
            </a:r>
            <a:endParaRPr lang="ru-RU" sz="28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556792"/>
            <a:ext cx="8424936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2. Напиток, регулярно употребляемый бароном по утрам в прежние времена.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780928"/>
            <a:ext cx="8748464" cy="1284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3. Цвет, который приобрели руки одного из героев пьесы в результате  контакта с вредным красителем.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365104"/>
            <a:ext cx="8424936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4. Рыба «</a:t>
            </a:r>
            <a:r>
              <a:rPr lang="ru-RU" sz="32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огромаднейших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» размеров, привидевшаяся во сне Ваське Пеплу.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5589240"/>
            <a:ext cx="8424936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5. Сценический псевдоним Актёра.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96037" y="1052736"/>
            <a:ext cx="2351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Пельмени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88255" y="2276872"/>
            <a:ext cx="13674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Кофе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3361" y="3861048"/>
            <a:ext cx="1997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Жёлтый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86840" y="5085184"/>
            <a:ext cx="1170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Лещ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43483" y="5949280"/>
            <a:ext cx="4857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3E0DFF"/>
                </a:solidFill>
                <a:latin typeface="Constantia" pitchFamily="18" charset="0"/>
              </a:rPr>
              <a:t>Сверчков-Заволжский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64807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60648"/>
            <a:ext cx="8352928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6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. Учреждение, находящееся  «в полуверсте от края света».</a:t>
            </a:r>
            <a:endParaRPr lang="ru-RU" sz="28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556792"/>
            <a:ext cx="8424936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7. То, без  чего  «нет человека», по  словам Актёра..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636912"/>
            <a:ext cx="8748464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8. Трагедии В. Шекспира,  текст которых неоднократно цитировал Актёр.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077072"/>
            <a:ext cx="8424936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9. Героиня, чья «горничная… видно, гулять  ушла».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5157192"/>
            <a:ext cx="8424936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10. Документ, который должен иметь  «хороший человек»..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3688" y="980728"/>
            <a:ext cx="55833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Лечебница для органонов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23928" y="2132856"/>
            <a:ext cx="1165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Имя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1720" y="3429000"/>
            <a:ext cx="5117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«Гамлет», «Король Лир»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23928" y="4581128"/>
            <a:ext cx="1324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Анна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64353" y="5949280"/>
            <a:ext cx="2015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Паспорт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2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000240"/>
            <a:ext cx="8715436" cy="2500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28596" y="2143116"/>
            <a:ext cx="8286808" cy="2214578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Дайте ответы на вопросы.</a:t>
            </a:r>
          </a:p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Для получения ответа кликните по строке с вопросом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64807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32656"/>
            <a:ext cx="8352928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1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. Углубление под землёй  или в горном массиве, на которое похожа ночлежка.</a:t>
            </a:r>
            <a:endParaRPr lang="ru-RU" sz="28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556792"/>
            <a:ext cx="8424936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2. Роль, некогда исполняемая Актёром в спектакле по пьесе Шекспира «Гамлет».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852936"/>
            <a:ext cx="8748464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3. Родственник Анны, которого  ей напомнил Лука.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365104"/>
            <a:ext cx="8424936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4. То, чего, по замечанию Медведева, нет у верблюда.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5517232"/>
            <a:ext cx="8424936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5. Профессия </a:t>
            </a:r>
            <a:r>
              <a:rPr lang="ru-RU" sz="32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Бубнова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в прошлом.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28184" y="1052736"/>
            <a:ext cx="1887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Пещера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10987" y="2276872"/>
            <a:ext cx="2722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Могильщик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08614" y="3645024"/>
            <a:ext cx="1326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Отец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5936" y="4869160"/>
            <a:ext cx="11728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Уши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48419" y="5949280"/>
            <a:ext cx="204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Скорняк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64807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32656"/>
            <a:ext cx="8352928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6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. Музыкальное произведение, которое «недавно выучил»  Алёшка.</a:t>
            </a:r>
            <a:endParaRPr lang="ru-RU" sz="28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556792"/>
            <a:ext cx="8424936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7. Игра, за которой проводят время Бубнов с Медведевым.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708920"/>
            <a:ext cx="874846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8. Бесплатное  заведение,  которое собирался  «устроить» Бубнов, «кабы… был богат».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077072"/>
            <a:ext cx="8424936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9. «Бог свободного человека», в представлении Сатина.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5229200"/>
            <a:ext cx="8424936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10. Государство в Европе, выходцами из которого были предки Барона.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97554" y="1052736"/>
            <a:ext cx="4148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Похоронный марш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56525" y="2276872"/>
            <a:ext cx="1830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Шашки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63888" y="3501008"/>
            <a:ext cx="1971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Трактир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5896" y="4725144"/>
            <a:ext cx="1770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Правда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14660" y="5949280"/>
            <a:ext cx="2114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Франция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00042"/>
            <a:ext cx="6572296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Задание</a:t>
            </a:r>
            <a:r>
              <a:rPr kumimoji="0" lang="ru-RU" sz="4800" b="1" i="0" u="none" strike="noStrike" kern="1200" cap="none" spc="0" normalizeH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команде № 3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000240"/>
            <a:ext cx="8715436" cy="2500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28596" y="2143116"/>
            <a:ext cx="8286808" cy="2214578"/>
          </a:xfrm>
          <a:prstGeom prst="rect">
            <a:avLst/>
          </a:prstGeom>
        </p:spPr>
        <p:txBody>
          <a:bodyPr/>
          <a:lstStyle/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Дайте ответы на вопросы.</a:t>
            </a:r>
          </a:p>
          <a:p>
            <a:pPr marL="274320" marR="0" lvl="0" indent="-27432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Для получения ответа кликните по строке с вопросом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714488"/>
            <a:ext cx="8715436" cy="27860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42910" y="2000240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как утверждают окружающие, «только пьяный и похож на человека».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571736" y="714356"/>
            <a:ext cx="4000528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Этот  герой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7" name="Заголовок 1">
            <a:hlinkClick r:id="rId2" action="ppaction://hlinksldjump"/>
          </p:cNvPr>
          <p:cNvSpPr txBox="1">
            <a:spLocks/>
          </p:cNvSpPr>
          <p:nvPr/>
        </p:nvSpPr>
        <p:spPr>
          <a:xfrm>
            <a:off x="3536149" y="5286388"/>
            <a:ext cx="2071702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ответ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2285992"/>
            <a:ext cx="75009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«думал, что до самой смерти не отмоет» своих рук.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2000240"/>
            <a:ext cx="7786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«задумал укокошить жену… крепко задумал! Но вовремя спохватился…» 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3" grpId="1"/>
      <p:bldP spid="8" grpId="0"/>
      <p:bldP spid="8" grpId="1"/>
      <p:bldP spid="9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64807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32656"/>
            <a:ext cx="8352928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1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. Одежда из гардероба квашни, которую «таскал» на себе Медведев.</a:t>
            </a:r>
            <a:endParaRPr lang="ru-RU" sz="28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556792"/>
            <a:ext cx="8424936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2. «Полезная вещь», которую Сатин советовал «завести» Актёру.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780928"/>
            <a:ext cx="874846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3. Русский самодержец, в период правления которого Баронов дед Густав </a:t>
            </a:r>
            <a:r>
              <a:rPr lang="ru-RU" sz="32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Дебиль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«занимал высокий пост».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365104"/>
            <a:ext cx="842493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4. Персонаж, которого Актёр перед самоубийством просил помолиться за него.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5661248"/>
            <a:ext cx="8424936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5. Нынешняя профессия </a:t>
            </a:r>
            <a:r>
              <a:rPr lang="ru-RU" sz="3200" b="1" dirty="0" err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Бубнова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86561" y="1052736"/>
            <a:ext cx="1570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Кофта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74584" y="2204864"/>
            <a:ext cx="2194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Характер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94338" y="3861048"/>
            <a:ext cx="2355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Николай </a:t>
            </a:r>
            <a:r>
              <a:rPr lang="en-US" sz="3200" b="1" dirty="0" smtClean="0">
                <a:solidFill>
                  <a:srgbClr val="3E0DFF"/>
                </a:solidFill>
                <a:latin typeface="Constantia" pitchFamily="18" charset="0"/>
              </a:rPr>
              <a:t>I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99298" y="5085184"/>
            <a:ext cx="1945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Татарин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35829" y="5949280"/>
            <a:ext cx="2472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Картузник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64807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32656"/>
            <a:ext cx="8352928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6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. Музыкальный инструмент, который Клещ чинил для Алёшки.</a:t>
            </a:r>
            <a:endParaRPr lang="ru-RU" sz="28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556792"/>
            <a:ext cx="8424936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7. «Приз», ради получения которого  Барон готов был лаять по-собачьи.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780928"/>
            <a:ext cx="8748464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8. «Золотая сторона», где человеку живётся, «как огурцу в парнике».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005064"/>
            <a:ext cx="842493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9. Должность, на которой Лука «служил  у  инженера одного под Томском- городом».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5373216"/>
            <a:ext cx="8424936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10. 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Время года, когда происходит действие  в  пьесе. </a:t>
            </a:r>
            <a:endParaRPr lang="ru-RU" sz="3200" b="1" dirty="0">
              <a:solidFill>
                <a:schemeClr val="bg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80479" y="1052736"/>
            <a:ext cx="1983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Гармонь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98227" y="2276872"/>
            <a:ext cx="4147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Полбутылки водки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35896" y="3501008"/>
            <a:ext cx="1822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Сибирь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5896" y="4725144"/>
            <a:ext cx="1835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Сторож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95936" y="5949280"/>
            <a:ext cx="1473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E0DFF"/>
                </a:solidFill>
                <a:latin typeface="Constantia" pitchFamily="18" charset="0"/>
              </a:rPr>
              <a:t>Весна</a:t>
            </a:r>
            <a:r>
              <a:rPr lang="ru-RU" sz="3600" b="1" dirty="0" smtClean="0">
                <a:solidFill>
                  <a:srgbClr val="3E0DFF"/>
                </a:solidFill>
                <a:latin typeface="Constantia" pitchFamily="18" charset="0"/>
              </a:rPr>
              <a:t> </a:t>
            </a:r>
            <a:endParaRPr lang="ru-RU" sz="3600" b="1" dirty="0">
              <a:solidFill>
                <a:srgbClr val="3E0DFF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wiki.vladimir.i-edu.ru/images/a/a4/Gork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642918"/>
            <a:ext cx="4318427" cy="5572164"/>
          </a:xfrm>
          <a:prstGeom prst="round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00034" y="2000240"/>
            <a:ext cx="4572032" cy="1828800"/>
          </a:xfrm>
          <a:prstGeom prst="rect">
            <a:avLst/>
          </a:prstGeo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Золотая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рота</a:t>
            </a:r>
            <a:endParaRPr kumimoji="0" lang="ru-RU" sz="5400" b="1" i="0" u="none" strike="noStrike" kern="1200" cap="all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1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643446"/>
            <a:ext cx="7929618" cy="17526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Подведение  итогов  турнира 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по  пьесе  М. Горького «На дне»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build="p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57620" y="1428736"/>
            <a:ext cx="48577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«Ново, сильно, смело, краска яркая, горячая, талант, 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что называется, брызжет из каждой строчки…»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Л.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Сулержицкий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.   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110594" name="Picture 2" descr="Театр Сулержицкого. Этика. Эстетика. Режиссур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571612"/>
            <a:ext cx="3382760" cy="321471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340768"/>
            <a:ext cx="79597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Создатель оригинального сценария и презентации – учитель МБОУ гимназии имени И.А. Бунина города Воронежа</a:t>
            </a:r>
          </a:p>
          <a:p>
            <a:pPr algn="ctr"/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ХАРИТОНОВА ОЛЬГА НИКОЛАЕВНА 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Портрет Горького: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hlinkClick r:id="rId2"/>
              </a:rPr>
              <a:t>http://www.wiki.vladimir.i-edu.ru/images/a/a4/Gorkii.jpg</a:t>
            </a:r>
            <a:endParaRPr lang="ru-RU" sz="2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Ю. Толубеев: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hlinkClick r:id="rId3"/>
              </a:rPr>
              <a:t>http://www.booksite.ru/fulltext/1/001/009/001/239889381.jpg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 Фрейндлих: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hlinkClick r:id="rId4"/>
              </a:rPr>
              <a:t>http://alcala.ru/bse/izbrannoe/slovar-F/F12219.shtml</a:t>
            </a:r>
            <a:endParaRPr lang="ru-RU" sz="2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 Москвин: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hlinkClick r:id="rId5"/>
              </a:rPr>
              <a:t>http://www.help-rus-student.ru/pictures_fail/50/198_2.htm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Навуходоносор: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hlinkClick r:id="rId6"/>
              </a:rPr>
              <a:t>http://all-generals.ru/?id=235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sz="2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2844" y="500042"/>
            <a:ext cx="8786874" cy="92869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err="1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Интернет-источники</a:t>
            </a:r>
            <a:r>
              <a:rPr lang="ru-RU" sz="32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иллюстративных материалов</a:t>
            </a:r>
            <a:endParaRPr kumimoji="0" lang="ru-RU" sz="32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14356"/>
            <a:ext cx="8329642" cy="55721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Е. Евстигнеев: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hlinkClick r:id="rId2"/>
              </a:rPr>
              <a:t>http://expert.ru/data/public/386014/386021/7_jpg_625x625_q70.jpg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Тереханов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hlinkClick r:id="rId3"/>
              </a:rPr>
              <a:t>http://www.kino-teatr.ru/acter/album/258580/437187.jpg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Авилов: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hlinkClick r:id="rId4"/>
              </a:rPr>
              <a:t>http://www.rg.ru/i/gallery/17a2de14/206897c0.jpg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 Гринин: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hlinkClick r:id="rId5"/>
              </a:rPr>
              <a:t>http://www.mobile.theatreonpodol.com/rus/plays/nadne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Клаунинг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М.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Рудковская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hlinkClick r:id="rId5"/>
              </a:rPr>
              <a:t>http://www.mobile.theatreonpodol.com/rus/plays/nadne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14356"/>
            <a:ext cx="8143932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Никулин:</a:t>
            </a:r>
            <a:r>
              <a:rPr lang="en-U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hlinkClick r:id="rId2"/>
              </a:rPr>
              <a:t>http://img0.liveinternet.ru/images/attach/c/7/94/513/94513612_large_4802655_Sn_mka_9_1__12__2012_012.png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Качалов: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hlinkClick r:id="rId3"/>
              </a:rPr>
              <a:t>http://dic.academic.ru/dic.nsf/bse/62335/%D0%90%D0%BA%D1%82%D1%91%D1%80%D1%81%D0%BA%D0%BE%D0%B5</a:t>
            </a:r>
            <a:endParaRPr lang="ru-RU" sz="2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Л.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Рахленко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hlinkClick r:id="rId4"/>
              </a:rPr>
              <a:t>http://mishpoha.org/nomer13/a24.htm</a:t>
            </a:r>
            <a:endParaRPr lang="ru-RU" sz="2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И. Репин. Портрет Л. Толстого: </a:t>
            </a:r>
            <a:r>
              <a:rPr lang="ru-RU" sz="2600" b="1" u="sng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hlinkClick r:id="rId5"/>
              </a:rPr>
              <a:t>http://www.virtualrm.spb.ru/files/images/%20Толстой%20босой.preview.jpg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</a:p>
          <a:p>
            <a:pPr>
              <a:buNone/>
            </a:pPr>
            <a:endParaRPr lang="ru-RU" b="1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14356"/>
            <a:ext cx="8329642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К. Коровин. Портрет Ф. Шаляпина: </a:t>
            </a:r>
            <a:r>
              <a:rPr lang="en-US" sz="26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hlinkClick r:id="rId2"/>
              </a:rPr>
              <a:t>http://kkorovin.ru/jpg/portrait/fyodor-shalyapin.jpg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 Чумакова. Барон: </a:t>
            </a:r>
            <a:r>
              <a:rPr lang="en-US" sz="2600" b="1" dirty="0" smtClean="0">
                <a:hlinkClick r:id="rId3"/>
              </a:rPr>
              <a:t>https://freelance.ru/Meribel/?work=1195523</a:t>
            </a:r>
            <a:r>
              <a:rPr lang="ru-RU" sz="2600" b="1" dirty="0" smtClean="0"/>
              <a:t> </a:t>
            </a:r>
            <a:endParaRPr lang="ru-RU" sz="26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 Чумакова. Квашня: </a:t>
            </a:r>
            <a:r>
              <a:rPr lang="en-US" sz="2600" b="1" dirty="0" smtClean="0">
                <a:hlinkClick r:id="rId4"/>
              </a:rPr>
              <a:t>https://freelance.ru/Meribel/?work=1195513</a:t>
            </a:r>
            <a:r>
              <a:rPr lang="ru-RU" sz="2600" b="1" dirty="0" smtClean="0"/>
              <a:t> </a:t>
            </a:r>
            <a:endParaRPr lang="ru-RU" sz="2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 Чумакова. Лука:</a:t>
            </a:r>
            <a:r>
              <a:rPr lang="en-U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 </a:t>
            </a:r>
            <a:r>
              <a:rPr lang="en-US" sz="2600" b="1" dirty="0" smtClean="0">
                <a:hlinkClick r:id="rId5"/>
              </a:rPr>
              <a:t>https://freelance.ru/Meribel/?work=119</a:t>
            </a:r>
            <a:r>
              <a:rPr lang="en-US" sz="2600" dirty="0" smtClean="0">
                <a:hlinkClick r:id="rId5"/>
              </a:rPr>
              <a:t>5517</a:t>
            </a:r>
            <a:endParaRPr lang="ru-RU" sz="2600" dirty="0" smtClean="0"/>
          </a:p>
          <a:p>
            <a:pPr>
              <a:buNone/>
            </a:pP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Сарданапал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Скульптура (Дионисий):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hlinkClick r:id="rId6"/>
              </a:rPr>
              <a:t>https://en.wikipedia.org/wiki/Fi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hlinkClick r:id="rId6"/>
              </a:rPr>
              <a:t>le:Dionysos-Sardanapalos_BM_Sc1606.jpg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0"/>
            <a:ext cx="8143932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Ф.Кафка. Фотография:</a:t>
            </a:r>
            <a:r>
              <a:rPr lang="en-U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2"/>
              </a:rPr>
              <a:t>https://ru.wikipedia.org/wiki/%D0%A4%D0%B0%D0%B9%D0%BB:Kafka_portrait.jpg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О. </a:t>
            </a:r>
            <a:r>
              <a:rPr lang="ru-RU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Браз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. Портрет А.П. Чехова: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3"/>
              </a:rPr>
              <a:t>http://www.liveinternet.ru/users/bo4kameda/post234822880/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 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И. Ильф, Е. Петров. Фотография:</a:t>
            </a:r>
            <a:r>
              <a:rPr lang="en-U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4"/>
              </a:rPr>
              <a:t>http://lookinsidemagazine.ru/2014/10/09/one-storied-america/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П. Соколов. Портрет А.С. Пушкина: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5"/>
              </a:rPr>
              <a:t>http://www.bibliotekar.ru/Kartiny1/86.htm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</a:t>
            </a:r>
          </a:p>
          <a:p>
            <a:pPr>
              <a:buNone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П.-Ж. Беранже: 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  <a:hlinkClick r:id="rId6"/>
              </a:rPr>
              <a:t>http://www.liveinternet.ru/users/astrahanka/post295801766/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</a:t>
            </a:r>
          </a:p>
          <a:p>
            <a:pPr>
              <a:buNone/>
            </a:pPr>
            <a:endParaRPr lang="ru-RU" b="1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1351</TotalTime>
  <Words>3144</Words>
  <Application>Microsoft Office PowerPoint</Application>
  <PresentationFormat>Экран (4:3)</PresentationFormat>
  <Paragraphs>509</Paragraphs>
  <Slides>102</Slides>
  <Notes>0</Notes>
  <HiddenSlides>11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102</vt:i4>
      </vt:variant>
    </vt:vector>
  </HeadingPairs>
  <TitlesOfParts>
    <vt:vector size="103" baseType="lpstr">
      <vt:lpstr>Апекс</vt:lpstr>
      <vt:lpstr>Слайд 1</vt:lpstr>
      <vt:lpstr>Слайд 2</vt:lpstr>
      <vt:lpstr>Слайд 3</vt:lpstr>
      <vt:lpstr>Слайд 4</vt:lpstr>
      <vt:lpstr>Слайд 5</vt:lpstr>
      <vt:lpstr>Живые  типы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Беседа найдёт соседа </vt:lpstr>
      <vt:lpstr>Слайд 32</vt:lpstr>
      <vt:lpstr>Слайд 33</vt:lpstr>
      <vt:lpstr>Каков вопрос – таков ответ 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Мысль изреченная </vt:lpstr>
      <vt:lpstr>Слайд 45</vt:lpstr>
      <vt:lpstr>Слайд 46</vt:lpstr>
      <vt:lpstr>Слайд 47</vt:lpstr>
      <vt:lpstr>Слайд 48</vt:lpstr>
      <vt:lpstr>Слайд 49</vt:lpstr>
      <vt:lpstr>Третий - лишний </vt:lpstr>
      <vt:lpstr>Слайд 51</vt:lpstr>
      <vt:lpstr>Слайд 52</vt:lpstr>
      <vt:lpstr>Слайд 53</vt:lpstr>
      <vt:lpstr>Слайд 54</vt:lpstr>
      <vt:lpstr>Слайд 55</vt:lpstr>
      <vt:lpstr>Слайд 56</vt:lpstr>
      <vt:lpstr>Клуб знатоков </vt:lpstr>
      <vt:lpstr>Слайд 58</vt:lpstr>
      <vt:lpstr>Слайд 59</vt:lpstr>
      <vt:lpstr>Слайд 60</vt:lpstr>
      <vt:lpstr>Точка зрения 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Цифры и факты 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Всякая всячина </vt:lpstr>
      <vt:lpstr>Слайд 83</vt:lpstr>
      <vt:lpstr>Слайд 84</vt:lpstr>
      <vt:lpstr>Слайд 85</vt:lpstr>
      <vt:lpstr>Слайд 86</vt:lpstr>
      <vt:lpstr>Слайд 87</vt:lpstr>
      <vt:lpstr>Слайд 88</vt:lpstr>
      <vt:lpstr>Слайд 89</vt:lpstr>
      <vt:lpstr>Слайд 90</vt:lpstr>
      <vt:lpstr>Слайд 91</vt:lpstr>
      <vt:lpstr>Слайд 92</vt:lpstr>
      <vt:lpstr>Слайд 93</vt:lpstr>
      <vt:lpstr>Слайд 94</vt:lpstr>
      <vt:lpstr>Слайд 95</vt:lpstr>
      <vt:lpstr>Слайд 96</vt:lpstr>
      <vt:lpstr>Слайд 97</vt:lpstr>
      <vt:lpstr>Слайд 98</vt:lpstr>
      <vt:lpstr>Слайд 99</vt:lpstr>
      <vt:lpstr>Слайд 100</vt:lpstr>
      <vt:lpstr>Слайд 101</vt:lpstr>
      <vt:lpstr>Слайд 102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Золотая  рота</dc:title>
  <dc:creator>1</dc:creator>
  <cp:lastModifiedBy>admin</cp:lastModifiedBy>
  <cp:revision>334</cp:revision>
  <dcterms:created xsi:type="dcterms:W3CDTF">2014-06-08T08:29:44Z</dcterms:created>
  <dcterms:modified xsi:type="dcterms:W3CDTF">2023-07-04T16:19:31Z</dcterms:modified>
</cp:coreProperties>
</file>